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72" r:id="rId3"/>
    <p:sldId id="273" r:id="rId4"/>
    <p:sldId id="275" r:id="rId5"/>
    <p:sldId id="276" r:id="rId6"/>
    <p:sldId id="257" r:id="rId7"/>
    <p:sldId id="258" r:id="rId8"/>
    <p:sldId id="261" r:id="rId9"/>
    <p:sldId id="262" r:id="rId10"/>
    <p:sldId id="263" r:id="rId11"/>
    <p:sldId id="264" r:id="rId12"/>
    <p:sldId id="265" r:id="rId13"/>
    <p:sldId id="266" r:id="rId14"/>
    <p:sldId id="271" r:id="rId15"/>
    <p:sldId id="267" r:id="rId16"/>
    <p:sldId id="268" r:id="rId1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BE8445E-369B-42D8-A802-2B808841B084}" type="datetimeFigureOut">
              <a:rPr lang="ar-EG" smtClean="0"/>
              <a:pPr/>
              <a:t>10/05/1436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3B35965-8AD2-48B2-ADC6-E568D08D00F1}"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53B35965-8AD2-48B2-ADC6-E568D08D00F1}" type="slidenum">
              <a:rPr lang="ar-EG" smtClean="0"/>
              <a:pPr/>
              <a:t>1</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2F3612EB-C6AC-43B4-80F2-76A34706F8BF}" type="datetimeFigureOut">
              <a:rPr lang="ar-EG" smtClean="0"/>
              <a:pPr/>
              <a:t>10/05/1436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DFEB637-C6DD-4C2B-B3D5-E98084A12C5D}"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2F3612EB-C6AC-43B4-80F2-76A34706F8BF}" type="datetimeFigureOut">
              <a:rPr lang="ar-EG" smtClean="0"/>
              <a:pPr/>
              <a:t>10/05/1436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DFEB637-C6DD-4C2B-B3D5-E98084A12C5D}"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2F3612EB-C6AC-43B4-80F2-76A34706F8BF}" type="datetimeFigureOut">
              <a:rPr lang="ar-EG" smtClean="0"/>
              <a:pPr/>
              <a:t>10/05/1436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DFEB637-C6DD-4C2B-B3D5-E98084A12C5D}"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2F3612EB-C6AC-43B4-80F2-76A34706F8BF}" type="datetimeFigureOut">
              <a:rPr lang="ar-EG" smtClean="0"/>
              <a:pPr/>
              <a:t>10/05/1436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DFEB637-C6DD-4C2B-B3D5-E98084A12C5D}"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612EB-C6AC-43B4-80F2-76A34706F8BF}" type="datetimeFigureOut">
              <a:rPr lang="ar-EG" smtClean="0"/>
              <a:pPr/>
              <a:t>10/05/1436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DFEB637-C6DD-4C2B-B3D5-E98084A12C5D}"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2F3612EB-C6AC-43B4-80F2-76A34706F8BF}" type="datetimeFigureOut">
              <a:rPr lang="ar-EG" smtClean="0"/>
              <a:pPr/>
              <a:t>10/05/1436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DFEB637-C6DD-4C2B-B3D5-E98084A12C5D}"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2F3612EB-C6AC-43B4-80F2-76A34706F8BF}" type="datetimeFigureOut">
              <a:rPr lang="ar-EG" smtClean="0"/>
              <a:pPr/>
              <a:t>10/05/1436</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DFEB637-C6DD-4C2B-B3D5-E98084A12C5D}"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2F3612EB-C6AC-43B4-80F2-76A34706F8BF}" type="datetimeFigureOut">
              <a:rPr lang="ar-EG" smtClean="0"/>
              <a:pPr/>
              <a:t>10/05/1436</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DFEB637-C6DD-4C2B-B3D5-E98084A12C5D}"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612EB-C6AC-43B4-80F2-76A34706F8BF}" type="datetimeFigureOut">
              <a:rPr lang="ar-EG" smtClean="0"/>
              <a:pPr/>
              <a:t>10/05/1436</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DFEB637-C6DD-4C2B-B3D5-E98084A12C5D}"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612EB-C6AC-43B4-80F2-76A34706F8BF}" type="datetimeFigureOut">
              <a:rPr lang="ar-EG" smtClean="0"/>
              <a:pPr/>
              <a:t>10/05/1436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DFEB637-C6DD-4C2B-B3D5-E98084A12C5D}"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612EB-C6AC-43B4-80F2-76A34706F8BF}" type="datetimeFigureOut">
              <a:rPr lang="ar-EG" smtClean="0"/>
              <a:pPr/>
              <a:t>10/05/1436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DFEB637-C6DD-4C2B-B3D5-E98084A12C5D}" type="slidenum">
              <a:rPr lang="ar-EG" smtClean="0"/>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F3612EB-C6AC-43B4-80F2-76A34706F8BF}" type="datetimeFigureOut">
              <a:rPr lang="ar-EG" smtClean="0"/>
              <a:pPr/>
              <a:t>10/05/1436</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DFEB637-C6DD-4C2B-B3D5-E98084A12C5D}"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facebook.com/iCareerEgy" TargetMode="External"/><Relationship Id="rId2" Type="http://schemas.openxmlformats.org/officeDocument/2006/relationships/hyperlink" Target="http://www.almasryalyoum.com/"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214422"/>
            <a:ext cx="7772400" cy="1470025"/>
          </a:xfrm>
        </p:spPr>
        <p:txBody>
          <a:bodyPr>
            <a:normAutofit/>
          </a:bodyPr>
          <a:lstStyle/>
          <a:p>
            <a:r>
              <a:rPr lang="ar-EG" sz="7200" b="1" i="1" dirty="0" smtClean="0">
                <a:solidFill>
                  <a:schemeClr val="accent5">
                    <a:lumMod val="50000"/>
                  </a:schemeClr>
                </a:solidFill>
              </a:rPr>
              <a:t>”جنونٌ قادَ الى العظمةِ“</a:t>
            </a:r>
            <a:endParaRPr lang="ar-EG" sz="7200" b="1" i="1" dirty="0">
              <a:solidFill>
                <a:schemeClr val="accent5">
                  <a:lumMod val="50000"/>
                </a:schemeClr>
              </a:solidFill>
            </a:endParaRPr>
          </a:p>
        </p:txBody>
      </p:sp>
      <p:sp>
        <p:nvSpPr>
          <p:cNvPr id="3" name="Subtitle 2"/>
          <p:cNvSpPr>
            <a:spLocks noGrp="1"/>
          </p:cNvSpPr>
          <p:nvPr>
            <p:ph type="subTitle" idx="1"/>
          </p:nvPr>
        </p:nvSpPr>
        <p:spPr>
          <a:xfrm>
            <a:off x="3000364" y="2857496"/>
            <a:ext cx="5900734" cy="1752600"/>
          </a:xfrm>
        </p:spPr>
        <p:txBody>
          <a:bodyPr/>
          <a:lstStyle/>
          <a:p>
            <a:endParaRPr lang="ar-EG" i="1" dirty="0" smtClean="0">
              <a:solidFill>
                <a:schemeClr val="tx2">
                  <a:lumMod val="50000"/>
                </a:schemeClr>
              </a:solidFill>
            </a:endParaRPr>
          </a:p>
          <a:p>
            <a:r>
              <a:rPr lang="ar-EG" sz="4400" b="1" i="1" dirty="0" smtClean="0">
                <a:solidFill>
                  <a:schemeClr val="accent6">
                    <a:lumMod val="75000"/>
                  </a:schemeClr>
                </a:solidFill>
              </a:rPr>
              <a:t>تقديم:“آية أشرف“</a:t>
            </a:r>
          </a:p>
          <a:p>
            <a:endParaRPr lang="ar-EG" sz="4400" b="1" i="1" dirty="0">
              <a:solidFill>
                <a:schemeClr val="accent6">
                  <a:lumMod val="75000"/>
                </a:schemeClr>
              </a:solidFill>
            </a:endParaRPr>
          </a:p>
          <a:p>
            <a:endParaRPr lang="ar-EG" sz="4400" b="1" i="1" dirty="0" smtClean="0">
              <a:solidFill>
                <a:schemeClr val="accent6">
                  <a:lumMod val="75000"/>
                </a:schemeClr>
              </a:solidFill>
            </a:endParaRPr>
          </a:p>
        </p:txBody>
      </p:sp>
      <p:pic>
        <p:nvPicPr>
          <p:cNvPr id="4" name="Picture 3" descr="brain_thinking_hg_wht.gif"/>
          <p:cNvPicPr>
            <a:picLocks noChangeAspect="1"/>
          </p:cNvPicPr>
          <p:nvPr/>
        </p:nvPicPr>
        <p:blipFill>
          <a:blip r:embed="rId4"/>
          <a:stretch>
            <a:fillRect/>
          </a:stretch>
        </p:blipFill>
        <p:spPr>
          <a:xfrm rot="21193097">
            <a:off x="1000101" y="3071811"/>
            <a:ext cx="2857520" cy="2857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500190"/>
          </a:xfrm>
        </p:spPr>
        <p:txBody>
          <a:bodyPr>
            <a:normAutofit fontScale="90000"/>
          </a:bodyPr>
          <a:lstStyle/>
          <a:p>
            <a:r>
              <a:rPr lang="ar-EG" sz="3100" b="1" dirty="0" smtClean="0">
                <a:solidFill>
                  <a:schemeClr val="accent5">
                    <a:lumMod val="50000"/>
                  </a:schemeClr>
                </a:solidFill>
              </a:rPr>
              <a:t/>
            </a:r>
            <a:br>
              <a:rPr lang="ar-EG" sz="3100" b="1" dirty="0" smtClean="0">
                <a:solidFill>
                  <a:schemeClr val="accent5">
                    <a:lumMod val="50000"/>
                  </a:schemeClr>
                </a:solidFill>
              </a:rPr>
            </a:br>
            <a:r>
              <a:rPr lang="ar-EG" sz="3100" b="1" dirty="0" smtClean="0">
                <a:solidFill>
                  <a:schemeClr val="accent5">
                    <a:lumMod val="50000"/>
                  </a:schemeClr>
                </a:solidFill>
              </a:rPr>
              <a:t>فكرته كانت تدور حول ما اذا كان </a:t>
            </a:r>
            <a:r>
              <a:rPr lang="ar-SA" sz="3100" b="1" dirty="0" smtClean="0">
                <a:solidFill>
                  <a:schemeClr val="accent5">
                    <a:lumMod val="50000"/>
                  </a:schemeClr>
                </a:solidFill>
              </a:rPr>
              <a:t>انعدام </a:t>
            </a:r>
            <a:r>
              <a:rPr lang="ar-SA" sz="3100" b="1" dirty="0">
                <a:solidFill>
                  <a:schemeClr val="accent5">
                    <a:lumMod val="50000"/>
                  </a:schemeClr>
                </a:solidFill>
              </a:rPr>
              <a:t>الجاذبية </a:t>
            </a:r>
            <a:r>
              <a:rPr lang="ar-EG" sz="3100" b="1" dirty="0" smtClean="0">
                <a:solidFill>
                  <a:schemeClr val="accent5">
                    <a:lumMod val="50000"/>
                  </a:schemeClr>
                </a:solidFill>
              </a:rPr>
              <a:t>سيؤثر </a:t>
            </a:r>
            <a:r>
              <a:rPr lang="ar-SA" sz="3100" b="1" dirty="0" smtClean="0">
                <a:solidFill>
                  <a:schemeClr val="accent5">
                    <a:lumMod val="50000"/>
                  </a:schemeClr>
                </a:solidFill>
              </a:rPr>
              <a:t>في </a:t>
            </a:r>
            <a:r>
              <a:rPr lang="ar-SA" sz="3100" b="1" dirty="0">
                <a:solidFill>
                  <a:schemeClr val="accent5">
                    <a:lumMod val="50000"/>
                  </a:schemeClr>
                </a:solidFill>
              </a:rPr>
              <a:t>طريقة صيد العناكب من نوع «زيبرا» لفريستها، وما إذا كانت هذه العناكب ستعدل من سلوكها في الفضاء أم لا</a:t>
            </a:r>
            <a:r>
              <a:rPr lang="en-US" sz="3100" b="1" dirty="0">
                <a:solidFill>
                  <a:schemeClr val="accent5">
                    <a:lumMod val="50000"/>
                  </a:schemeClr>
                </a:solidFill>
              </a:rPr>
              <a:t>.</a:t>
            </a:r>
            <a:r>
              <a:rPr lang="en-US" dirty="0"/>
              <a:t/>
            </a:r>
            <a:br>
              <a:rPr lang="en-US" dirty="0"/>
            </a:br>
            <a:endParaRPr lang="ar-EG" b="1" dirty="0">
              <a:solidFill>
                <a:schemeClr val="accent5">
                  <a:lumMod val="50000"/>
                </a:schemeClr>
              </a:solidFill>
            </a:endParaRPr>
          </a:p>
        </p:txBody>
      </p:sp>
      <p:pic>
        <p:nvPicPr>
          <p:cNvPr id="6" name="Content Placeholder 5" descr="blue_space_by_whendell-d79zabi.jpg"/>
          <p:cNvPicPr>
            <a:picLocks noGrp="1" noChangeAspect="1"/>
          </p:cNvPicPr>
          <p:nvPr>
            <p:ph sz="half" idx="1"/>
          </p:nvPr>
        </p:nvPicPr>
        <p:blipFill>
          <a:blip r:embed="rId2"/>
          <a:stretch>
            <a:fillRect/>
          </a:stretch>
        </p:blipFill>
        <p:spPr>
          <a:xfrm>
            <a:off x="428596" y="1571612"/>
            <a:ext cx="4038600" cy="4643470"/>
          </a:xfrm>
        </p:spPr>
      </p:pic>
      <p:pic>
        <p:nvPicPr>
          <p:cNvPr id="5" name="Content Placeholder 4" descr="whistl10.jpg"/>
          <p:cNvPicPr>
            <a:picLocks noGrp="1" noChangeAspect="1"/>
          </p:cNvPicPr>
          <p:nvPr>
            <p:ph sz="half" idx="2"/>
          </p:nvPr>
        </p:nvPicPr>
        <p:blipFill>
          <a:blip r:embed="rId3"/>
          <a:stretch>
            <a:fillRect/>
          </a:stretch>
        </p:blipFill>
        <p:spPr>
          <a:xfrm>
            <a:off x="4648200" y="1571612"/>
            <a:ext cx="4038600" cy="464347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3008313" cy="1162050"/>
          </a:xfrm>
        </p:spPr>
        <p:txBody>
          <a:bodyPr>
            <a:noAutofit/>
          </a:bodyPr>
          <a:lstStyle/>
          <a:p>
            <a:r>
              <a:rPr lang="ar-EG" sz="4800" b="1" dirty="0" smtClean="0">
                <a:solidFill>
                  <a:schemeClr val="accent5">
                    <a:lumMod val="50000"/>
                  </a:schemeClr>
                </a:solidFill>
              </a:rPr>
              <a:t>عمرو صبحى</a:t>
            </a:r>
            <a:endParaRPr lang="ar-EG" sz="4800" b="1" dirty="0">
              <a:solidFill>
                <a:schemeClr val="accent5">
                  <a:lumMod val="50000"/>
                </a:schemeClr>
              </a:solidFill>
            </a:endParaRPr>
          </a:p>
        </p:txBody>
      </p:sp>
      <p:pic>
        <p:nvPicPr>
          <p:cNvPr id="4" name="Content Placeholder 3" descr="1780666_802073483161723_6181745864521930485_n.jpg"/>
          <p:cNvPicPr>
            <a:picLocks noGrp="1" noChangeAspect="1"/>
          </p:cNvPicPr>
          <p:nvPr>
            <p:ph idx="1"/>
          </p:nvPr>
        </p:nvPicPr>
        <p:blipFill>
          <a:blip r:embed="rId2"/>
          <a:stretch>
            <a:fillRect/>
          </a:stretch>
        </p:blipFill>
        <p:spPr>
          <a:xfrm>
            <a:off x="4857752" y="642918"/>
            <a:ext cx="4143372" cy="5786478"/>
          </a:xfrm>
        </p:spPr>
      </p:pic>
      <p:sp>
        <p:nvSpPr>
          <p:cNvPr id="5" name="Text Placeholder 4"/>
          <p:cNvSpPr>
            <a:spLocks noGrp="1"/>
          </p:cNvSpPr>
          <p:nvPr>
            <p:ph type="body" sz="half" idx="2"/>
          </p:nvPr>
        </p:nvSpPr>
        <p:spPr>
          <a:xfrm>
            <a:off x="214282" y="1142984"/>
            <a:ext cx="4500594" cy="5429288"/>
          </a:xfrm>
        </p:spPr>
        <p:txBody>
          <a:bodyPr>
            <a:normAutofit/>
          </a:bodyPr>
          <a:lstStyle/>
          <a:p>
            <a:r>
              <a:rPr lang="ar-EG" sz="2000" b="1" dirty="0"/>
              <a:t>هو شاب مصرى حاصل على بكالريوس العلوم الصيدلية من جامعة طنطا، كان دايما عنده شغف بالكتابة وموهبة حابب يستغلها</a:t>
            </a:r>
            <a:r>
              <a:rPr lang="ar-EG" sz="2000" b="1" dirty="0" smtClean="0"/>
              <a:t>، </a:t>
            </a:r>
            <a:br>
              <a:rPr lang="ar-EG" sz="2000" b="1" dirty="0" smtClean="0"/>
            </a:br>
            <a:r>
              <a:rPr lang="ar-EG" sz="2000" b="1" dirty="0"/>
              <a:t>وفى سنة 2008 قدّم كتاب "الدهشة الأولى" واللى كان اسلوبه مختلف ولافت للناس، كان مهتم يطلع أدب محترم يفيد القارئ ويقدمله قيمة، وبعد نجاح أول كتاب قدّم فى سنة 2011 عمل أدب فى شكل نثر اسمه "يوميات كهل صغير السن" وبعدها كتاب </a:t>
            </a:r>
            <a:r>
              <a:rPr lang="ar-EG" sz="2000" b="1" dirty="0" smtClean="0"/>
              <a:t>"ذات </a:t>
            </a:r>
            <a:r>
              <a:rPr lang="ar-EG" sz="2000" b="1" dirty="0"/>
              <a:t>الرداء القرمزى" </a:t>
            </a:r>
            <a:r>
              <a:rPr lang="ar-EG" sz="2000" b="1" dirty="0" smtClean="0"/>
              <a:t>..</a:t>
            </a:r>
          </a:p>
          <a:p>
            <a:r>
              <a:rPr lang="ar-EG" sz="2000" b="1" dirty="0" smtClean="0"/>
              <a:t/>
            </a:r>
            <a:br>
              <a:rPr lang="ar-EG" sz="2000" b="1" dirty="0" smtClean="0"/>
            </a:br>
            <a:r>
              <a:rPr lang="ar-EG" sz="2000" b="1" dirty="0"/>
              <a:t>الأعمال الأدبية مرتفعة المستوى اللى قدّمها عمرو مكانش ليها طابع إيجابى فى مصر بس لكن قدرت توصل للعالمية، ومن الجوايز اللى أخدها كانت جايزة مصر لأدب الطفل سنة 2004، وبعدها جايزة زمالة انزيشا - ماستر كارد المشتركة، وقدر يخطف جائزة القمة العالمية للشباب مرتين فى سنة 2004 وسنة 2012 </a:t>
            </a:r>
            <a:r>
              <a:rPr lang="ar-EG" sz="2000" b="1" dirty="0" smtClean="0"/>
              <a:t>.</a:t>
            </a:r>
            <a:endParaRPr lang="ar-EG"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214290"/>
            <a:ext cx="7115196" cy="928694"/>
          </a:xfrm>
        </p:spPr>
        <p:txBody>
          <a:bodyPr>
            <a:normAutofit fontScale="90000"/>
          </a:bodyPr>
          <a:lstStyle/>
          <a:p>
            <a:r>
              <a:rPr lang="ar-EG" dirty="0" smtClean="0"/>
              <a:t/>
            </a:r>
            <a:br>
              <a:rPr lang="ar-EG" dirty="0" smtClean="0"/>
            </a:br>
            <a:r>
              <a:rPr lang="ar-EG" dirty="0" smtClean="0"/>
              <a:t/>
            </a:r>
            <a:br>
              <a:rPr lang="ar-EG" dirty="0" smtClean="0"/>
            </a:br>
            <a:r>
              <a:rPr lang="ar-EG" sz="3600" dirty="0" smtClean="0">
                <a:solidFill>
                  <a:schemeClr val="accent6">
                    <a:lumMod val="50000"/>
                  </a:schemeClr>
                </a:solidFill>
              </a:rPr>
              <a:t>منى و سارة </a:t>
            </a:r>
            <a:r>
              <a:rPr lang="ar-EG" sz="3600" dirty="0">
                <a:solidFill>
                  <a:schemeClr val="accent6">
                    <a:lumMod val="50000"/>
                  </a:schemeClr>
                </a:solidFill>
              </a:rPr>
              <a:t>وهدى 3 بنات جمعهم الشغف وحبهم للعلوم والصدفة فى مدرسة </a:t>
            </a:r>
            <a:r>
              <a:rPr lang="ar-EG" sz="3600" dirty="0" smtClean="0">
                <a:solidFill>
                  <a:schemeClr val="accent6">
                    <a:lumMod val="50000"/>
                  </a:schemeClr>
                </a:solidFill>
              </a:rPr>
              <a:t>واحدة...</a:t>
            </a:r>
            <a:endParaRPr lang="ar-EG" sz="3600" b="0" dirty="0">
              <a:solidFill>
                <a:schemeClr val="accent6">
                  <a:lumMod val="50000"/>
                </a:schemeClr>
              </a:solidFill>
            </a:endParaRPr>
          </a:p>
        </p:txBody>
      </p:sp>
      <p:pic>
        <p:nvPicPr>
          <p:cNvPr id="5" name="Content Placeholder 4" descr="10968327_800039573365114_1258105605414625135_n.jpg"/>
          <p:cNvPicPr>
            <a:picLocks noGrp="1" noChangeAspect="1"/>
          </p:cNvPicPr>
          <p:nvPr>
            <p:ph idx="1"/>
          </p:nvPr>
        </p:nvPicPr>
        <p:blipFill>
          <a:blip r:embed="rId2"/>
          <a:stretch>
            <a:fillRect/>
          </a:stretch>
        </p:blipFill>
        <p:spPr>
          <a:xfrm>
            <a:off x="5000628" y="1214422"/>
            <a:ext cx="3971924" cy="5429288"/>
          </a:xfrm>
        </p:spPr>
      </p:pic>
      <p:sp>
        <p:nvSpPr>
          <p:cNvPr id="4" name="Text Placeholder 3"/>
          <p:cNvSpPr>
            <a:spLocks noGrp="1"/>
          </p:cNvSpPr>
          <p:nvPr>
            <p:ph type="body" sz="half" idx="2"/>
          </p:nvPr>
        </p:nvSpPr>
        <p:spPr>
          <a:xfrm>
            <a:off x="0" y="857208"/>
            <a:ext cx="4786346" cy="6000792"/>
          </a:xfrm>
        </p:spPr>
        <p:txBody>
          <a:bodyPr>
            <a:normAutofit/>
          </a:bodyPr>
          <a:lstStyle/>
          <a:p>
            <a:r>
              <a:rPr lang="ar-EG" dirty="0" smtClean="0"/>
              <a:t/>
            </a:r>
            <a:br>
              <a:rPr lang="ar-EG" dirty="0" smtClean="0"/>
            </a:br>
            <a:r>
              <a:rPr lang="ar-EG" sz="1800" b="1" dirty="0"/>
              <a:t>المدرسة فيها سياسة بتحدد لكل مرحلة دراسية نوع المشروع اللى يحل أزمة من الأزمات اللى بتواجه مصر .. وفى سنة تحقيق الحلم كان المشروع عن معالجة المياة المصرية عشان يعالجوا نقص مصادرها فى مصر .. بدأت الفكرة بمشروع التحليه مياه البحر كمشروع دراسى عادى شغال عليه 6 طالبات ..</a:t>
            </a:r>
            <a:r>
              <a:rPr lang="ar-EG" sz="1800" b="1" dirty="0" smtClean="0"/>
              <a:t/>
            </a:r>
            <a:br>
              <a:rPr lang="ar-EG" sz="1800" b="1" dirty="0" smtClean="0"/>
            </a:br>
            <a:r>
              <a:rPr lang="ar-EG" sz="1800" b="1" dirty="0" smtClean="0"/>
              <a:t/>
            </a:r>
            <a:br>
              <a:rPr lang="ar-EG" sz="1800" b="1" dirty="0" smtClean="0"/>
            </a:br>
            <a:r>
              <a:rPr lang="ar-EG" sz="1800" b="1" dirty="0"/>
              <a:t>شارك نص الفريق بالفكرة فى مسابقة انتل أيسف لكن محالفهمش الحظ ولا فازوا .. لكن نص الفريق التانى كان منى وسارة وهدى واللى شاركوا بالمشروع فى انتل باسيف وأخدوا مركز تانى جمهوري وفرصة لتمثيل مصر فى المعرض النهائى فى لوس أنجلوس :))</a:t>
            </a:r>
            <a:r>
              <a:rPr lang="ar-EG" sz="1800" b="1" dirty="0" smtClean="0"/>
              <a:t/>
            </a:r>
            <a:br>
              <a:rPr lang="ar-EG" sz="1800" b="1" dirty="0" smtClean="0"/>
            </a:br>
            <a:r>
              <a:rPr lang="ar-EG" sz="1800" b="1" dirty="0" smtClean="0"/>
              <a:t/>
            </a:r>
            <a:br>
              <a:rPr lang="ar-EG" sz="1800" b="1" dirty="0" smtClean="0"/>
            </a:br>
            <a:r>
              <a:rPr lang="ar-EG" sz="1800" b="1" dirty="0"/>
              <a:t>الحلم مكانش ينفع يقف على التأهل الدولى لكن هم صمموا يشتغلوا على المشروع ويطوروه قبل السفر عشان ميبقاش مجرد تمثيل مشرّف !!</a:t>
            </a:r>
            <a:r>
              <a:rPr lang="ar-EG" sz="1800" b="1" dirty="0" smtClean="0"/>
              <a:t/>
            </a:r>
            <a:br>
              <a:rPr lang="ar-EG" sz="1800" b="1" dirty="0" smtClean="0"/>
            </a:br>
            <a:r>
              <a:rPr lang="ar-EG" sz="1800" b="1" dirty="0" smtClean="0"/>
              <a:t/>
            </a:r>
            <a:br>
              <a:rPr lang="ar-EG" sz="1800" b="1" dirty="0" smtClean="0"/>
            </a:br>
            <a:r>
              <a:rPr lang="ar-EG" sz="1800" b="1" dirty="0"/>
              <a:t>وهناك وبعد تحكيم على ايد علماء حاصلين على جايزة نوبل .. قدروا الثلاثى ياخدوا مركز تالت دوليا فى مجال إدارة البيئة .. وقدر الحلم </a:t>
            </a:r>
            <a:r>
              <a:rPr lang="ar-EG" sz="1800" b="1" dirty="0" smtClean="0"/>
              <a:t>يتحقق.</a:t>
            </a:r>
            <a:endParaRPr lang="ar-EG" sz="1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14290"/>
            <a:ext cx="7223155" cy="1071570"/>
          </a:xfrm>
        </p:spPr>
        <p:txBody>
          <a:bodyPr>
            <a:normAutofit fontScale="90000"/>
          </a:bodyPr>
          <a:lstStyle/>
          <a:p>
            <a:pPr algn="ctr"/>
            <a:r>
              <a:rPr lang="ar-EG" dirty="0" smtClean="0"/>
              <a:t/>
            </a:r>
            <a:br>
              <a:rPr lang="ar-EG" dirty="0" smtClean="0"/>
            </a:br>
            <a:r>
              <a:rPr lang="ar-EG" dirty="0" smtClean="0"/>
              <a:t/>
            </a:r>
            <a:br>
              <a:rPr lang="ar-EG" dirty="0" smtClean="0"/>
            </a:br>
            <a:r>
              <a:rPr lang="ar-EG" sz="3600" b="0" dirty="0"/>
              <a:t>  </a:t>
            </a:r>
            <a:r>
              <a:rPr lang="ar-EG" sz="3600" dirty="0" smtClean="0"/>
              <a:t/>
            </a:r>
            <a:br>
              <a:rPr lang="ar-EG" sz="3600" dirty="0" smtClean="0"/>
            </a:br>
            <a:endParaRPr lang="ar-EG" sz="3600" dirty="0"/>
          </a:p>
        </p:txBody>
      </p:sp>
      <p:pic>
        <p:nvPicPr>
          <p:cNvPr id="5" name="Content Placeholder 4" descr="10930127_798693456833059_2995842872100881949_n.jpg"/>
          <p:cNvPicPr>
            <a:picLocks noGrp="1" noChangeAspect="1"/>
          </p:cNvPicPr>
          <p:nvPr>
            <p:ph idx="1"/>
          </p:nvPr>
        </p:nvPicPr>
        <p:blipFill>
          <a:blip r:embed="rId2"/>
          <a:stretch>
            <a:fillRect/>
          </a:stretch>
        </p:blipFill>
        <p:spPr>
          <a:xfrm>
            <a:off x="4214810" y="1500174"/>
            <a:ext cx="4757742" cy="5072098"/>
          </a:xfrm>
        </p:spPr>
      </p:pic>
      <p:sp>
        <p:nvSpPr>
          <p:cNvPr id="4" name="Text Placeholder 3"/>
          <p:cNvSpPr>
            <a:spLocks noGrp="1"/>
          </p:cNvSpPr>
          <p:nvPr>
            <p:ph type="body" sz="half" idx="2"/>
          </p:nvPr>
        </p:nvSpPr>
        <p:spPr>
          <a:xfrm>
            <a:off x="428596" y="1285860"/>
            <a:ext cx="3543296" cy="5286412"/>
          </a:xfrm>
        </p:spPr>
        <p:txBody>
          <a:bodyPr>
            <a:noAutofit/>
          </a:bodyPr>
          <a:lstStyle/>
          <a:p>
            <a:r>
              <a:rPr lang="ar-EG" sz="1800" b="1" dirty="0"/>
              <a:t>شغل بالهم علم بيفرّق بين الإنسان السليم ومريض السرطان من خط ايده .. كتب كتير ومراجع وأساطير بتحكي الحدوتة دى فكروا يحوّلوها لواقع ملموس وكل الناس تستعمله ..</a:t>
            </a:r>
            <a:r>
              <a:rPr lang="ar-EG" sz="1800" b="1" dirty="0" smtClean="0"/>
              <a:t/>
            </a:r>
            <a:br>
              <a:rPr lang="ar-EG" sz="1800" b="1" dirty="0" smtClean="0"/>
            </a:br>
            <a:r>
              <a:rPr lang="ar-EG" sz="1800" b="1" dirty="0" smtClean="0"/>
              <a:t/>
            </a:r>
            <a:br>
              <a:rPr lang="ar-EG" sz="1800" b="1" dirty="0" smtClean="0"/>
            </a:br>
            <a:r>
              <a:rPr lang="ar-EG" sz="1800" b="1" dirty="0"/>
              <a:t>الثلاثى دول اشتغلوا على فكرة برنامج على الكمبيوتر بيقدر يكشف عن السرطان من خط ايد الشخص .. وقت طويل من الشغل والتطوير على المشروع ودخلوا بيه مسابقة انتل باسيف وأخدوا مركز أول على مستوى المعرض وفرصة لتمثيل مصر فى المعرض الدولى للعلوم والهندسة .. معرض بيجمع طلاب من التعليم قبل الجامعى بيتنافسوا من جميع أنحاء العالم :))</a:t>
            </a:r>
            <a:br>
              <a:rPr lang="ar-EG" sz="1800" b="1" dirty="0"/>
            </a:br>
            <a:r>
              <a:rPr lang="ar-EG" sz="1800" b="1" dirty="0" smtClean="0"/>
              <a:t> </a:t>
            </a:r>
            <a:br>
              <a:rPr lang="ar-EG" sz="1800" b="1" dirty="0" smtClean="0"/>
            </a:br>
            <a:r>
              <a:rPr lang="ar-EG" sz="1800" b="1" dirty="0" smtClean="0"/>
              <a:t/>
            </a:r>
            <a:br>
              <a:rPr lang="ar-EG" sz="1800" b="1" dirty="0" smtClean="0"/>
            </a:br>
            <a:r>
              <a:rPr lang="ar-EG" sz="1800" b="1" dirty="0"/>
              <a:t>يوم إعلان النتيجة </a:t>
            </a:r>
            <a:r>
              <a:rPr lang="ar-EG" sz="1800" b="1" dirty="0" smtClean="0"/>
              <a:t>إعلان </a:t>
            </a:r>
            <a:r>
              <a:rPr lang="ar-EG" sz="1800" b="1" dirty="0"/>
              <a:t>مصر فى المركز الرابع دوليا فى علوم الحاسب وخطف عمر وعبدالرحمن وسارة المركز ده بين الدول المشاركة .. </a:t>
            </a:r>
          </a:p>
        </p:txBody>
      </p:sp>
      <p:sp>
        <p:nvSpPr>
          <p:cNvPr id="6" name="Rectangle 5"/>
          <p:cNvSpPr/>
          <p:nvPr/>
        </p:nvSpPr>
        <p:spPr>
          <a:xfrm>
            <a:off x="642910" y="0"/>
            <a:ext cx="7786742" cy="1354217"/>
          </a:xfrm>
          <a:prstGeom prst="rect">
            <a:avLst/>
          </a:prstGeom>
        </p:spPr>
        <p:txBody>
          <a:bodyPr wrap="square">
            <a:spAutoFit/>
          </a:bodyPr>
          <a:lstStyle/>
          <a:p>
            <a:endParaRPr lang="ar-EG" b="0" dirty="0" smtClean="0"/>
          </a:p>
          <a:p>
            <a:r>
              <a:rPr lang="ar-EG" sz="3200" b="1" dirty="0" smtClean="0">
                <a:solidFill>
                  <a:srgbClr val="C00000"/>
                </a:solidFill>
              </a:rPr>
              <a:t>عمر وسارة وعبدالرحمن ..</a:t>
            </a:r>
            <a:br>
              <a:rPr lang="ar-EG" sz="3200" b="1" dirty="0" smtClean="0">
                <a:solidFill>
                  <a:srgbClr val="C00000"/>
                </a:solidFill>
              </a:rPr>
            </a:br>
            <a:r>
              <a:rPr lang="ar-EG" sz="3200" b="1" dirty="0" smtClean="0">
                <a:solidFill>
                  <a:srgbClr val="C00000"/>
                </a:solidFill>
              </a:rPr>
              <a:t> 3 طلاب فكرتهم كانت مجنونة بس ليها هدف ومغزى </a:t>
            </a:r>
            <a:endParaRPr lang="ar-EG" sz="3200" b="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005804_921355524552100_654785376_n.jpg"/>
          <p:cNvPicPr>
            <a:picLocks noChangeAspect="1"/>
          </p:cNvPicPr>
          <p:nvPr/>
        </p:nvPicPr>
        <p:blipFill>
          <a:blip r:embed="rId2"/>
          <a:stretch>
            <a:fillRect/>
          </a:stretch>
        </p:blipFill>
        <p:spPr>
          <a:xfrm>
            <a:off x="0" y="0"/>
            <a:ext cx="4143372" cy="6858000"/>
          </a:xfrm>
          <a:prstGeom prst="rect">
            <a:avLst/>
          </a:prstGeom>
        </p:spPr>
      </p:pic>
      <p:pic>
        <p:nvPicPr>
          <p:cNvPr id="3" name="Picture 2" descr="11005982_921355551218764_1853900766_n.jpg"/>
          <p:cNvPicPr>
            <a:picLocks noChangeAspect="1"/>
          </p:cNvPicPr>
          <p:nvPr/>
        </p:nvPicPr>
        <p:blipFill>
          <a:blip r:embed="rId3"/>
          <a:stretch>
            <a:fillRect/>
          </a:stretch>
        </p:blipFill>
        <p:spPr>
          <a:xfrm>
            <a:off x="4000496" y="0"/>
            <a:ext cx="5143504"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6600" b="1" dirty="0" smtClean="0">
                <a:solidFill>
                  <a:schemeClr val="tx1">
                    <a:lumMod val="75000"/>
                    <a:lumOff val="25000"/>
                  </a:schemeClr>
                </a:solidFill>
              </a:rPr>
              <a:t>أنت كمان...حلمك لسة بيتنفس</a:t>
            </a:r>
            <a:endParaRPr lang="ar-EG" sz="6600" b="1" dirty="0">
              <a:solidFill>
                <a:schemeClr val="tx1">
                  <a:lumMod val="75000"/>
                  <a:lumOff val="25000"/>
                </a:schemeClr>
              </a:solidFill>
            </a:endParaRPr>
          </a:p>
        </p:txBody>
      </p:sp>
      <p:sp>
        <p:nvSpPr>
          <p:cNvPr id="3" name="Text Placeholder 2"/>
          <p:cNvSpPr>
            <a:spLocks noGrp="1"/>
          </p:cNvSpPr>
          <p:nvPr>
            <p:ph type="body" idx="1"/>
          </p:nvPr>
        </p:nvSpPr>
        <p:spPr>
          <a:xfrm>
            <a:off x="428596" y="1428736"/>
            <a:ext cx="4040188" cy="639762"/>
          </a:xfrm>
        </p:spPr>
        <p:txBody>
          <a:bodyPr>
            <a:normAutofit fontScale="92500"/>
          </a:bodyPr>
          <a:lstStyle/>
          <a:p>
            <a:r>
              <a:rPr lang="ar-EG" dirty="0" smtClean="0">
                <a:solidFill>
                  <a:srgbClr val="FFC000"/>
                </a:solidFill>
              </a:rPr>
              <a:t>خليك مؤمن بفكرتك...مهما كانت بسيطة</a:t>
            </a:r>
            <a:endParaRPr lang="ar-EG" dirty="0">
              <a:solidFill>
                <a:srgbClr val="FFC000"/>
              </a:solidFill>
            </a:endParaRPr>
          </a:p>
        </p:txBody>
      </p:sp>
      <p:pic>
        <p:nvPicPr>
          <p:cNvPr id="8" name="Content Placeholder 7" descr="لنكون أشخاصا ناجحين علينا أن نتخلى عن تلك الأخطاء التي نرتكبها في حق أنفسنا - %28أرشيفية%29.jpg"/>
          <p:cNvPicPr>
            <a:picLocks noGrp="1" noChangeAspect="1"/>
          </p:cNvPicPr>
          <p:nvPr>
            <p:ph sz="half" idx="2"/>
          </p:nvPr>
        </p:nvPicPr>
        <p:blipFill>
          <a:blip r:embed="rId2"/>
          <a:stretch>
            <a:fillRect/>
          </a:stretch>
        </p:blipFill>
        <p:spPr>
          <a:xfrm>
            <a:off x="471710" y="2214554"/>
            <a:ext cx="4011168" cy="4286280"/>
          </a:xfrm>
        </p:spPr>
      </p:pic>
      <p:sp>
        <p:nvSpPr>
          <p:cNvPr id="5" name="Text Placeholder 4"/>
          <p:cNvSpPr>
            <a:spLocks noGrp="1"/>
          </p:cNvSpPr>
          <p:nvPr>
            <p:ph type="body" sz="quarter" idx="3"/>
          </p:nvPr>
        </p:nvSpPr>
        <p:spPr>
          <a:xfrm>
            <a:off x="4786314" y="1428736"/>
            <a:ext cx="4041775" cy="639762"/>
          </a:xfrm>
        </p:spPr>
        <p:txBody>
          <a:bodyPr>
            <a:normAutofit fontScale="92500"/>
          </a:bodyPr>
          <a:lstStyle/>
          <a:p>
            <a:r>
              <a:rPr lang="ar-EG" sz="2800" dirty="0" smtClean="0">
                <a:solidFill>
                  <a:schemeClr val="tx2">
                    <a:lumMod val="60000"/>
                    <a:lumOff val="40000"/>
                  </a:schemeClr>
                </a:solidFill>
              </a:rPr>
              <a:t>القوة فى عقلك...فقط اطلق له العِنان</a:t>
            </a:r>
            <a:endParaRPr lang="ar-EG" sz="2800" dirty="0">
              <a:solidFill>
                <a:schemeClr val="tx2">
                  <a:lumMod val="60000"/>
                  <a:lumOff val="40000"/>
                </a:schemeClr>
              </a:solidFill>
            </a:endParaRPr>
          </a:p>
        </p:txBody>
      </p:sp>
      <p:pic>
        <p:nvPicPr>
          <p:cNvPr id="7" name="Content Placeholder 6" descr="ThinkingMan.jpg"/>
          <p:cNvPicPr>
            <a:picLocks noGrp="1" noChangeAspect="1"/>
          </p:cNvPicPr>
          <p:nvPr>
            <p:ph sz="quarter" idx="4"/>
          </p:nvPr>
        </p:nvPicPr>
        <p:blipFill>
          <a:blip r:embed="rId3"/>
          <a:stretch>
            <a:fillRect/>
          </a:stretch>
        </p:blipFill>
        <p:spPr>
          <a:xfrm>
            <a:off x="4714876" y="2214554"/>
            <a:ext cx="4214842" cy="428628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a:solidFill>
                  <a:schemeClr val="bg2">
                    <a:lumMod val="25000"/>
                  </a:schemeClr>
                </a:solidFill>
                <a:latin typeface="Blackadder ITC" pitchFamily="82" charset="0"/>
              </a:rPr>
              <a:t>R</a:t>
            </a:r>
            <a:r>
              <a:rPr lang="en-US" sz="8000" b="1" dirty="0" smtClean="0">
                <a:solidFill>
                  <a:schemeClr val="bg2">
                    <a:lumMod val="25000"/>
                  </a:schemeClr>
                </a:solidFill>
                <a:latin typeface="Blackadder ITC" pitchFamily="82" charset="0"/>
              </a:rPr>
              <a:t>eferences</a:t>
            </a:r>
            <a:endParaRPr lang="ar-EG" sz="8000" b="1" dirty="0">
              <a:solidFill>
                <a:schemeClr val="bg2">
                  <a:lumMod val="25000"/>
                </a:schemeClr>
              </a:solidFill>
              <a:latin typeface="Blackadder ITC" pitchFamily="82" charset="0"/>
            </a:endParaRPr>
          </a:p>
        </p:txBody>
      </p:sp>
      <p:sp>
        <p:nvSpPr>
          <p:cNvPr id="3" name="Content Placeholder 2"/>
          <p:cNvSpPr>
            <a:spLocks noGrp="1"/>
          </p:cNvSpPr>
          <p:nvPr>
            <p:ph idx="1"/>
          </p:nvPr>
        </p:nvSpPr>
        <p:spPr/>
        <p:txBody>
          <a:bodyPr/>
          <a:lstStyle/>
          <a:p>
            <a:pPr algn="l">
              <a:buNone/>
            </a:pPr>
            <a:endParaRPr lang="ar-EG" u="sng" dirty="0" smtClean="0">
              <a:hlinkClick r:id="rId2"/>
            </a:endParaRPr>
          </a:p>
          <a:p>
            <a:pPr algn="l">
              <a:buNone/>
            </a:pPr>
            <a:r>
              <a:rPr lang="en-US" sz="2400" u="sng" dirty="0" smtClean="0">
                <a:hlinkClick r:id="rId2"/>
              </a:rPr>
              <a:t>http</a:t>
            </a:r>
            <a:r>
              <a:rPr lang="en-US" sz="2400" u="sng" dirty="0">
                <a:hlinkClick r:id="rId2"/>
              </a:rPr>
              <a:t>://www.almasryalyoum.com</a:t>
            </a:r>
            <a:r>
              <a:rPr lang="ar-SA" sz="2400" u="sng" dirty="0" smtClean="0">
                <a:hlinkClick r:id="rId2"/>
              </a:rPr>
              <a:t>/</a:t>
            </a:r>
            <a:endParaRPr lang="en-US" sz="2400" dirty="0" smtClean="0">
              <a:hlinkClick r:id="rId3"/>
            </a:endParaRPr>
          </a:p>
          <a:p>
            <a:pPr algn="l">
              <a:buNone/>
            </a:pPr>
            <a:r>
              <a:rPr lang="en-US" sz="2400" dirty="0" smtClean="0">
                <a:hlinkClick r:id="rId3"/>
              </a:rPr>
              <a:t>www.facebook.com/iCareerEgy</a:t>
            </a:r>
            <a:endParaRPr lang="en-US" sz="2400" dirty="0" smtClean="0"/>
          </a:p>
          <a:p>
            <a:pPr algn="l">
              <a:buNone/>
            </a:pPr>
            <a:endParaRPr lang="en-US" dirty="0" smtClean="0"/>
          </a:p>
          <a:p>
            <a:pPr algn="l">
              <a:buNone/>
            </a:pPr>
            <a:endParaRPr lang="en-US" dirty="0" smtClean="0"/>
          </a:p>
          <a:p>
            <a:pPr algn="l">
              <a:buNone/>
            </a:pPr>
            <a:endParaRPr lang="ar-EG" dirty="0"/>
          </a:p>
        </p:txBody>
      </p:sp>
      <p:pic>
        <p:nvPicPr>
          <p:cNvPr id="4" name="Picture 3" descr="smile.jpg"/>
          <p:cNvPicPr>
            <a:picLocks noChangeAspect="1"/>
          </p:cNvPicPr>
          <p:nvPr/>
        </p:nvPicPr>
        <p:blipFill>
          <a:blip r:embed="rId4" cstate="print"/>
          <a:stretch>
            <a:fillRect/>
          </a:stretch>
        </p:blipFill>
        <p:spPr>
          <a:xfrm rot="21226718">
            <a:off x="4708884" y="3396405"/>
            <a:ext cx="3501312" cy="2716500"/>
          </a:xfrm>
          <a:prstGeom prst="rect">
            <a:avLst/>
          </a:prstGeom>
        </p:spPr>
      </p:pic>
      <p:sp>
        <p:nvSpPr>
          <p:cNvPr id="7" name="Rectangle 6"/>
          <p:cNvSpPr/>
          <p:nvPr/>
        </p:nvSpPr>
        <p:spPr>
          <a:xfrm>
            <a:off x="428596" y="3286124"/>
            <a:ext cx="4163319" cy="461665"/>
          </a:xfrm>
          <a:prstGeom prst="rect">
            <a:avLst/>
          </a:prstGeom>
        </p:spPr>
        <p:txBody>
          <a:bodyPr wrap="none">
            <a:spAutoFit/>
          </a:bodyPr>
          <a:lstStyle/>
          <a:p>
            <a:r>
              <a:rPr lang="en-US" sz="2400" dirty="0" smtClean="0">
                <a:solidFill>
                  <a:schemeClr val="tx2">
                    <a:lumMod val="60000"/>
                    <a:lumOff val="40000"/>
                  </a:schemeClr>
                </a:solidFill>
              </a:rPr>
              <a:t>http://www.worldometers.info/</a:t>
            </a:r>
            <a:endParaRPr lang="ar-EG" sz="24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sz="6600" b="1" dirty="0" smtClean="0">
                <a:solidFill>
                  <a:schemeClr val="accent6">
                    <a:lumMod val="75000"/>
                  </a:schemeClr>
                </a:solidFill>
              </a:rPr>
              <a:t>عباس بن فرناس</a:t>
            </a:r>
            <a:br>
              <a:rPr lang="ar-EG" sz="6600" b="1" dirty="0" smtClean="0">
                <a:solidFill>
                  <a:schemeClr val="accent6">
                    <a:lumMod val="75000"/>
                  </a:schemeClr>
                </a:solidFill>
              </a:rPr>
            </a:br>
            <a:r>
              <a:rPr lang="ar-EG" sz="2400" b="1" dirty="0" smtClean="0">
                <a:solidFill>
                  <a:schemeClr val="accent6">
                    <a:lumMod val="75000"/>
                  </a:schemeClr>
                </a:solidFill>
              </a:rPr>
              <a:t>(اول طيار فى التاريخ)</a:t>
            </a:r>
            <a:endParaRPr lang="ar-EG" sz="6600" b="1" dirty="0">
              <a:solidFill>
                <a:schemeClr val="accent6">
                  <a:lumMod val="75000"/>
                </a:schemeClr>
              </a:solidFill>
            </a:endParaRPr>
          </a:p>
        </p:txBody>
      </p:sp>
      <p:pic>
        <p:nvPicPr>
          <p:cNvPr id="4" name="Content Placeholder 3" descr="11631alsh3er.jpg"/>
          <p:cNvPicPr>
            <a:picLocks noGrp="1" noChangeAspect="1"/>
          </p:cNvPicPr>
          <p:nvPr>
            <p:ph idx="1"/>
          </p:nvPr>
        </p:nvPicPr>
        <p:blipFill>
          <a:blip r:embed="rId2"/>
          <a:stretch>
            <a:fillRect/>
          </a:stretch>
        </p:blipFill>
        <p:spPr>
          <a:xfrm>
            <a:off x="4429092" y="1571612"/>
            <a:ext cx="4714908" cy="5286388"/>
          </a:xfrm>
        </p:spPr>
      </p:pic>
      <p:pic>
        <p:nvPicPr>
          <p:cNvPr id="5" name="Picture 4" descr="images (15).jpg"/>
          <p:cNvPicPr>
            <a:picLocks noChangeAspect="1"/>
          </p:cNvPicPr>
          <p:nvPr/>
        </p:nvPicPr>
        <p:blipFill>
          <a:blip r:embed="rId3"/>
          <a:stretch>
            <a:fillRect/>
          </a:stretch>
        </p:blipFill>
        <p:spPr>
          <a:xfrm>
            <a:off x="0" y="1571612"/>
            <a:ext cx="4429124" cy="528638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4" y="285728"/>
            <a:ext cx="4429156" cy="1162050"/>
          </a:xfrm>
        </p:spPr>
        <p:txBody>
          <a:bodyPr>
            <a:normAutofit fontScale="90000"/>
          </a:bodyPr>
          <a:lstStyle/>
          <a:p>
            <a:r>
              <a:rPr lang="ar-EG" sz="6000" b="1" dirty="0" smtClean="0">
                <a:solidFill>
                  <a:schemeClr val="accent5">
                    <a:lumMod val="50000"/>
                  </a:schemeClr>
                </a:solidFill>
              </a:rPr>
              <a:t>ابو بكر الرازى</a:t>
            </a:r>
            <a:r>
              <a:rPr lang="ar-EG" sz="2000" dirty="0" smtClean="0">
                <a:solidFill>
                  <a:schemeClr val="accent5">
                    <a:lumMod val="50000"/>
                  </a:schemeClr>
                </a:solidFill>
              </a:rPr>
              <a:t/>
            </a:r>
            <a:br>
              <a:rPr lang="ar-EG" sz="2000" dirty="0" smtClean="0">
                <a:solidFill>
                  <a:schemeClr val="accent5">
                    <a:lumMod val="50000"/>
                  </a:schemeClr>
                </a:solidFill>
              </a:rPr>
            </a:br>
            <a:r>
              <a:rPr lang="ar-EG" sz="2000" dirty="0" smtClean="0">
                <a:solidFill>
                  <a:schemeClr val="accent5">
                    <a:lumMod val="50000"/>
                  </a:schemeClr>
                </a:solidFill>
              </a:rPr>
              <a:t>(</a:t>
            </a:r>
            <a:r>
              <a:rPr lang="ar-EG" sz="2000" b="1" dirty="0" smtClean="0">
                <a:solidFill>
                  <a:schemeClr val="accent5">
                    <a:lumMod val="50000"/>
                  </a:schemeClr>
                </a:solidFill>
              </a:rPr>
              <a:t>المشفى و شرائح اللحم)</a:t>
            </a:r>
            <a:endParaRPr lang="ar-EG" sz="6000" b="1" dirty="0">
              <a:solidFill>
                <a:schemeClr val="accent5">
                  <a:lumMod val="50000"/>
                </a:schemeClr>
              </a:solidFill>
            </a:endParaRPr>
          </a:p>
        </p:txBody>
      </p:sp>
      <p:pic>
        <p:nvPicPr>
          <p:cNvPr id="4" name="Content Placeholder 3" descr="d8cc4b10c0.jpg"/>
          <p:cNvPicPr>
            <a:picLocks noGrp="1" noChangeAspect="1"/>
          </p:cNvPicPr>
          <p:nvPr>
            <p:ph idx="1"/>
          </p:nvPr>
        </p:nvPicPr>
        <p:blipFill>
          <a:blip r:embed="rId2"/>
          <a:stretch>
            <a:fillRect/>
          </a:stretch>
        </p:blipFill>
        <p:spPr>
          <a:xfrm>
            <a:off x="4286248" y="1500174"/>
            <a:ext cx="4857752" cy="5357826"/>
          </a:xfrm>
        </p:spPr>
      </p:pic>
      <p:sp>
        <p:nvSpPr>
          <p:cNvPr id="5" name="Text Placeholder 4"/>
          <p:cNvSpPr>
            <a:spLocks noGrp="1"/>
          </p:cNvSpPr>
          <p:nvPr>
            <p:ph type="body" sz="half" idx="2"/>
          </p:nvPr>
        </p:nvSpPr>
        <p:spPr>
          <a:xfrm>
            <a:off x="928662" y="1500174"/>
            <a:ext cx="3008313" cy="5072098"/>
          </a:xfrm>
        </p:spPr>
        <p:txBody>
          <a:bodyPr>
            <a:noAutofit/>
          </a:bodyPr>
          <a:lstStyle/>
          <a:p>
            <a:r>
              <a:rPr lang="ar-EG" sz="2400" dirty="0" smtClean="0"/>
              <a:t>طلب منه الخليفة العباسى ”عضد الدولة“ ببناء مشفى فقام الرازى بجلب اعمدة من الخشب و شرائح من اللحم , و قام بدق الاعمدة فى مناطق عديدة فى بغداد و وضع على الاعمدة شرائح اللحم ,و أخد فى متابعتها ,الى ان فسدت اخر شريحة ,و وجد ان هذا المكان هو الانسب لبناء المشفى لان هواءه أنقى, و كافأه الخليفة لاستخدامه هذه الفكرة و عينه مديرا لهذا المشفى.</a:t>
            </a:r>
            <a:endParaRPr lang="ar-EG"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sz="6000" b="1" dirty="0" smtClean="0">
                <a:solidFill>
                  <a:schemeClr val="accent2">
                    <a:lumMod val="75000"/>
                  </a:schemeClr>
                </a:solidFill>
              </a:rPr>
              <a:t>نيوتن و التفاحة</a:t>
            </a:r>
            <a:r>
              <a:rPr lang="ar-EG" sz="6000" dirty="0" smtClean="0">
                <a:solidFill>
                  <a:schemeClr val="accent2">
                    <a:lumMod val="75000"/>
                  </a:schemeClr>
                </a:solidFill>
              </a:rPr>
              <a:t/>
            </a:r>
            <a:br>
              <a:rPr lang="ar-EG" sz="6000" dirty="0" smtClean="0">
                <a:solidFill>
                  <a:schemeClr val="accent2">
                    <a:lumMod val="75000"/>
                  </a:schemeClr>
                </a:solidFill>
              </a:rPr>
            </a:br>
            <a:r>
              <a:rPr lang="ar-EG" sz="2000" b="1" dirty="0" smtClean="0">
                <a:solidFill>
                  <a:schemeClr val="accent2">
                    <a:lumMod val="75000"/>
                  </a:schemeClr>
                </a:solidFill>
              </a:rPr>
              <a:t>(قانون الجاذبية الأرضية)</a:t>
            </a:r>
            <a:endParaRPr lang="ar-EG" sz="6000" b="1" dirty="0">
              <a:solidFill>
                <a:schemeClr val="accent2">
                  <a:lumMod val="75000"/>
                </a:schemeClr>
              </a:solidFill>
            </a:endParaRPr>
          </a:p>
        </p:txBody>
      </p:sp>
      <p:pic>
        <p:nvPicPr>
          <p:cNvPr id="6" name="Content Placeholder 5" descr="13116.jpg"/>
          <p:cNvPicPr>
            <a:picLocks noGrp="1" noChangeAspect="1"/>
          </p:cNvPicPr>
          <p:nvPr>
            <p:ph sz="half" idx="1"/>
          </p:nvPr>
        </p:nvPicPr>
        <p:blipFill>
          <a:blip r:embed="rId2"/>
          <a:stretch>
            <a:fillRect/>
          </a:stretch>
        </p:blipFill>
        <p:spPr>
          <a:xfrm>
            <a:off x="0" y="1571612"/>
            <a:ext cx="4495800" cy="5286388"/>
          </a:xfrm>
        </p:spPr>
      </p:pic>
      <p:pic>
        <p:nvPicPr>
          <p:cNvPr id="5" name="Content Placeholder 4" descr="arton9720.jpg"/>
          <p:cNvPicPr>
            <a:picLocks noGrp="1" noChangeAspect="1"/>
          </p:cNvPicPr>
          <p:nvPr>
            <p:ph sz="half" idx="2"/>
          </p:nvPr>
        </p:nvPicPr>
        <p:blipFill>
          <a:blip r:embed="rId3"/>
          <a:stretch>
            <a:fillRect/>
          </a:stretch>
        </p:blipFill>
        <p:spPr>
          <a:xfrm>
            <a:off x="4500562" y="1643050"/>
            <a:ext cx="4643438" cy="52149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6000" b="1" dirty="0" smtClean="0">
                <a:solidFill>
                  <a:srgbClr val="C00000"/>
                </a:solidFill>
              </a:rPr>
              <a:t>العلم سلسلة كبيرة مبتخلصش</a:t>
            </a:r>
            <a:endParaRPr lang="ar-EG" sz="6000" b="1" dirty="0">
              <a:solidFill>
                <a:srgbClr val="C00000"/>
              </a:solidFill>
            </a:endParaRPr>
          </a:p>
        </p:txBody>
      </p:sp>
      <p:pic>
        <p:nvPicPr>
          <p:cNvPr id="4" name="Content Placeholder 3" descr="011510344965.jpg"/>
          <p:cNvPicPr>
            <a:picLocks noGrp="1" noChangeAspect="1"/>
          </p:cNvPicPr>
          <p:nvPr>
            <p:ph idx="1"/>
          </p:nvPr>
        </p:nvPicPr>
        <p:blipFill>
          <a:blip r:embed="rId2"/>
          <a:stretch>
            <a:fillRect/>
          </a:stretch>
        </p:blipFill>
        <p:spPr>
          <a:xfrm>
            <a:off x="0" y="1600200"/>
            <a:ext cx="9144000" cy="5257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solidFill>
                  <a:schemeClr val="tx2">
                    <a:lumMod val="75000"/>
                  </a:schemeClr>
                </a:solidFill>
              </a:rPr>
              <a:t>هيثم الدسوقى</a:t>
            </a:r>
            <a:endParaRPr lang="ar-EG" b="1" dirty="0">
              <a:solidFill>
                <a:schemeClr val="tx2">
                  <a:lumMod val="75000"/>
                </a:schemeClr>
              </a:solidFill>
            </a:endParaRPr>
          </a:p>
        </p:txBody>
      </p:sp>
      <p:pic>
        <p:nvPicPr>
          <p:cNvPr id="4" name="Content Placeholder 3" descr="1908326_804786306223774_5494653315200371358_n.png"/>
          <p:cNvPicPr>
            <a:picLocks noGrp="1" noChangeAspect="1"/>
          </p:cNvPicPr>
          <p:nvPr>
            <p:ph idx="1"/>
          </p:nvPr>
        </p:nvPicPr>
        <p:blipFill>
          <a:blip r:embed="rId2"/>
          <a:stretch>
            <a:fillRect/>
          </a:stretch>
        </p:blipFill>
        <p:spPr>
          <a:xfrm>
            <a:off x="4357686" y="1643050"/>
            <a:ext cx="4253783" cy="4643470"/>
          </a:xfrm>
        </p:spPr>
      </p:pic>
      <p:sp>
        <p:nvSpPr>
          <p:cNvPr id="5" name="Rectangle 4"/>
          <p:cNvSpPr/>
          <p:nvPr/>
        </p:nvSpPr>
        <p:spPr>
          <a:xfrm>
            <a:off x="714348" y="2000240"/>
            <a:ext cx="3500462" cy="4247317"/>
          </a:xfrm>
          <a:prstGeom prst="rect">
            <a:avLst/>
          </a:prstGeom>
        </p:spPr>
        <p:txBody>
          <a:bodyPr wrap="square">
            <a:spAutoFit/>
          </a:bodyPr>
          <a:lstStyle/>
          <a:p>
            <a:r>
              <a:rPr lang="ar-EG" dirty="0" smtClean="0"/>
              <a:t/>
            </a:r>
            <a:br>
              <a:rPr lang="ar-EG" dirty="0" smtClean="0"/>
            </a:br>
            <a:r>
              <a:rPr lang="ar-EG" sz="2800" b="1" dirty="0"/>
              <a:t>هيثم الدسوقى مواليد 3 مارس 1986 ومن صغره بيحب أفلام الكرتون والخيال العلمى عشان مفيهاش مستحيل والانسان بيكون عنده قوة خارقة، دخل كلية هندسة الاتصالات والإلكترونيات بجامعة الأزهر واتخرج </a:t>
            </a:r>
            <a:r>
              <a:rPr lang="ar-EG" sz="2800" b="1" dirty="0" smtClean="0"/>
              <a:t>منها.</a:t>
            </a:r>
            <a:endParaRPr lang="ar-EG"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8800" dirty="0" err="1" smtClean="0">
                <a:latin typeface="Algerian" pitchFamily="82" charset="0"/>
              </a:rPr>
              <a:t>ViVifi</a:t>
            </a:r>
            <a:endParaRPr lang="ar-EG" sz="8800" dirty="0">
              <a:latin typeface="Algerian" pitchFamily="82" charset="0"/>
            </a:endParaRPr>
          </a:p>
        </p:txBody>
      </p:sp>
      <p:pic>
        <p:nvPicPr>
          <p:cNvPr id="6" name="Content Placeholder 5" descr="1501819_447601172018794_1442101406_n.jpg"/>
          <p:cNvPicPr>
            <a:picLocks noGrp="1" noChangeAspect="1"/>
          </p:cNvPicPr>
          <p:nvPr>
            <p:ph idx="1"/>
          </p:nvPr>
        </p:nvPicPr>
        <p:blipFill>
          <a:blip r:embed="rId2"/>
          <a:stretch>
            <a:fillRect/>
          </a:stretch>
        </p:blipFill>
        <p:spPr>
          <a:xfrm>
            <a:off x="1285852" y="1571612"/>
            <a:ext cx="6940774" cy="478634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3008313" cy="935058"/>
          </a:xfrm>
        </p:spPr>
        <p:txBody>
          <a:bodyPr>
            <a:normAutofit/>
          </a:bodyPr>
          <a:lstStyle/>
          <a:p>
            <a:r>
              <a:rPr lang="ar-EG" sz="4000" dirty="0" smtClean="0">
                <a:solidFill>
                  <a:schemeClr val="accent4">
                    <a:lumMod val="50000"/>
                  </a:schemeClr>
                </a:solidFill>
              </a:rPr>
              <a:t>فكرة الاختراع...</a:t>
            </a:r>
            <a:endParaRPr lang="ar-EG" sz="4000" dirty="0">
              <a:solidFill>
                <a:schemeClr val="accent4">
                  <a:lumMod val="50000"/>
                </a:schemeClr>
              </a:solidFill>
            </a:endParaRPr>
          </a:p>
        </p:txBody>
      </p:sp>
      <p:pic>
        <p:nvPicPr>
          <p:cNvPr id="5" name="Content Placeholder 4" descr="20111226154125-s4.jpg"/>
          <p:cNvPicPr>
            <a:picLocks noGrp="1" noChangeAspect="1"/>
          </p:cNvPicPr>
          <p:nvPr>
            <p:ph idx="1"/>
          </p:nvPr>
        </p:nvPicPr>
        <p:blipFill>
          <a:blip r:embed="rId2"/>
          <a:stretch>
            <a:fillRect/>
          </a:stretch>
        </p:blipFill>
        <p:spPr>
          <a:xfrm>
            <a:off x="3786182" y="428604"/>
            <a:ext cx="5111750" cy="5857917"/>
          </a:xfrm>
        </p:spPr>
      </p:pic>
      <p:sp>
        <p:nvSpPr>
          <p:cNvPr id="4" name="Text Placeholder 3"/>
          <p:cNvSpPr>
            <a:spLocks noGrp="1"/>
          </p:cNvSpPr>
          <p:nvPr>
            <p:ph type="body" sz="half" idx="2"/>
          </p:nvPr>
        </p:nvSpPr>
        <p:spPr/>
        <p:txBody>
          <a:bodyPr>
            <a:normAutofit/>
          </a:bodyPr>
          <a:lstStyle/>
          <a:p>
            <a:r>
              <a:rPr lang="ar-EG" sz="2800" dirty="0"/>
              <a:t>هى لاصقات بنحطّها على الأسطح العادية زى الترابيزات والكتب والحيطان وبتقدر تحوّلها لشاشات </a:t>
            </a:r>
            <a:r>
              <a:rPr lang="ar-EG" sz="2800" dirty="0" smtClean="0"/>
              <a:t>لمس ده </a:t>
            </a:r>
            <a:r>
              <a:rPr lang="ar-EG" sz="2800" dirty="0"/>
              <a:t>غير انها مش بتتأثر بالمية ، فبكده الاختراع قادر يخليك تتحكم فى اى حاجة حواليك باللمس وبتكلفة قليلة جدااا </a:t>
            </a:r>
            <a:r>
              <a:rPr lang="ar-EG" sz="2800" dirty="0" smtClean="0"/>
              <a:t>.</a:t>
            </a:r>
            <a:endParaRPr lang="ar-EG"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8000" b="1" dirty="0" smtClean="0">
                <a:solidFill>
                  <a:schemeClr val="accent5">
                    <a:lumMod val="75000"/>
                  </a:schemeClr>
                </a:solidFill>
              </a:rPr>
              <a:t>عمرو محمد</a:t>
            </a:r>
            <a:endParaRPr lang="ar-EG" sz="8000" b="1" dirty="0">
              <a:solidFill>
                <a:schemeClr val="accent5">
                  <a:lumMod val="75000"/>
                </a:schemeClr>
              </a:solidFill>
            </a:endParaRPr>
          </a:p>
        </p:txBody>
      </p:sp>
      <p:pic>
        <p:nvPicPr>
          <p:cNvPr id="4" name="Content Placeholder 3" descr="2012-634802038357907837-790.jpg"/>
          <p:cNvPicPr>
            <a:picLocks noGrp="1" noChangeAspect="1"/>
          </p:cNvPicPr>
          <p:nvPr>
            <p:ph idx="1"/>
          </p:nvPr>
        </p:nvPicPr>
        <p:blipFill>
          <a:blip r:embed="rId2"/>
          <a:stretch>
            <a:fillRect/>
          </a:stretch>
        </p:blipFill>
        <p:spPr>
          <a:xfrm>
            <a:off x="1246674" y="1714488"/>
            <a:ext cx="6968664" cy="4500594"/>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226</Words>
  <Application>Microsoft Office PowerPoint</Application>
  <PresentationFormat>On-screen Show (4:3)</PresentationFormat>
  <Paragraphs>34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”جنونٌ قادَ الى العظمةِ“</vt:lpstr>
      <vt:lpstr>عباس بن فرناس (اول طيار فى التاريخ)</vt:lpstr>
      <vt:lpstr>ابو بكر الرازى (المشفى و شرائح اللحم)</vt:lpstr>
      <vt:lpstr>نيوتن و التفاحة (قانون الجاذبية الأرضية)</vt:lpstr>
      <vt:lpstr>العلم سلسلة كبيرة مبتخلصش</vt:lpstr>
      <vt:lpstr>هيثم الدسوقى</vt:lpstr>
      <vt:lpstr>ViVifi</vt:lpstr>
      <vt:lpstr>فكرة الاختراع...</vt:lpstr>
      <vt:lpstr>عمرو محمد</vt:lpstr>
      <vt:lpstr> فكرته كانت تدور حول ما اذا كان انعدام الجاذبية سيؤثر في طريقة صيد العناكب من نوع «زيبرا» لفريستها، وما إذا كانت هذه العناكب ستعدل من سلوكها في الفضاء أم لا. </vt:lpstr>
      <vt:lpstr>عمرو صبحى</vt:lpstr>
      <vt:lpstr>  منى و سارة وهدى 3 بنات جمعهم الشغف وحبهم للعلوم والصدفة فى مدرسة واحدة...</vt:lpstr>
      <vt:lpstr>     </vt:lpstr>
      <vt:lpstr>Slide 14</vt:lpstr>
      <vt:lpstr>أنت كمان...حلمك لسة بيتنفس</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جنونٌ قادَ الى العظمةِ</dc:title>
  <dc:creator>ELMALEK</dc:creator>
  <cp:lastModifiedBy>ELMALEK</cp:lastModifiedBy>
  <cp:revision>24</cp:revision>
  <dcterms:created xsi:type="dcterms:W3CDTF">2015-02-20T19:08:07Z</dcterms:created>
  <dcterms:modified xsi:type="dcterms:W3CDTF">2015-02-28T15:37:51Z</dcterms:modified>
</cp:coreProperties>
</file>