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3300" autoAdjust="0"/>
  </p:normalViewPr>
  <p:slideViewPr>
    <p:cSldViewPr>
      <p:cViewPr>
        <p:scale>
          <a:sx n="70" d="100"/>
          <a:sy n="70" d="100"/>
        </p:scale>
        <p:origin x="-13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1D1EF2-5677-4ADE-ADDE-9BEB343C3B5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3084EE-8071-47D2-A64B-D0EF8A6ECF6B}" type="pres">
      <dgm:prSet presAssocID="{DD1D1EF2-5677-4ADE-ADDE-9BEB343C3B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</dgm:ptLst>
  <dgm:cxnLst>
    <dgm:cxn modelId="{C51A1813-0225-4E31-98BC-880F59AC7005}" type="presOf" srcId="{DD1D1EF2-5677-4ADE-ADDE-9BEB343C3B50}" destId="{2F3084EE-8071-47D2-A64B-D0EF8A6ECF6B}" srcOrd="0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904859-F8AE-4F97-A2E4-47190C17D3D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126001-BF34-4FD8-80C2-7E9629AAECC1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ar-EG" sz="3200" dirty="0" smtClean="0">
              <a:latin typeface="ae_AlArabiya" pitchFamily="18" charset="-78"/>
              <a:cs typeface="ae_AlArabiya" pitchFamily="18" charset="-78"/>
            </a:rPr>
            <a:t>  الأوراق المالية  </a:t>
          </a:r>
          <a:endParaRPr lang="en-US" sz="3200" dirty="0">
            <a:latin typeface="ae_AlArabiya" pitchFamily="18" charset="-78"/>
            <a:cs typeface="ae_AlArabiya" pitchFamily="18" charset="-78"/>
          </a:endParaRPr>
        </a:p>
      </dgm:t>
    </dgm:pt>
    <dgm:pt modelId="{B8627BEF-2AB8-4E18-843D-004E07E7391D}" type="parTrans" cxnId="{2FD594CE-3CC7-4206-8434-AEBD411D8752}">
      <dgm:prSet/>
      <dgm:spPr/>
      <dgm:t>
        <a:bodyPr/>
        <a:lstStyle/>
        <a:p>
          <a:endParaRPr lang="en-US"/>
        </a:p>
      </dgm:t>
    </dgm:pt>
    <dgm:pt modelId="{171AF65B-E420-4ADB-A1DE-059405A7D5FA}" type="sibTrans" cxnId="{2FD594CE-3CC7-4206-8434-AEBD411D8752}">
      <dgm:prSet/>
      <dgm:spPr/>
      <dgm:t>
        <a:bodyPr/>
        <a:lstStyle/>
        <a:p>
          <a:endParaRPr lang="en-US"/>
        </a:p>
      </dgm:t>
    </dgm:pt>
    <dgm:pt modelId="{9B1F8B5A-D8BB-4D35-B1CB-9BFADB775987}" type="asst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ar-EG" dirty="0" smtClean="0">
              <a:latin typeface="ae_AlArabiya" pitchFamily="18" charset="-78"/>
              <a:cs typeface="ae_AlArabiya" pitchFamily="18" charset="-78"/>
            </a:rPr>
            <a:t>الأسهم</a:t>
          </a:r>
          <a:endParaRPr lang="en-US" dirty="0">
            <a:latin typeface="ae_AlArabiya" pitchFamily="18" charset="-78"/>
            <a:cs typeface="ae_AlArabiya" pitchFamily="18" charset="-78"/>
          </a:endParaRPr>
        </a:p>
      </dgm:t>
    </dgm:pt>
    <dgm:pt modelId="{6CCA96CE-8C76-4DAD-AFEE-B5BE23B02DA3}" type="parTrans" cxnId="{9BDAFEAF-CC25-4DD4-B85D-593D97BD431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63AE468-7E79-4360-A541-8AE97A0248DB}" type="sibTrans" cxnId="{9BDAFEAF-CC25-4DD4-B85D-593D97BD431F}">
      <dgm:prSet/>
      <dgm:spPr/>
      <dgm:t>
        <a:bodyPr/>
        <a:lstStyle/>
        <a:p>
          <a:endParaRPr lang="en-US"/>
        </a:p>
      </dgm:t>
    </dgm:pt>
    <dgm:pt modelId="{E2067180-9781-4130-8A22-85AF12DAC5EC}" type="asst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ar-EG" dirty="0" smtClean="0">
              <a:latin typeface="ae_AlArabiya" pitchFamily="18" charset="-78"/>
              <a:cs typeface="ae_AlArabiya" pitchFamily="18" charset="-78"/>
            </a:rPr>
            <a:t>السندات</a:t>
          </a:r>
          <a:endParaRPr lang="en-US" dirty="0">
            <a:latin typeface="ae_AlArabiya" pitchFamily="18" charset="-78"/>
            <a:cs typeface="ae_AlArabiya" pitchFamily="18" charset="-78"/>
          </a:endParaRPr>
        </a:p>
      </dgm:t>
    </dgm:pt>
    <dgm:pt modelId="{48F0588C-747A-42E0-B526-188DA72A190B}" type="parTrans" cxnId="{B0FA9589-1357-4AF5-A392-92F42D6E28B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0219EC7-111E-4C57-9A1A-49911431F54A}" type="sibTrans" cxnId="{B0FA9589-1357-4AF5-A392-92F42D6E28BD}">
      <dgm:prSet/>
      <dgm:spPr/>
      <dgm:t>
        <a:bodyPr/>
        <a:lstStyle/>
        <a:p>
          <a:endParaRPr lang="en-US"/>
        </a:p>
      </dgm:t>
    </dgm:pt>
    <dgm:pt modelId="{24B21187-2DB2-4364-A378-839064547725}" type="pres">
      <dgm:prSet presAssocID="{66904859-F8AE-4F97-A2E4-47190C17D3D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E8D8BEE-241B-4AAF-8B9E-2373F7BF0310}" type="pres">
      <dgm:prSet presAssocID="{2E126001-BF34-4FD8-80C2-7E9629AAECC1}" presName="hierRoot1" presStyleCnt="0">
        <dgm:presLayoutVars>
          <dgm:hierBranch val="init"/>
        </dgm:presLayoutVars>
      </dgm:prSet>
      <dgm:spPr/>
    </dgm:pt>
    <dgm:pt modelId="{F31160F2-E67E-484D-9574-D33FDF823D51}" type="pres">
      <dgm:prSet presAssocID="{2E126001-BF34-4FD8-80C2-7E9629AAECC1}" presName="rootComposite1" presStyleCnt="0"/>
      <dgm:spPr/>
    </dgm:pt>
    <dgm:pt modelId="{10E097C5-3C74-492E-A5BE-B1D24048F1C8}" type="pres">
      <dgm:prSet presAssocID="{2E126001-BF34-4FD8-80C2-7E9629AAECC1}" presName="rootText1" presStyleLbl="node0" presStyleIdx="0" presStyleCnt="1" custScaleX="72543" custScaleY="36772" custLinFactNeighborX="-4123" custLinFactNeighborY="-43057">
        <dgm:presLayoutVars>
          <dgm:chPref val="3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en-US"/>
        </a:p>
      </dgm:t>
    </dgm:pt>
    <dgm:pt modelId="{D78D6E10-465D-4DDD-84A9-FB4C43A21B9E}" type="pres">
      <dgm:prSet presAssocID="{2E126001-BF34-4FD8-80C2-7E9629AAECC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29A9DE7-4B51-4966-B9E8-24B857CD4CC7}" type="pres">
      <dgm:prSet presAssocID="{2E126001-BF34-4FD8-80C2-7E9629AAECC1}" presName="hierChild2" presStyleCnt="0"/>
      <dgm:spPr/>
    </dgm:pt>
    <dgm:pt modelId="{917FA719-D8A1-4246-841A-603471CBCC57}" type="pres">
      <dgm:prSet presAssocID="{2E126001-BF34-4FD8-80C2-7E9629AAECC1}" presName="hierChild3" presStyleCnt="0"/>
      <dgm:spPr/>
    </dgm:pt>
    <dgm:pt modelId="{820E70F0-0095-42DF-8C8B-AF01244C1488}" type="pres">
      <dgm:prSet presAssocID="{48F0588C-747A-42E0-B526-188DA72A190B}" presName="Name111" presStyleLbl="parChTrans1D2" presStyleIdx="0" presStyleCnt="2"/>
      <dgm:spPr/>
      <dgm:t>
        <a:bodyPr/>
        <a:lstStyle/>
        <a:p>
          <a:endParaRPr lang="en-US"/>
        </a:p>
      </dgm:t>
    </dgm:pt>
    <dgm:pt modelId="{9182C378-96FD-4954-BF9E-6E96F98C62C0}" type="pres">
      <dgm:prSet presAssocID="{E2067180-9781-4130-8A22-85AF12DAC5EC}" presName="hierRoot3" presStyleCnt="0">
        <dgm:presLayoutVars>
          <dgm:hierBranch val="init"/>
        </dgm:presLayoutVars>
      </dgm:prSet>
      <dgm:spPr/>
    </dgm:pt>
    <dgm:pt modelId="{CB4486A1-DFD8-4BAB-A2F5-612C02573B37}" type="pres">
      <dgm:prSet presAssocID="{E2067180-9781-4130-8A22-85AF12DAC5EC}" presName="rootComposite3" presStyleCnt="0"/>
      <dgm:spPr/>
    </dgm:pt>
    <dgm:pt modelId="{5508A9FC-0250-45B2-9D95-E300D46D9ABC}" type="pres">
      <dgm:prSet presAssocID="{E2067180-9781-4130-8A22-85AF12DAC5EC}" presName="rootText3" presStyleLbl="asst1" presStyleIdx="0" presStyleCnt="2" custScaleX="69412" custScaleY="65331" custLinFactNeighborX="-8102" custLinFactNeighborY="-59354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1A41043A-9A2E-426F-83EE-A2ED6A470453}" type="pres">
      <dgm:prSet presAssocID="{E2067180-9781-4130-8A22-85AF12DAC5EC}" presName="rootConnector3" presStyleLbl="asst1" presStyleIdx="0" presStyleCnt="2"/>
      <dgm:spPr/>
      <dgm:t>
        <a:bodyPr/>
        <a:lstStyle/>
        <a:p>
          <a:endParaRPr lang="en-US"/>
        </a:p>
      </dgm:t>
    </dgm:pt>
    <dgm:pt modelId="{19E695A6-DD98-4139-BE48-417604D6DD0A}" type="pres">
      <dgm:prSet presAssocID="{E2067180-9781-4130-8A22-85AF12DAC5EC}" presName="hierChild6" presStyleCnt="0"/>
      <dgm:spPr/>
    </dgm:pt>
    <dgm:pt modelId="{998F0EDF-06E2-4B73-A78E-3196322E453B}" type="pres">
      <dgm:prSet presAssocID="{E2067180-9781-4130-8A22-85AF12DAC5EC}" presName="hierChild7" presStyleCnt="0"/>
      <dgm:spPr/>
    </dgm:pt>
    <dgm:pt modelId="{D4E51A1B-D5B1-46DE-B87B-08D41F28B3BA}" type="pres">
      <dgm:prSet presAssocID="{6CCA96CE-8C76-4DAD-AFEE-B5BE23B02DA3}" presName="Name111" presStyleLbl="parChTrans1D2" presStyleIdx="1" presStyleCnt="2"/>
      <dgm:spPr/>
      <dgm:t>
        <a:bodyPr/>
        <a:lstStyle/>
        <a:p>
          <a:endParaRPr lang="en-US"/>
        </a:p>
      </dgm:t>
    </dgm:pt>
    <dgm:pt modelId="{9B478B18-34D0-440D-9EF0-FB94C9F5CADA}" type="pres">
      <dgm:prSet presAssocID="{9B1F8B5A-D8BB-4D35-B1CB-9BFADB775987}" presName="hierRoot3" presStyleCnt="0">
        <dgm:presLayoutVars>
          <dgm:hierBranch val="init"/>
        </dgm:presLayoutVars>
      </dgm:prSet>
      <dgm:spPr/>
    </dgm:pt>
    <dgm:pt modelId="{2CF66A5D-C5E9-43E7-B7A3-DBB638CCCC29}" type="pres">
      <dgm:prSet presAssocID="{9B1F8B5A-D8BB-4D35-B1CB-9BFADB775987}" presName="rootComposite3" presStyleCnt="0"/>
      <dgm:spPr/>
    </dgm:pt>
    <dgm:pt modelId="{B5E19AD9-AD08-4461-AC6B-8FB1DEDE0276}" type="pres">
      <dgm:prSet presAssocID="{9B1F8B5A-D8BB-4D35-B1CB-9BFADB775987}" presName="rootText3" presStyleLbl="asst1" presStyleIdx="1" presStyleCnt="2" custScaleX="65830" custScaleY="66958" custLinFactNeighborX="-1256" custLinFactNeighborY="-58541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B03C11C4-8369-41E8-9490-847C16B2BFF5}" type="pres">
      <dgm:prSet presAssocID="{9B1F8B5A-D8BB-4D35-B1CB-9BFADB775987}" presName="rootConnector3" presStyleLbl="asst1" presStyleIdx="1" presStyleCnt="2"/>
      <dgm:spPr/>
      <dgm:t>
        <a:bodyPr/>
        <a:lstStyle/>
        <a:p>
          <a:endParaRPr lang="en-US"/>
        </a:p>
      </dgm:t>
    </dgm:pt>
    <dgm:pt modelId="{D7589297-B3D2-489E-BD52-A754CEBB204D}" type="pres">
      <dgm:prSet presAssocID="{9B1F8B5A-D8BB-4D35-B1CB-9BFADB775987}" presName="hierChild6" presStyleCnt="0"/>
      <dgm:spPr/>
    </dgm:pt>
    <dgm:pt modelId="{5A1732EC-867E-4EC0-8258-F6B3D12D00F9}" type="pres">
      <dgm:prSet presAssocID="{9B1F8B5A-D8BB-4D35-B1CB-9BFADB775987}" presName="hierChild7" presStyleCnt="0"/>
      <dgm:spPr/>
    </dgm:pt>
  </dgm:ptLst>
  <dgm:cxnLst>
    <dgm:cxn modelId="{F08E0F91-0F2A-42DE-989A-403BA61EDC98}" type="presOf" srcId="{48F0588C-747A-42E0-B526-188DA72A190B}" destId="{820E70F0-0095-42DF-8C8B-AF01244C1488}" srcOrd="0" destOrd="0" presId="urn:microsoft.com/office/officeart/2005/8/layout/orgChart1"/>
    <dgm:cxn modelId="{9170D97F-67D9-4BAB-9CE7-0D49ACB21D32}" type="presOf" srcId="{9B1F8B5A-D8BB-4D35-B1CB-9BFADB775987}" destId="{B03C11C4-8369-41E8-9490-847C16B2BFF5}" srcOrd="1" destOrd="0" presId="urn:microsoft.com/office/officeart/2005/8/layout/orgChart1"/>
    <dgm:cxn modelId="{3590F737-957C-4793-A9DC-A3EB8FA2E5A9}" type="presOf" srcId="{66904859-F8AE-4F97-A2E4-47190C17D3D3}" destId="{24B21187-2DB2-4364-A378-839064547725}" srcOrd="0" destOrd="0" presId="urn:microsoft.com/office/officeart/2005/8/layout/orgChart1"/>
    <dgm:cxn modelId="{4E3C52DC-9851-401E-ACB8-128DC4D6B252}" type="presOf" srcId="{E2067180-9781-4130-8A22-85AF12DAC5EC}" destId="{5508A9FC-0250-45B2-9D95-E300D46D9ABC}" srcOrd="0" destOrd="0" presId="urn:microsoft.com/office/officeart/2005/8/layout/orgChart1"/>
    <dgm:cxn modelId="{4FC591C4-36E6-4EE0-9D54-7668C71BC565}" type="presOf" srcId="{2E126001-BF34-4FD8-80C2-7E9629AAECC1}" destId="{10E097C5-3C74-492E-A5BE-B1D24048F1C8}" srcOrd="0" destOrd="0" presId="urn:microsoft.com/office/officeart/2005/8/layout/orgChart1"/>
    <dgm:cxn modelId="{81BFFDBF-15A9-44A3-A03A-3A68ACAB1780}" type="presOf" srcId="{2E126001-BF34-4FD8-80C2-7E9629AAECC1}" destId="{D78D6E10-465D-4DDD-84A9-FB4C43A21B9E}" srcOrd="1" destOrd="0" presId="urn:microsoft.com/office/officeart/2005/8/layout/orgChart1"/>
    <dgm:cxn modelId="{494563BD-EB61-45EA-82F3-6505CAB4BD29}" type="presOf" srcId="{9B1F8B5A-D8BB-4D35-B1CB-9BFADB775987}" destId="{B5E19AD9-AD08-4461-AC6B-8FB1DEDE0276}" srcOrd="0" destOrd="0" presId="urn:microsoft.com/office/officeart/2005/8/layout/orgChart1"/>
    <dgm:cxn modelId="{9BDAFEAF-CC25-4DD4-B85D-593D97BD431F}" srcId="{2E126001-BF34-4FD8-80C2-7E9629AAECC1}" destId="{9B1F8B5A-D8BB-4D35-B1CB-9BFADB775987}" srcOrd="1" destOrd="0" parTransId="{6CCA96CE-8C76-4DAD-AFEE-B5BE23B02DA3}" sibTransId="{563AE468-7E79-4360-A541-8AE97A0248DB}"/>
    <dgm:cxn modelId="{7004B090-EB03-4E13-AF6F-3918FF170BAA}" type="presOf" srcId="{E2067180-9781-4130-8A22-85AF12DAC5EC}" destId="{1A41043A-9A2E-426F-83EE-A2ED6A470453}" srcOrd="1" destOrd="0" presId="urn:microsoft.com/office/officeart/2005/8/layout/orgChart1"/>
    <dgm:cxn modelId="{85ED105F-0797-42CD-90C1-EC09551C49C6}" type="presOf" srcId="{6CCA96CE-8C76-4DAD-AFEE-B5BE23B02DA3}" destId="{D4E51A1B-D5B1-46DE-B87B-08D41F28B3BA}" srcOrd="0" destOrd="0" presId="urn:microsoft.com/office/officeart/2005/8/layout/orgChart1"/>
    <dgm:cxn modelId="{B0FA9589-1357-4AF5-A392-92F42D6E28BD}" srcId="{2E126001-BF34-4FD8-80C2-7E9629AAECC1}" destId="{E2067180-9781-4130-8A22-85AF12DAC5EC}" srcOrd="0" destOrd="0" parTransId="{48F0588C-747A-42E0-B526-188DA72A190B}" sibTransId="{80219EC7-111E-4C57-9A1A-49911431F54A}"/>
    <dgm:cxn modelId="{2FD594CE-3CC7-4206-8434-AEBD411D8752}" srcId="{66904859-F8AE-4F97-A2E4-47190C17D3D3}" destId="{2E126001-BF34-4FD8-80C2-7E9629AAECC1}" srcOrd="0" destOrd="0" parTransId="{B8627BEF-2AB8-4E18-843D-004E07E7391D}" sibTransId="{171AF65B-E420-4ADB-A1DE-059405A7D5FA}"/>
    <dgm:cxn modelId="{AEF48EA5-4BD9-488C-B9EE-2294E8872BB5}" type="presParOf" srcId="{24B21187-2DB2-4364-A378-839064547725}" destId="{AE8D8BEE-241B-4AAF-8B9E-2373F7BF0310}" srcOrd="0" destOrd="0" presId="urn:microsoft.com/office/officeart/2005/8/layout/orgChart1"/>
    <dgm:cxn modelId="{DB51F3AE-4A34-475F-916A-CD7E4EEC60C3}" type="presParOf" srcId="{AE8D8BEE-241B-4AAF-8B9E-2373F7BF0310}" destId="{F31160F2-E67E-484D-9574-D33FDF823D51}" srcOrd="0" destOrd="0" presId="urn:microsoft.com/office/officeart/2005/8/layout/orgChart1"/>
    <dgm:cxn modelId="{2BBC6360-E79B-432F-94FE-2B3678C50DD4}" type="presParOf" srcId="{F31160F2-E67E-484D-9574-D33FDF823D51}" destId="{10E097C5-3C74-492E-A5BE-B1D24048F1C8}" srcOrd="0" destOrd="0" presId="urn:microsoft.com/office/officeart/2005/8/layout/orgChart1"/>
    <dgm:cxn modelId="{FA52D24E-BEE4-40EE-BE32-1B9BC244EFEF}" type="presParOf" srcId="{F31160F2-E67E-484D-9574-D33FDF823D51}" destId="{D78D6E10-465D-4DDD-84A9-FB4C43A21B9E}" srcOrd="1" destOrd="0" presId="urn:microsoft.com/office/officeart/2005/8/layout/orgChart1"/>
    <dgm:cxn modelId="{B41EEA48-C9A7-4604-9C85-9C96D8E8C7C2}" type="presParOf" srcId="{AE8D8BEE-241B-4AAF-8B9E-2373F7BF0310}" destId="{329A9DE7-4B51-4966-B9E8-24B857CD4CC7}" srcOrd="1" destOrd="0" presId="urn:microsoft.com/office/officeart/2005/8/layout/orgChart1"/>
    <dgm:cxn modelId="{30F376A3-93AD-40A3-A28D-105B8B6719C1}" type="presParOf" srcId="{AE8D8BEE-241B-4AAF-8B9E-2373F7BF0310}" destId="{917FA719-D8A1-4246-841A-603471CBCC57}" srcOrd="2" destOrd="0" presId="urn:microsoft.com/office/officeart/2005/8/layout/orgChart1"/>
    <dgm:cxn modelId="{2F610C5D-5087-4032-9CEC-8E9BFEA29E9E}" type="presParOf" srcId="{917FA719-D8A1-4246-841A-603471CBCC57}" destId="{820E70F0-0095-42DF-8C8B-AF01244C1488}" srcOrd="0" destOrd="0" presId="urn:microsoft.com/office/officeart/2005/8/layout/orgChart1"/>
    <dgm:cxn modelId="{4412B1E1-B6A5-4861-8ED8-A639FB05DD57}" type="presParOf" srcId="{917FA719-D8A1-4246-841A-603471CBCC57}" destId="{9182C378-96FD-4954-BF9E-6E96F98C62C0}" srcOrd="1" destOrd="0" presId="urn:microsoft.com/office/officeart/2005/8/layout/orgChart1"/>
    <dgm:cxn modelId="{B2E6E6DA-219A-4090-9B90-D982E73F95C3}" type="presParOf" srcId="{9182C378-96FD-4954-BF9E-6E96F98C62C0}" destId="{CB4486A1-DFD8-4BAB-A2F5-612C02573B37}" srcOrd="0" destOrd="0" presId="urn:microsoft.com/office/officeart/2005/8/layout/orgChart1"/>
    <dgm:cxn modelId="{C9D3EAF4-27B0-4FEA-8321-3466323A5C50}" type="presParOf" srcId="{CB4486A1-DFD8-4BAB-A2F5-612C02573B37}" destId="{5508A9FC-0250-45B2-9D95-E300D46D9ABC}" srcOrd="0" destOrd="0" presId="urn:microsoft.com/office/officeart/2005/8/layout/orgChart1"/>
    <dgm:cxn modelId="{219DFFCC-9049-4959-8CD3-9BFCB90EB1C7}" type="presParOf" srcId="{CB4486A1-DFD8-4BAB-A2F5-612C02573B37}" destId="{1A41043A-9A2E-426F-83EE-A2ED6A470453}" srcOrd="1" destOrd="0" presId="urn:microsoft.com/office/officeart/2005/8/layout/orgChart1"/>
    <dgm:cxn modelId="{1FE45CE4-F71D-4511-85D4-FA8BB681534C}" type="presParOf" srcId="{9182C378-96FD-4954-BF9E-6E96F98C62C0}" destId="{19E695A6-DD98-4139-BE48-417604D6DD0A}" srcOrd="1" destOrd="0" presId="urn:microsoft.com/office/officeart/2005/8/layout/orgChart1"/>
    <dgm:cxn modelId="{622EAA49-0E81-4002-86E4-D12D6DED2E10}" type="presParOf" srcId="{9182C378-96FD-4954-BF9E-6E96F98C62C0}" destId="{998F0EDF-06E2-4B73-A78E-3196322E453B}" srcOrd="2" destOrd="0" presId="urn:microsoft.com/office/officeart/2005/8/layout/orgChart1"/>
    <dgm:cxn modelId="{D37FCB7A-6E21-438A-8355-ECF42445EF77}" type="presParOf" srcId="{917FA719-D8A1-4246-841A-603471CBCC57}" destId="{D4E51A1B-D5B1-46DE-B87B-08D41F28B3BA}" srcOrd="2" destOrd="0" presId="urn:microsoft.com/office/officeart/2005/8/layout/orgChart1"/>
    <dgm:cxn modelId="{C4B4E3D5-A513-4960-A495-7AB9BE0C52C1}" type="presParOf" srcId="{917FA719-D8A1-4246-841A-603471CBCC57}" destId="{9B478B18-34D0-440D-9EF0-FB94C9F5CADA}" srcOrd="3" destOrd="0" presId="urn:microsoft.com/office/officeart/2005/8/layout/orgChart1"/>
    <dgm:cxn modelId="{C76E28DA-7C9D-424E-9561-FABA61E22813}" type="presParOf" srcId="{9B478B18-34D0-440D-9EF0-FB94C9F5CADA}" destId="{2CF66A5D-C5E9-43E7-B7A3-DBB638CCCC29}" srcOrd="0" destOrd="0" presId="urn:microsoft.com/office/officeart/2005/8/layout/orgChart1"/>
    <dgm:cxn modelId="{61E8879D-DD15-4181-92E0-079FF3A728BE}" type="presParOf" srcId="{2CF66A5D-C5E9-43E7-B7A3-DBB638CCCC29}" destId="{B5E19AD9-AD08-4461-AC6B-8FB1DEDE0276}" srcOrd="0" destOrd="0" presId="urn:microsoft.com/office/officeart/2005/8/layout/orgChart1"/>
    <dgm:cxn modelId="{90424A96-7C8E-4E2D-9574-696E1C6BA445}" type="presParOf" srcId="{2CF66A5D-C5E9-43E7-B7A3-DBB638CCCC29}" destId="{B03C11C4-8369-41E8-9490-847C16B2BFF5}" srcOrd="1" destOrd="0" presId="urn:microsoft.com/office/officeart/2005/8/layout/orgChart1"/>
    <dgm:cxn modelId="{E6809B4A-282E-4832-A82B-AD731B12FF55}" type="presParOf" srcId="{9B478B18-34D0-440D-9EF0-FB94C9F5CADA}" destId="{D7589297-B3D2-489E-BD52-A754CEBB204D}" srcOrd="1" destOrd="0" presId="urn:microsoft.com/office/officeart/2005/8/layout/orgChart1"/>
    <dgm:cxn modelId="{7E093290-946C-4713-8741-7240F1D6CB1D}" type="presParOf" srcId="{9B478B18-34D0-440D-9EF0-FB94C9F5CADA}" destId="{5A1732EC-867E-4EC0-8258-F6B3D12D00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51A1B-D5B1-46DE-B87B-08D41F28B3BA}">
      <dsp:nvSpPr>
        <dsp:cNvPr id="0" name=""/>
        <dsp:cNvSpPr/>
      </dsp:nvSpPr>
      <dsp:spPr>
        <a:xfrm>
          <a:off x="3826895" y="771925"/>
          <a:ext cx="1278509" cy="145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4868"/>
              </a:lnTo>
              <a:lnTo>
                <a:pt x="1278509" y="1454868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0E70F0-0095-42DF-8C8B-AF01244C1488}">
      <dsp:nvSpPr>
        <dsp:cNvPr id="0" name=""/>
        <dsp:cNvSpPr/>
      </dsp:nvSpPr>
      <dsp:spPr>
        <a:xfrm>
          <a:off x="3219002" y="771925"/>
          <a:ext cx="607892" cy="1437802"/>
        </a:xfrm>
        <a:custGeom>
          <a:avLst/>
          <a:gdLst/>
          <a:ahLst/>
          <a:cxnLst/>
          <a:rect l="0" t="0" r="0" b="0"/>
          <a:pathLst>
            <a:path>
              <a:moveTo>
                <a:pt x="607892" y="0"/>
              </a:moveTo>
              <a:lnTo>
                <a:pt x="607892" y="1437802"/>
              </a:lnTo>
              <a:lnTo>
                <a:pt x="0" y="143780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097C5-3C74-492E-A5BE-B1D24048F1C8}">
      <dsp:nvSpPr>
        <dsp:cNvPr id="0" name=""/>
        <dsp:cNvSpPr/>
      </dsp:nvSpPr>
      <dsp:spPr>
        <a:xfrm>
          <a:off x="2304057" y="0"/>
          <a:ext cx="3045675" cy="771925"/>
        </a:xfrm>
        <a:prstGeom prst="flowChartPunchedTap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kern="1200" dirty="0" smtClean="0">
              <a:latin typeface="ae_AlArabiya" pitchFamily="18" charset="-78"/>
              <a:cs typeface="ae_AlArabiya" pitchFamily="18" charset="-78"/>
            </a:rPr>
            <a:t>  الأوراق المالية  </a:t>
          </a:r>
          <a:endParaRPr lang="en-US" sz="3200" kern="1200" dirty="0">
            <a:latin typeface="ae_AlArabiya" pitchFamily="18" charset="-78"/>
            <a:cs typeface="ae_AlArabiya" pitchFamily="18" charset="-78"/>
          </a:endParaRPr>
        </a:p>
      </dsp:txBody>
      <dsp:txXfrm>
        <a:off x="2304057" y="154385"/>
        <a:ext cx="3045675" cy="463155"/>
      </dsp:txXfrm>
    </dsp:sp>
    <dsp:sp modelId="{5508A9FC-0250-45B2-9D95-E300D46D9ABC}">
      <dsp:nvSpPr>
        <dsp:cNvPr id="0" name=""/>
        <dsp:cNvSpPr/>
      </dsp:nvSpPr>
      <dsp:spPr>
        <a:xfrm>
          <a:off x="304780" y="1524006"/>
          <a:ext cx="2914222" cy="1371441"/>
        </a:xfrm>
        <a:prstGeom prst="flowChartAlternateProcess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6500" kern="1200" dirty="0" smtClean="0">
              <a:latin typeface="ae_AlArabiya" pitchFamily="18" charset="-78"/>
              <a:cs typeface="ae_AlArabiya" pitchFamily="18" charset="-78"/>
            </a:rPr>
            <a:t>السندات</a:t>
          </a:r>
          <a:endParaRPr lang="en-US" sz="6500" kern="1200" dirty="0">
            <a:latin typeface="ae_AlArabiya" pitchFamily="18" charset="-78"/>
            <a:cs typeface="ae_AlArabiya" pitchFamily="18" charset="-78"/>
          </a:endParaRPr>
        </a:p>
      </dsp:txBody>
      <dsp:txXfrm>
        <a:off x="371727" y="1590953"/>
        <a:ext cx="2780328" cy="1237547"/>
      </dsp:txXfrm>
    </dsp:sp>
    <dsp:sp modelId="{B5E19AD9-AD08-4461-AC6B-8FB1DEDE0276}">
      <dsp:nvSpPr>
        <dsp:cNvPr id="0" name=""/>
        <dsp:cNvSpPr/>
      </dsp:nvSpPr>
      <dsp:spPr>
        <a:xfrm>
          <a:off x="5105404" y="1523996"/>
          <a:ext cx="2763833" cy="1405596"/>
        </a:xfrm>
        <a:prstGeom prst="flowChartAlternateProcess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6500" kern="1200" dirty="0" smtClean="0">
              <a:latin typeface="ae_AlArabiya" pitchFamily="18" charset="-78"/>
              <a:cs typeface="ae_AlArabiya" pitchFamily="18" charset="-78"/>
            </a:rPr>
            <a:t>الأسهم</a:t>
          </a:r>
          <a:endParaRPr lang="en-US" sz="6500" kern="1200" dirty="0">
            <a:latin typeface="ae_AlArabiya" pitchFamily="18" charset="-78"/>
            <a:cs typeface="ae_AlArabiya" pitchFamily="18" charset="-78"/>
          </a:endParaRPr>
        </a:p>
      </dsp:txBody>
      <dsp:txXfrm>
        <a:off x="5174018" y="1592610"/>
        <a:ext cx="2626605" cy="1268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1290F-F125-4C4F-8F00-B9EEF74F698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72194-D012-4525-B7A6-B64BAFD2B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00" y="381000"/>
            <a:ext cx="10844215" cy="2209799"/>
          </a:xfrm>
        </p:spPr>
        <p:txBody>
          <a:bodyPr>
            <a:normAutofit/>
          </a:bodyPr>
          <a:lstStyle/>
          <a:p>
            <a:r>
              <a:rPr lang="ar-EG" sz="8800" b="1" u="sng" dirty="0" smtClean="0">
                <a:latin typeface="ae_AlArabiya" pitchFamily="18" charset="-78"/>
                <a:cs typeface="ae_AlArabiya" pitchFamily="18" charset="-78"/>
              </a:rPr>
              <a:t>البورصة</a:t>
            </a:r>
            <a:endParaRPr lang="en-US" sz="8800" b="1" u="sng" dirty="0"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133600"/>
            <a:ext cx="6553201" cy="3988905"/>
          </a:xfrm>
        </p:spPr>
        <p:txBody>
          <a:bodyPr>
            <a:normAutofit/>
          </a:bodyPr>
          <a:lstStyle/>
          <a:p>
            <a:pPr algn="r"/>
            <a:r>
              <a:rPr lang="ar-EG" sz="2800" dirty="0" smtClean="0">
                <a:solidFill>
                  <a:schemeClr val="accent2">
                    <a:lumMod val="75000"/>
                  </a:schemeClr>
                </a:solidFill>
                <a:latin typeface="ae_AlMothnna" pitchFamily="34" charset="-78"/>
                <a:cs typeface="ae_AlMothnna" pitchFamily="34" charset="-78"/>
              </a:rPr>
              <a:t>نشأة البورصة</a:t>
            </a:r>
          </a:p>
          <a:p>
            <a:pPr algn="r"/>
            <a:r>
              <a:rPr lang="ar-EG" sz="2800" dirty="0" smtClean="0">
                <a:solidFill>
                  <a:schemeClr val="accent2">
                    <a:lumMod val="75000"/>
                  </a:schemeClr>
                </a:solidFill>
                <a:latin typeface="ae_AlMothnna" pitchFamily="34" charset="-78"/>
                <a:cs typeface="ae_AlMothnna" pitchFamily="34" charset="-78"/>
              </a:rPr>
              <a:t>سبب تسميتها</a:t>
            </a:r>
          </a:p>
          <a:p>
            <a:pPr algn="r"/>
            <a:r>
              <a:rPr lang="ar-EG" sz="2800" dirty="0" smtClean="0">
                <a:solidFill>
                  <a:schemeClr val="accent2">
                    <a:lumMod val="75000"/>
                  </a:schemeClr>
                </a:solidFill>
                <a:latin typeface="ae_AlMothnna" pitchFamily="34" charset="-78"/>
                <a:cs typeface="ae_AlMothnna" pitchFamily="34" charset="-78"/>
              </a:rPr>
              <a:t>معنى البورصة</a:t>
            </a:r>
          </a:p>
          <a:p>
            <a:pPr algn="r"/>
            <a:r>
              <a:rPr lang="ar-EG" sz="2800" dirty="0" smtClean="0">
                <a:solidFill>
                  <a:schemeClr val="accent2">
                    <a:lumMod val="75000"/>
                  </a:schemeClr>
                </a:solidFill>
                <a:latin typeface="ae_AlMothnna" pitchFamily="34" charset="-78"/>
                <a:cs typeface="ae_AlMothnna" pitchFamily="34" charset="-78"/>
              </a:rPr>
              <a:t>الأوراق المالية</a:t>
            </a:r>
          </a:p>
          <a:p>
            <a:pPr algn="r"/>
            <a:r>
              <a:rPr lang="ar-EG" sz="2800" dirty="0" smtClean="0">
                <a:solidFill>
                  <a:schemeClr val="accent2">
                    <a:lumMod val="75000"/>
                  </a:schemeClr>
                </a:solidFill>
                <a:latin typeface="ae_AlMothnna" pitchFamily="34" charset="-78"/>
                <a:cs typeface="ae_AlMothnna" pitchFamily="34" charset="-78"/>
              </a:rPr>
              <a:t>السوق الأولى و الثانوي</a:t>
            </a:r>
          </a:p>
          <a:p>
            <a:pPr algn="r"/>
            <a:r>
              <a:rPr lang="ar-EG" sz="2800" dirty="0" smtClean="0">
                <a:solidFill>
                  <a:schemeClr val="accent2">
                    <a:lumMod val="75000"/>
                  </a:schemeClr>
                </a:solidFill>
                <a:latin typeface="ae_AlMothnna" pitchFamily="34" charset="-78"/>
                <a:cs typeface="ae_AlMothnna" pitchFamily="34" charset="-78"/>
              </a:rPr>
              <a:t>التحليل الفني للأسهم</a:t>
            </a:r>
          </a:p>
          <a:p>
            <a:pPr algn="r"/>
            <a:endParaRPr lang="ar-EG" sz="2800" dirty="0" smtClean="0">
              <a:solidFill>
                <a:schemeClr val="accent2">
                  <a:lumMod val="75000"/>
                </a:schemeClr>
              </a:solidFill>
              <a:latin typeface="ae_AlMothnna" pitchFamily="34" charset="-78"/>
              <a:cs typeface="ae_AlMothnna" pitchFamily="34" charset="-78"/>
            </a:endParaRPr>
          </a:p>
          <a:p>
            <a:pPr algn="r"/>
            <a:endParaRPr lang="en-US" sz="2800" dirty="0">
              <a:solidFill>
                <a:schemeClr val="accent2">
                  <a:lumMod val="75000"/>
                </a:schemeClr>
              </a:solidFill>
              <a:latin typeface="ae_AlMothnna" pitchFamily="34" charset="-78"/>
              <a:cs typeface="ae_AlMothnna" pitchFamily="34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9600" y="381000"/>
            <a:ext cx="8001000" cy="59436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28800" y="54102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Franklin Gothic Demi Cond" pitchFamily="34" charset="0"/>
              </a:rPr>
              <a:t>Prepared by </a:t>
            </a:r>
            <a:r>
              <a:rPr lang="en-US" sz="2000" u="sng" dirty="0" smtClean="0">
                <a:latin typeface="Franklin Gothic Demi Cond" pitchFamily="34" charset="0"/>
              </a:rPr>
              <a:t>: </a:t>
            </a:r>
            <a:r>
              <a:rPr lang="en-US" sz="3600" u="sng" dirty="0" err="1" smtClean="0">
                <a:latin typeface="Franklin Gothic Demi Cond" pitchFamily="34" charset="0"/>
              </a:rPr>
              <a:t>Mohanad</a:t>
            </a:r>
            <a:r>
              <a:rPr lang="en-US" sz="3600" u="sng" dirty="0" smtClean="0">
                <a:latin typeface="Franklin Gothic Demi Cond" pitchFamily="34" charset="0"/>
              </a:rPr>
              <a:t> </a:t>
            </a:r>
            <a:r>
              <a:rPr lang="en-US" sz="3600" u="sng" dirty="0" err="1" smtClean="0">
                <a:latin typeface="Franklin Gothic Demi Cond" pitchFamily="34" charset="0"/>
              </a:rPr>
              <a:t>Mamdouh</a:t>
            </a:r>
            <a:endParaRPr lang="en-US" sz="3600" u="sng" dirty="0" smtClean="0">
              <a:latin typeface="Franklin Gothic Demi Cond" pitchFamily="34" charset="0"/>
            </a:endParaRPr>
          </a:p>
        </p:txBody>
      </p:sp>
      <p:pic>
        <p:nvPicPr>
          <p:cNvPr id="12" name="Picture 11" descr="Money Saving Solar PV 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197362"/>
            <a:ext cx="3429000" cy="3149179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4648200" y="2743200"/>
            <a:ext cx="5257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Mothnna" pitchFamily="34" charset="-78"/>
              <a:ea typeface="+mn-ea"/>
              <a:cs typeface="ae_AlMothnna" pitchFamily="34" charset="-78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4648200" y="3657600"/>
            <a:ext cx="5257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Mothnna" pitchFamily="34" charset="-78"/>
              <a:ea typeface="+mn-ea"/>
              <a:cs typeface="ae_AlMothnna" pitchFamily="34" charset="-78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962400" y="4114800"/>
            <a:ext cx="5257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Mothnna" pitchFamily="34" charset="-78"/>
              <a:ea typeface="+mn-ea"/>
              <a:cs typeface="ae_AlMothnna" pitchFamily="34" charset="-78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4038600" y="4648200"/>
            <a:ext cx="5257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Mothnna" pitchFamily="34" charset="-78"/>
              <a:ea typeface="+mn-ea"/>
              <a:cs typeface="ae_AlMothnna" pitchFamily="34" charset="-78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0" grpId="0"/>
      <p:bldP spid="7" grpId="0" build="p"/>
      <p:bldP spid="11" grpId="0" build="p"/>
      <p:bldP spid="13" grpId="0" build="p"/>
      <p:bldP spid="1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شركات السمسرة</a:t>
            </a:r>
            <a:endParaRPr kumimoji="0" lang="en-US" sz="4400" b="0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Arabiya" pitchFamily="18" charset="-78"/>
              <a:ea typeface="+mj-ea"/>
              <a:cs typeface="ae_AlArabiya" pitchFamily="18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3657600"/>
          </a:xfrm>
          <a:noFill/>
        </p:spPr>
        <p:txBody>
          <a:bodyPr>
            <a:normAutofit lnSpcReduction="10000"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يحظر على الأفراد التعامل مع البورصة بصفة شخصية أو بدون وسيط </a:t>
            </a:r>
          </a:p>
          <a:p>
            <a:pPr algn="r">
              <a:buNone/>
            </a:pP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تلعب شركات السمسرة دور الوسيط بين المستثمرين و البورصة عن طريق أوامر البيع و الشراء </a:t>
            </a:r>
          </a:p>
          <a:p>
            <a:pPr algn="r">
              <a:buNone/>
            </a:pP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لكل شركة سمسرة مندوب داخل غرفة التداول في مقر البورصة لتسهيل التواصل بين مقر الشركة و مقر البورصة في حالة تعطل جميع وسائل الإتصال</a:t>
            </a:r>
            <a:endParaRPr lang="en-US" dirty="0">
              <a:latin typeface="ae_AlMohanad" pitchFamily="18" charset="-78"/>
              <a:cs typeface="ae_AlMohanad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34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التحليل الفني</a:t>
            </a:r>
            <a:r>
              <a:rPr kumimoji="0" lang="ar-EG" sz="4400" b="0" i="0" u="sng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 للأسهم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-1295400" y="1371600"/>
            <a:ext cx="6400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7" name="Picture 6" descr="image2.png"/>
          <p:cNvPicPr>
            <a:picLocks noChangeAspect="1"/>
          </p:cNvPicPr>
          <p:nvPr/>
        </p:nvPicPr>
        <p:blipFill>
          <a:blip r:embed="rId2">
            <a:lum bright="-13000" contrast="37000"/>
          </a:blip>
          <a:stretch>
            <a:fillRect/>
          </a:stretch>
        </p:blipFill>
        <p:spPr>
          <a:xfrm>
            <a:off x="838200" y="3429000"/>
            <a:ext cx="7772400" cy="2828925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2514600"/>
          </a:xfrm>
        </p:spPr>
        <p:txBody>
          <a:bodyPr>
            <a:normAutofit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يعني إيه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تحليل فني 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؟</a:t>
            </a:r>
          </a:p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إزاي أعرف ان السهم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كسبان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 ولا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خسران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 ؟</a:t>
            </a:r>
          </a:p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إزاي أعرف امتى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أشتري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 و امتى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أبيع 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؟</a:t>
            </a:r>
            <a:endParaRPr lang="en-US" dirty="0">
              <a:latin typeface="ae_AlMohanad" pitchFamily="18" charset="-78"/>
              <a:cs typeface="ae_AlMohanad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u="sng" dirty="0" smtClean="0">
                <a:solidFill>
                  <a:srgbClr val="D01212"/>
                </a:solidFill>
              </a:rPr>
              <a:t>Thank you </a:t>
            </a:r>
            <a:endParaRPr lang="en-US" sz="9600" u="sng" dirty="0">
              <a:solidFill>
                <a:srgbClr val="D01212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2895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D0121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D0121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dirty="0" smtClean="0">
              <a:solidFill>
                <a:srgbClr val="D01212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D012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Facebook</a:t>
            </a:r>
            <a:r>
              <a:rPr kumimoji="0" lang="en-US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D012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</a:t>
            </a:r>
            <a:r>
              <a:rPr kumimoji="0" lang="en-US" sz="4000" b="0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Mohanad</a:t>
            </a:r>
            <a:r>
              <a:rPr kumimoji="0" lang="en-US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D0121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0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Yakout</a:t>
            </a:r>
            <a:endParaRPr kumimoji="0" lang="en-US" sz="4000" b="0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solidFill>
                <a:srgbClr val="D01212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u="sng" dirty="0" smtClean="0">
                <a:solidFill>
                  <a:srgbClr val="D01212"/>
                </a:solidFill>
                <a:latin typeface="+mj-lt"/>
                <a:ea typeface="+mj-ea"/>
                <a:cs typeface="+mj-cs"/>
              </a:rPr>
              <a:t>Email : </a:t>
            </a:r>
            <a:r>
              <a:rPr lang="en-US" sz="3600" u="sng" dirty="0" smtClean="0">
                <a:latin typeface="+mj-lt"/>
                <a:ea typeface="+mj-ea"/>
                <a:cs typeface="+mj-cs"/>
              </a:rPr>
              <a:t>hondamamdouh@yahoo.com</a:t>
            </a:r>
            <a:endParaRPr kumimoji="0" lang="en-US" sz="3600" b="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22098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ae_AlArabiya" pitchFamily="18" charset="-78"/>
              </a:rPr>
              <a:t>Sources</a:t>
            </a:r>
            <a:endParaRPr kumimoji="0" lang="en-US" sz="44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ae_AlArabiya" pitchFamily="18" charset="-78"/>
            </a:endParaRPr>
          </a:p>
        </p:txBody>
      </p:sp>
      <p:pic>
        <p:nvPicPr>
          <p:cNvPr id="1026" name="Picture 2" descr="C:\Users\Honda\Desktop\11096744_10206563230304349_129211544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524000"/>
            <a:ext cx="7467600" cy="4521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/>
          <a:lstStyle/>
          <a:p>
            <a:pPr algn="r"/>
            <a:r>
              <a:rPr lang="ar-EG" u="sng" dirty="0" smtClean="0">
                <a:solidFill>
                  <a:schemeClr val="accent2">
                    <a:lumMod val="75000"/>
                  </a:schemeClr>
                </a:solidFill>
                <a:latin typeface="ae_AlArabiya" pitchFamily="18" charset="-78"/>
                <a:cs typeface="ae_AlArabiya" pitchFamily="18" charset="-78"/>
              </a:rPr>
              <a:t>نشأة البورصة و سبب تسميتها :  </a:t>
            </a:r>
            <a:endParaRPr lang="en-US" u="sng" dirty="0">
              <a:solidFill>
                <a:schemeClr val="accent2">
                  <a:lumMod val="75000"/>
                </a:schemeClr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276600"/>
          </a:xfrm>
        </p:spPr>
        <p:txBody>
          <a:bodyPr>
            <a:normAutofit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يعود أصل كلمة بورصة إلى أسم عائلة التاجر البلجيكي فاندر بورصن التي كانت تعمل في المجال البنكي والتي كان فندقها بمدينة ”بروجز“البلجيكية </a:t>
            </a:r>
          </a:p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كان يلتقي بالتجار المحليين لمناقشة مشاكلهم و حلها</a:t>
            </a:r>
            <a:endParaRPr lang="en-US" dirty="0">
              <a:latin typeface="ae_AlMohanad" pitchFamily="18" charset="-78"/>
              <a:cs typeface="ae_AlMohanad" pitchFamily="18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6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البورصة المصرية</a:t>
            </a:r>
            <a:endParaRPr kumimoji="0" lang="en-US" sz="6600" b="0" i="0" u="sng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Arabiya" pitchFamily="18" charset="-78"/>
              <a:ea typeface="+mj-ea"/>
              <a:cs typeface="ae_AlArabiya" pitchFamily="18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733800"/>
          </a:xfrm>
        </p:spPr>
        <p:txBody>
          <a:bodyPr>
            <a:normAutofit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 نشأت عام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1882 م </a:t>
            </a:r>
          </a:p>
          <a:p>
            <a:pPr algn="r">
              <a:buNone/>
            </a:pP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تعتبر من أوائل البورصات التي نشأت في العالم </a:t>
            </a:r>
          </a:p>
          <a:p>
            <a:pPr algn="r">
              <a:buNone/>
            </a:pPr>
            <a:endParaRPr lang="ar-EG" dirty="0">
              <a:latin typeface="ae_AlMohanad" pitchFamily="18" charset="-78"/>
              <a:cs typeface="ae_AlMohanad" pitchFamily="18" charset="-78"/>
            </a:endParaRPr>
          </a:p>
          <a:p>
            <a:pPr algn="r">
              <a:buNone/>
            </a:pP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ورغم أن عدد سكان مصر 90 مليون نسمة ألا أن عدد المستثمرين في البورصة المصرية لا يتجاوز 250 ألف مصري فقط !!..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لماذا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 ؟ </a:t>
            </a:r>
            <a:endParaRPr lang="en-US" dirty="0">
              <a:latin typeface="ae_AlMohanad" pitchFamily="18" charset="-78"/>
              <a:cs typeface="ae_AlMohanad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6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يعني إيه بورصة أصلاً ؟</a:t>
            </a:r>
            <a:endParaRPr kumimoji="0" lang="en-US" sz="6000" b="0" i="0" u="sng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Arabiya" pitchFamily="18" charset="-78"/>
              <a:ea typeface="+mj-ea"/>
              <a:cs typeface="ae_AlArabiya" pitchFamily="18" charset="-78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1295400"/>
          </a:xfrm>
        </p:spPr>
        <p:txBody>
          <a:bodyPr>
            <a:normAutofit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سوق تباع و تشترى فيه </a:t>
            </a:r>
            <a:r>
              <a:rPr lang="ar-EG" u="sn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الأوراق المالية 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تحت إشراف السلطة العامة ..</a:t>
            </a:r>
            <a:endParaRPr lang="en-US" dirty="0">
              <a:latin typeface="ae_AlMohanad" pitchFamily="18" charset="-78"/>
              <a:cs typeface="ae_AlMohanad" pitchFamily="18" charset="-78"/>
            </a:endParaRPr>
          </a:p>
        </p:txBody>
      </p:sp>
      <p:pic>
        <p:nvPicPr>
          <p:cNvPr id="8" name="Picture 7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743200"/>
            <a:ext cx="4876800" cy="325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762000" y="609600"/>
          <a:ext cx="75438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533400" y="685800"/>
          <a:ext cx="7924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8" name="Picture 7" descr="l-shaped-arrow-set-clip-art-25733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43600" y="3810000"/>
            <a:ext cx="2005013" cy="2284532"/>
          </a:xfrm>
          <a:prstGeom prst="rect">
            <a:avLst/>
          </a:prstGeom>
        </p:spPr>
      </p:pic>
      <p:pic>
        <p:nvPicPr>
          <p:cNvPr id="9" name="Picture 8" descr="sndat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90600" y="3657600"/>
            <a:ext cx="3810000" cy="2458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algn="r"/>
            <a:r>
              <a:rPr lang="ar-EG" u="sng" dirty="0" smtClean="0">
                <a:solidFill>
                  <a:schemeClr val="accent2">
                    <a:lumMod val="75000"/>
                  </a:schemeClr>
                </a:solidFill>
                <a:latin typeface="ae_AlArabiya" pitchFamily="18" charset="-78"/>
                <a:cs typeface="ae_AlArabiya" pitchFamily="18" charset="-78"/>
              </a:rPr>
              <a:t>الفرق بين السهم و السند :</a:t>
            </a:r>
            <a:endParaRPr lang="en-US" u="sng" dirty="0">
              <a:solidFill>
                <a:schemeClr val="accent2">
                  <a:lumMod val="75000"/>
                </a:schemeClr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2133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السهم :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411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السند :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-1143000" y="3048000"/>
            <a:ext cx="8229600" cy="1295400"/>
          </a:xfrm>
        </p:spPr>
        <p:txBody>
          <a:bodyPr>
            <a:normAutofit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حق ملكية </a:t>
            </a:r>
            <a:endParaRPr lang="en-US" dirty="0">
              <a:latin typeface="ae_AlMohanad" pitchFamily="18" charset="-78"/>
              <a:cs typeface="ae_AlMohanad" pitchFamily="18" charset="-7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219200" y="48768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EG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e_AlMohanad" pitchFamily="18" charset="-78"/>
                <a:ea typeface="+mn-ea"/>
                <a:cs typeface="ae_AlMohanad" pitchFamily="18" charset="-78"/>
              </a:rPr>
              <a:t>حق مديونية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e_AlMohanad" pitchFamily="18" charset="-78"/>
              <a:ea typeface="+mn-ea"/>
              <a:cs typeface="ae_AlMohanad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build="p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algn="r"/>
            <a:r>
              <a:rPr lang="ar-EG" u="sng" dirty="0" smtClean="0">
                <a:solidFill>
                  <a:schemeClr val="accent2">
                    <a:lumMod val="75000"/>
                  </a:schemeClr>
                </a:solidFill>
                <a:latin typeface="ae_AlArabiya" pitchFamily="18" charset="-78"/>
                <a:cs typeface="ae_AlArabiya" pitchFamily="18" charset="-78"/>
              </a:rPr>
              <a:t>يعني إيه سوق أولي و سوق ثانوي ؟</a:t>
            </a:r>
            <a:endParaRPr lang="en-US" u="sng" dirty="0">
              <a:solidFill>
                <a:schemeClr val="accent2">
                  <a:lumMod val="75000"/>
                </a:schemeClr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90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السوق الأولي :</a:t>
            </a:r>
            <a:endParaRPr kumimoji="0" lang="en-US" sz="4400" b="0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Arabiya" pitchFamily="18" charset="-78"/>
              <a:ea typeface="+mj-ea"/>
              <a:cs typeface="ae_AlArabiya" pitchFamily="18" charset="-78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3048000"/>
            <a:ext cx="8229600" cy="20574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هو السوق الذي تباع و تشترى فيه الورقة المالية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لأول مرة 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و يكون الطرف البائع هي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الشركة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 </a:t>
            </a:r>
          </a:p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يكون عبر الطرح للإكتتاب :</a:t>
            </a:r>
          </a:p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طرح عام أو طرح خاص </a:t>
            </a:r>
            <a:endParaRPr lang="en-US" dirty="0">
              <a:latin typeface="ae_AlMohanad" pitchFamily="18" charset="-78"/>
              <a:cs typeface="ae_AlMohanad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34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السوق الثانوي :</a:t>
            </a:r>
            <a:endParaRPr kumimoji="0" lang="en-US" sz="4400" b="0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Arabiya" pitchFamily="18" charset="-78"/>
              <a:ea typeface="+mj-ea"/>
              <a:cs typeface="ae_AlArabiya" pitchFamily="18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2514600"/>
          </a:xfrm>
        </p:spPr>
        <p:txBody>
          <a:bodyPr>
            <a:normAutofit lnSpcReduction="10000"/>
          </a:bodyPr>
          <a:lstStyle/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هو السوق الذي تباع و تشترى فيه الورقة المالية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بين المستثمرين</a:t>
            </a:r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 بينهم البعض دون أن تكون الشركة المصدرة طرفاً في هذه العمليات </a:t>
            </a:r>
          </a:p>
          <a:p>
            <a:pPr algn="r"/>
            <a:r>
              <a:rPr lang="ar-EG" dirty="0" smtClean="0">
                <a:latin typeface="ae_AlMohanad" pitchFamily="18" charset="-78"/>
                <a:cs typeface="ae_AlMohanad" pitchFamily="18" charset="-78"/>
              </a:rPr>
              <a:t>يتم التداول بسعر يختلف عن سعر الإصدار حسب قانون </a:t>
            </a:r>
            <a:r>
              <a:rPr lang="ar-EG" dirty="0" smtClean="0">
                <a:solidFill>
                  <a:schemeClr val="accent2">
                    <a:lumMod val="75000"/>
                  </a:schemeClr>
                </a:solidFill>
                <a:latin typeface="ae_AlMohanad" pitchFamily="18" charset="-78"/>
                <a:cs typeface="ae_AlMohanad" pitchFamily="18" charset="-78"/>
              </a:rPr>
              <a:t>العرض و الطلب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e_AlMohanad" pitchFamily="18" charset="-78"/>
              <a:cs typeface="ae_AlMohanad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304800"/>
            <a:ext cx="8534400" cy="6172200"/>
          </a:xfrm>
          <a:prstGeom prst="roundRect">
            <a:avLst/>
          </a:prstGeom>
          <a:noFill/>
          <a:ln w="1079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e_AlArabiya" pitchFamily="18" charset="-78"/>
                <a:ea typeface="+mj-ea"/>
                <a:cs typeface="ae_AlArabiya" pitchFamily="18" charset="-78"/>
              </a:rPr>
              <a:t>غرفة التداول</a:t>
            </a:r>
            <a:endParaRPr kumimoji="0" lang="en-US" sz="4400" b="0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e_AlArabiya" pitchFamily="18" charset="-78"/>
              <a:ea typeface="+mj-ea"/>
              <a:cs typeface="ae_AlArabiya" pitchFamily="18" charset="-78"/>
            </a:endParaRPr>
          </a:p>
        </p:txBody>
      </p:sp>
      <p:pic>
        <p:nvPicPr>
          <p:cNvPr id="6" name="Picture 5" descr="05990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600200"/>
            <a:ext cx="7162800" cy="44946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296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البورصة</vt:lpstr>
      <vt:lpstr>نشأة البورصة و سبب تسميتها :  </vt:lpstr>
      <vt:lpstr>PowerPoint Presentation</vt:lpstr>
      <vt:lpstr>PowerPoint Presentation</vt:lpstr>
      <vt:lpstr>PowerPoint Presentation</vt:lpstr>
      <vt:lpstr>الفرق بين السهم و السند :</vt:lpstr>
      <vt:lpstr>يعني إيه سوق أولي و سوق ثانوي ؟</vt:lpstr>
      <vt:lpstr>PowerPoint Presentation</vt:lpstr>
      <vt:lpstr>PowerPoint Presentation</vt:lpstr>
      <vt:lpstr>PowerPoint Presentation</vt:lpstr>
      <vt:lpstr>PowerPoint Presentation</vt:lpstr>
      <vt:lpstr>Thank you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سوق الأوراق المالية</dc:title>
  <dc:creator>Honda</dc:creator>
  <cp:lastModifiedBy>Mamdouh</cp:lastModifiedBy>
  <cp:revision>36</cp:revision>
  <dcterms:created xsi:type="dcterms:W3CDTF">2014-10-26T20:57:56Z</dcterms:created>
  <dcterms:modified xsi:type="dcterms:W3CDTF">2015-04-05T12:39:24Z</dcterms:modified>
</cp:coreProperties>
</file>