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2" r:id="rId6"/>
    <p:sldId id="261" r:id="rId7"/>
    <p:sldId id="266" r:id="rId8"/>
    <p:sldId id="265" r:id="rId9"/>
    <p:sldId id="263" r:id="rId10"/>
    <p:sldId id="264" r:id="rId11"/>
    <p:sldId id="268" r:id="rId12"/>
    <p:sldId id="269" r:id="rId13"/>
    <p:sldId id="267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10EA"/>
    <a:srgbClr val="3C3CF2"/>
    <a:srgbClr val="1515EF"/>
    <a:srgbClr val="0C0CB4"/>
    <a:srgbClr val="A50021"/>
    <a:srgbClr val="656CF7"/>
    <a:srgbClr val="FBD693"/>
    <a:srgbClr val="B20A0A"/>
    <a:srgbClr val="F81414"/>
    <a:srgbClr val="09F1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6"/>
  <c:chart>
    <c:title>
      <c:tx>
        <c:rich>
          <a:bodyPr/>
          <a:lstStyle/>
          <a:p>
            <a:pPr>
              <a:defRPr sz="3600" i="1">
                <a:solidFill>
                  <a:srgbClr val="8EE5F6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Algerian" pitchFamily="82" charset="0"/>
              </a:defRPr>
            </a:pPr>
            <a:r>
              <a:rPr lang="en-US" sz="3600" i="1" dirty="0">
                <a:solidFill>
                  <a:srgbClr val="8EE5F6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Algerian" pitchFamily="82" charset="0"/>
              </a:rPr>
              <a:t>smokers in </a:t>
            </a:r>
            <a:r>
              <a:rPr lang="en-US" sz="3600" i="1" dirty="0" smtClean="0">
                <a:solidFill>
                  <a:srgbClr val="8EE5F6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Algerian" pitchFamily="82" charset="0"/>
              </a:rPr>
              <a:t>Egypt</a:t>
            </a:r>
            <a:endParaRPr lang="en-US" sz="3600" i="1" dirty="0">
              <a:solidFill>
                <a:srgbClr val="8EE5F6"/>
              </a:solidFill>
              <a:effectLst>
                <a:reflection blurRad="6350" stA="55000" endA="50" endPos="85000" dist="60007" dir="5400000" sy="-100000" algn="bl" rotWithShape="0"/>
              </a:effectLst>
              <a:latin typeface="Algerian" pitchFamily="82" charset="0"/>
            </a:endParaRPr>
          </a:p>
        </c:rich>
      </c:tx>
      <c:layout/>
      <c:spPr>
        <a:noFill/>
      </c:sp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smokers in egypt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dkEdge">
              <a:bevelT/>
            </a:sp3d>
          </c:spPr>
          <c:explosion val="17"/>
          <c:dPt>
            <c:idx val="0"/>
            <c:explosion val="0"/>
            <c:spPr>
              <a:solidFill>
                <a:srgbClr val="FFCC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dkEdge">
                <a:bevelT/>
              </a:sp3d>
            </c:spPr>
          </c:dPt>
          <c:dPt>
            <c:idx val="1"/>
            <c:explosion val="0"/>
            <c:spPr>
              <a:solidFill>
                <a:srgbClr val="E083F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dkEdge">
                <a:bevelT/>
              </a:sp3d>
            </c:spPr>
          </c:dPt>
          <c:dPt>
            <c:idx val="2"/>
            <c:explosion val="0"/>
            <c:spPr>
              <a:solidFill>
                <a:srgbClr val="8EE5F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dkEdge">
                <a:bevelT/>
              </a:sp3d>
            </c:spPr>
          </c:dPt>
          <c:dPt>
            <c:idx val="3"/>
            <c:explosion val="0"/>
            <c:spPr>
              <a:solidFill>
                <a:srgbClr val="92D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dkEdge">
                <a:bevelT/>
              </a:sp3d>
            </c:spPr>
          </c:dPt>
          <c:dLbls>
            <c:showPercent val="1"/>
          </c:dLbls>
          <c:cat>
            <c:strRef>
              <c:f>Sheet1!$A$2:$A$5</c:f>
              <c:strCache>
                <c:ptCount val="4"/>
                <c:pt idx="0">
                  <c:v>Males</c:v>
                </c:pt>
                <c:pt idx="1">
                  <c:v>Females</c:v>
                </c:pt>
                <c:pt idx="2">
                  <c:v>Young people</c:v>
                </c:pt>
                <c:pt idx="3">
                  <c:v>Univirsity students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0.42000000000000032</c:v>
                </c:pt>
                <c:pt idx="1">
                  <c:v>0.1</c:v>
                </c:pt>
                <c:pt idx="2">
                  <c:v>0.21000000000000021</c:v>
                </c:pt>
                <c:pt idx="3">
                  <c:v>0.35000000000000031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7E34B-D7CF-4DCD-9C93-5C48ED71AD37}" type="datetimeFigureOut">
              <a:rPr lang="en-US" smtClean="0"/>
              <a:pPr/>
              <a:t>9/19/2008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99AC2-48D1-48A5-86F4-6620CB963D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99AC2-48D1-48A5-86F4-6620CB963D6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A6D6-BA52-432D-A408-3D75A34AC8D1}" type="datetimeFigureOut">
              <a:rPr lang="en-US" smtClean="0"/>
              <a:pPr/>
              <a:t>9/19/2008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110B-DE12-43D0-A520-0D5EA8B00A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A6D6-BA52-432D-A408-3D75A34AC8D1}" type="datetimeFigureOut">
              <a:rPr lang="en-US" smtClean="0"/>
              <a:pPr/>
              <a:t>9/19/2008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110B-DE12-43D0-A520-0D5EA8B00A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A6D6-BA52-432D-A408-3D75A34AC8D1}" type="datetimeFigureOut">
              <a:rPr lang="en-US" smtClean="0"/>
              <a:pPr/>
              <a:t>9/19/2008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110B-DE12-43D0-A520-0D5EA8B00A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A6D6-BA52-432D-A408-3D75A34AC8D1}" type="datetimeFigureOut">
              <a:rPr lang="en-US" smtClean="0"/>
              <a:pPr/>
              <a:t>9/19/2008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110B-DE12-43D0-A520-0D5EA8B00A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A6D6-BA52-432D-A408-3D75A34AC8D1}" type="datetimeFigureOut">
              <a:rPr lang="en-US" smtClean="0"/>
              <a:pPr/>
              <a:t>9/19/2008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110B-DE12-43D0-A520-0D5EA8B00A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A6D6-BA52-432D-A408-3D75A34AC8D1}" type="datetimeFigureOut">
              <a:rPr lang="en-US" smtClean="0"/>
              <a:pPr/>
              <a:t>9/19/2008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110B-DE12-43D0-A520-0D5EA8B00A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A6D6-BA52-432D-A408-3D75A34AC8D1}" type="datetimeFigureOut">
              <a:rPr lang="en-US" smtClean="0"/>
              <a:pPr/>
              <a:t>9/19/2008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110B-DE12-43D0-A520-0D5EA8B00A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A6D6-BA52-432D-A408-3D75A34AC8D1}" type="datetimeFigureOut">
              <a:rPr lang="en-US" smtClean="0"/>
              <a:pPr/>
              <a:t>9/19/2008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110B-DE12-43D0-A520-0D5EA8B00A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A6D6-BA52-432D-A408-3D75A34AC8D1}" type="datetimeFigureOut">
              <a:rPr lang="en-US" smtClean="0"/>
              <a:pPr/>
              <a:t>9/19/2008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110B-DE12-43D0-A520-0D5EA8B00A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A6D6-BA52-432D-A408-3D75A34AC8D1}" type="datetimeFigureOut">
              <a:rPr lang="en-US" smtClean="0"/>
              <a:pPr/>
              <a:t>9/19/2008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110B-DE12-43D0-A520-0D5EA8B00A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A6D6-BA52-432D-A408-3D75A34AC8D1}" type="datetimeFigureOut">
              <a:rPr lang="en-US" smtClean="0"/>
              <a:pPr/>
              <a:t>9/19/2008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110B-DE12-43D0-A520-0D5EA8B00A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FA6D6-BA52-432D-A408-3D75A34AC8D1}" type="datetimeFigureOut">
              <a:rPr lang="en-US" smtClean="0"/>
              <a:pPr/>
              <a:t>9/19/2008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7110B-DE12-43D0-A520-0D5EA8B00A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.nytimes.com/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eg/imgres?imgurl=http://library.thinkquest.org/trio/TTQ03034/mouth_cancer_cr.jpg&amp;imgrefurl=http://library.thinkquest.org/trio/TTQ03034/Dangers%20of%20Tobacco-%20Health%20Hazzards%20%20Lauren%20E..htm&amp;h=317&amp;w=322&amp;sz=9&amp;tbnid=mGfAQcenH_aBdM:&amp;tbnh=116&amp;tbnw=118&amp;prev=/images?q=smoking+%2Bcancer&amp;um=1&amp;start=1&amp;sa=X&amp;oi=images&amp;ct=image&amp;cd=1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ل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911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19925237">
            <a:off x="-65543" y="1079645"/>
            <a:ext cx="4842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Loss in cigarette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20075916">
            <a:off x="968824" y="2921136"/>
            <a:ext cx="494237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EG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الخساره فى السيجارة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838200"/>
            <a:ext cx="60198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4)Cutting down does not cut it.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n w="1905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If you do not break the addiction you </a:t>
            </a:r>
            <a:r>
              <a:rPr lang="en-US" sz="2800" b="1" dirty="0" smtClean="0">
                <a:ln w="1905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are </a:t>
            </a:r>
            <a:r>
              <a:rPr lang="en-US" sz="2400" b="1" dirty="0" smtClean="0">
                <a:ln w="1905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likely to slip back into smoking as much as you did before.</a:t>
            </a:r>
          </a:p>
          <a:p>
            <a:endParaRPr lang="en-US" sz="2400" b="1" dirty="0" smtClean="0">
              <a:ln w="1905"/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5)American's  smoking days are over.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n w="1905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Cigarettes have become less socially acceptable , smokers are strangers in a smoke free land.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838200"/>
            <a:ext cx="3200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الاقلال من عدد السجائر لا يعني الاقلاع عن التدخين.</a:t>
            </a:r>
          </a:p>
          <a:p>
            <a:pPr algn="r"/>
            <a:endParaRPr lang="ar-EG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endParaRPr lang="ar-EG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endParaRPr lang="ar-EG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r>
              <a:rPr lang="ar-EG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اصبحت عادة التدخين فى امريكا غير مقبولة اجتماعيا ، وقاموا بتخصيص اماكن للتدخين.</a:t>
            </a:r>
            <a:endParaRPr lang="en-U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191001"/>
            <a:ext cx="2667000" cy="2666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ه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1447800"/>
            <a:ext cx="3657600" cy="4267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66294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Font typeface="Wingdings" pitchFamily="2" charset="2"/>
              <a:buChar char="v"/>
            </a:pP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Average price:5 pounds a box.</a:t>
            </a:r>
            <a:endParaRPr lang="en-US" sz="3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33400"/>
            <a:ext cx="80858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Font typeface="Wingdings" pitchFamily="2" charset="2"/>
              <a:buChar char="v"/>
            </a:pP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 a month it Costs:150p,If the person </a:t>
            </a:r>
          </a:p>
          <a:p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Smokes one box every day.</a:t>
            </a:r>
          </a:p>
          <a:p>
            <a:pPr>
              <a:buFont typeface="Wingdings" pitchFamily="2" charset="2"/>
              <a:buChar char="v"/>
            </a:pP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 a year it costs:1800 pounds.</a:t>
            </a:r>
            <a:endParaRPr lang="en-US" sz="3600" b="1" i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105401"/>
            <a:ext cx="6131358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42950" indent="-742950"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Note:</a:t>
            </a:r>
          </a:p>
          <a:p>
            <a:pPr algn="ctr">
              <a:buFont typeface="Wingdings" pitchFamily="2" charset="2"/>
              <a:buChar char="ü"/>
            </a:pP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If a smoker smokes for 10 years,</a:t>
            </a:r>
          </a:p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he may pay for cigarettes 18000p.</a:t>
            </a:r>
          </a:p>
          <a:p>
            <a:pPr algn="ctr"/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524000" y="1397000"/>
          <a:ext cx="6705600" cy="492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762000"/>
            <a:ext cx="620464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indent="-914400" algn="ctr">
              <a:buFont typeface="Wingdings" pitchFamily="2" charset="2"/>
              <a:buChar char="v"/>
            </a:pPr>
            <a:r>
              <a:rPr lang="en-US" sz="3600" b="1" spc="50" dirty="0" smtClean="0">
                <a:ln w="11430"/>
                <a:solidFill>
                  <a:srgbClr val="0C0CB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www.health.nytimes.com</a:t>
            </a:r>
            <a:endParaRPr lang="en-US" sz="3600" b="1" spc="50" dirty="0" smtClean="0">
              <a:ln w="11430"/>
              <a:solidFill>
                <a:srgbClr val="0C0CB4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hlinkClick r:id="rId3"/>
            </a:endParaRPr>
          </a:p>
          <a:p>
            <a:pPr indent="-914400" algn="ctr">
              <a:buFont typeface="Wingdings" pitchFamily="2" charset="2"/>
              <a:buChar char="v"/>
            </a:pPr>
            <a:endParaRPr lang="en-US" sz="3600" b="1" spc="50" dirty="0">
              <a:ln w="11430"/>
              <a:solidFill>
                <a:srgbClr val="0C0CB4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76400"/>
            <a:ext cx="423430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3600" b="1" spc="50" dirty="0" smtClean="0">
                <a:ln w="11430"/>
                <a:solidFill>
                  <a:srgbClr val="0C0CB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www.annabaa.org</a:t>
            </a:r>
          </a:p>
          <a:p>
            <a:pPr algn="ctr">
              <a:buFont typeface="Wingdings" pitchFamily="2" charset="2"/>
              <a:buChar char="v"/>
            </a:pP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52400" y="2590800"/>
            <a:ext cx="549567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3600" b="1" spc="50" dirty="0" err="1" smtClean="0">
                <a:ln w="11430"/>
                <a:solidFill>
                  <a:srgbClr val="0C0CB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www.the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spc="50" dirty="0" smtClean="0">
                <a:ln w="11430"/>
                <a:solidFill>
                  <a:srgbClr val="0C0CB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laoroflove.com</a:t>
            </a:r>
            <a:endParaRPr lang="en-US" sz="3600" b="1" spc="50" dirty="0">
              <a:ln w="11430"/>
              <a:solidFill>
                <a:srgbClr val="0C0CB4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000" y="0"/>
            <a:ext cx="3778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References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7338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Font typeface="Wingdings" pitchFamily="2" charset="2"/>
              <a:buChar char="v"/>
            </a:pPr>
            <a:r>
              <a:rPr lang="en-US" sz="3600" b="1" spc="50" dirty="0" smtClean="0">
                <a:ln w="11430"/>
                <a:solidFill>
                  <a:srgbClr val="1010E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www.a7laqalb.com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0353814">
            <a:off x="18091" y="2822008"/>
            <a:ext cx="4481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Blackadder ITC" pitchFamily="82" charset="0"/>
              </a:rPr>
              <a:t>Esraa</a:t>
            </a:r>
            <a:r>
              <a:rPr lang="en-US" sz="5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Blackadder ITC" pitchFamily="82" charset="0"/>
              </a:rPr>
              <a:t> El </a:t>
            </a:r>
            <a:r>
              <a:rPr lang="en-US" sz="54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Blackadder ITC" pitchFamily="82" charset="0"/>
              </a:rPr>
              <a:t>Gamal</a:t>
            </a:r>
            <a:endParaRPr lang="en-US" sz="54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Blackadder ITC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 rot="20568276">
            <a:off x="5772230" y="1494142"/>
            <a:ext cx="3546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olSlan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Blackadder ITC" pitchFamily="82" charset="0"/>
              </a:rPr>
              <a:t>Nada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Blackadder ITC" pitchFamily="82" charset="0"/>
              </a:rPr>
              <a:t>Magdy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50" endPos="85000" dist="60007" dir="5400000" sy="-100000" algn="bl" rotWithShape="0"/>
              </a:effectLst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14400"/>
            <a:ext cx="777240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8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lackadder ITC" pitchFamily="82" charset="0"/>
              </a:rPr>
              <a:t>Thanks   every body</a:t>
            </a:r>
            <a:endParaRPr lang="en-US" sz="8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 rot="1286056">
            <a:off x="5739544" y="282487"/>
            <a:ext cx="3254885" cy="2418516"/>
          </a:xfrm>
          <a:prstGeom prst="cloudCallout">
            <a:avLst>
              <a:gd name="adj1" fmla="val -43932"/>
              <a:gd name="adj2" fmla="val 78448"/>
            </a:avLst>
          </a:prstGeom>
          <a:noFill/>
          <a:ln w="76200" cmpd="sng">
            <a:solidFill>
              <a:schemeClr val="bg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295" endPos="92000" dist="101600" dir="5400000" sy="-100000" algn="bl" rotWithShape="0"/>
          </a:effectLst>
          <a:scene3d>
            <a:camera prst="orthographicFront"/>
            <a:lightRig rig="chilly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is smoking ?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4343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Tobacco smoking is the inhalation of smoke from burned dried or cured leaves of the tobacco plant ,most often in the form of a cigarette.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0"/>
            <a:ext cx="3276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1">
              <a:buFont typeface="Arial" pitchFamily="34" charset="0"/>
              <a:buChar char="•"/>
            </a:pPr>
            <a:r>
              <a:rPr lang="ar-EG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تدخين التبغ عبارة عن استنشاق دخان اوراق التبغ الجافة اوالمصنعة المحروقة</a:t>
            </a:r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ar-EG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من نبات التبغ ،غالبا ما تكون على هيئة </a:t>
            </a:r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  <a:r>
              <a:rPr lang="ar-EG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سيجارة </a:t>
            </a:r>
            <a:endParaRPr lang="en-US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5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43000" y="0"/>
            <a:ext cx="51295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EG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rush Script MT" pitchFamily="66" charset="0"/>
              </a:rPr>
              <a:t>ًً</a:t>
            </a:r>
            <a:r>
              <a:rPr 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  <a:reflection blurRad="6350" stA="55000" endA="50" endPos="85000" dist="60007" dir="5400000" sy="-100000" algn="bl" rotWithShape="0"/>
                </a:effectLst>
                <a:latin typeface="Brush Script MT" pitchFamily="66" charset="0"/>
              </a:rPr>
              <a:t>Why do people smoke?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  <a:reflection blurRad="6350" stA="55000" endA="50" endPos="85000" dist="60007" dir="5400000" sy="-100000" algn="bl" rotWithShape="0"/>
              </a:effectLst>
              <a:latin typeface="Brush Script MT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447800"/>
            <a:ext cx="4953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i="1" dirty="0" smtClean="0">
                <a:solidFill>
                  <a:srgbClr val="FF66CC"/>
                </a:solidFill>
              </a:rPr>
              <a:t>Some think it looks cool.</a:t>
            </a:r>
          </a:p>
          <a:p>
            <a:pPr>
              <a:buFont typeface="Wingdings" pitchFamily="2" charset="2"/>
              <a:buChar char="Ø"/>
            </a:pPr>
            <a:r>
              <a:rPr lang="en-US" sz="2800" b="1" i="1" dirty="0" smtClean="0">
                <a:solidFill>
                  <a:srgbClr val="FF66CC"/>
                </a:solidFill>
              </a:rPr>
              <a:t>Some youth want to imitate their family members or friends.</a:t>
            </a:r>
          </a:p>
        </p:txBody>
      </p:sp>
      <p:pic>
        <p:nvPicPr>
          <p:cNvPr id="9" name="Picture 8" descr="خ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76600"/>
            <a:ext cx="3842443" cy="3581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86200" y="3962400"/>
            <a:ext cx="5257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Ø"/>
            </a:pPr>
            <a:r>
              <a:rPr lang="ar-EG" sz="2800" b="1" i="1" dirty="0" smtClean="0">
                <a:solidFill>
                  <a:srgbClr val="FF66CC"/>
                </a:solidFill>
              </a:rPr>
              <a:t>بعض الافراد يعتقدون ان التدخين يجعلهم احسن مظهرا امام الناس.</a:t>
            </a:r>
          </a:p>
          <a:p>
            <a:pPr algn="r" rtl="1">
              <a:buFont typeface="Wingdings" pitchFamily="2" charset="2"/>
              <a:buChar char="Ø"/>
            </a:pPr>
            <a:r>
              <a:rPr lang="ar-EG" sz="2800" b="1" i="1" dirty="0" smtClean="0">
                <a:solidFill>
                  <a:srgbClr val="FF66CC"/>
                </a:solidFill>
              </a:rPr>
              <a:t>آخرون يقلدون الاباء والاقارب   والاصدقاء.  </a:t>
            </a:r>
          </a:p>
          <a:p>
            <a:pPr algn="r" rtl="1">
              <a:buFont typeface="Wingdings" pitchFamily="2" charset="2"/>
              <a:buChar char="Ø"/>
            </a:pPr>
            <a:endParaRPr lang="en-US" sz="2800" b="1" i="1" dirty="0">
              <a:solidFill>
                <a:srgbClr val="FF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 and Settings\Administrator\My Documents\My Completed Downloads\mouth_cancer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39550" y="3352800"/>
            <a:ext cx="4104450" cy="3505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1600200"/>
            <a:ext cx="5638800" cy="55092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High blood pressure.</a:t>
            </a:r>
            <a:endParaRPr lang="ar-EG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Bad breath</a:t>
            </a:r>
            <a:r>
              <a:rPr lang="ar-EG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Greater risk of injured slower </a:t>
            </a:r>
            <a:r>
              <a:rPr lang="en-US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healing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Smokers get more colds &amp;</a:t>
            </a:r>
          </a:p>
          <a:p>
            <a:pPr marL="514350" indent="-514350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flu.</a:t>
            </a:r>
          </a:p>
          <a:p>
            <a:pPr marL="514350" indent="-514350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5.It effects the sense of </a:t>
            </a:r>
          </a:p>
          <a:p>
            <a:pPr marL="514350" indent="-514350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smelling &amp; tasting.</a:t>
            </a:r>
          </a:p>
          <a:p>
            <a:pPr marL="514350" indent="-514350"/>
            <a:endParaRPr lang="en-US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en-US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en-US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9400" y="304800"/>
            <a:ext cx="2632452" cy="76944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  <a:scene3d>
              <a:camera prst="obliqueTopRight"/>
              <a:lightRig rig="brightRoom" dir="t"/>
            </a:scene3d>
            <a:sp3d extrusionH="57150" contourW="6350" prstMaterial="plastic">
              <a:bevelT w="20320" h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19900" b="1" cap="all" spc="0" dirty="0" smtClean="0">
                <a:ln/>
                <a:solidFill>
                  <a:schemeClr val="accent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50" endPos="85000" dist="60007" dir="5400000" sy="-100000" algn="bl" rotWithShape="0"/>
                </a:effectLst>
                <a:latin typeface="Bradley Hand ITC" pitchFamily="66" charset="0"/>
                <a:ea typeface="Arial Unicode MS" pitchFamily="34" charset="-128"/>
                <a:cs typeface="Arial Unicode MS" pitchFamily="34" charset="-128"/>
              </a:rPr>
              <a:t>diseases</a:t>
            </a:r>
            <a:endParaRPr lang="en-US" sz="4400" b="1" cap="all" spc="0" dirty="0">
              <a:ln/>
              <a:solidFill>
                <a:schemeClr val="accent1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55000" endA="50" endPos="85000" dist="60007" dir="5400000" sy="-100000" algn="bl" rotWithShape="0"/>
              </a:effectLst>
              <a:latin typeface="Bradley Hand ITC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30" name="Picture 6" descr="http://library.thinkquest.org/trio/TTQ03034/Dangers%20of%20Tobacco-%20Health%20Hazzards%20%20Lauren%20E..htm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228600"/>
            <a:ext cx="3352800" cy="31623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133600"/>
            <a:ext cx="5703454" cy="2971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09800" y="304800"/>
            <a:ext cx="471545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Lungs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ي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0"/>
            <a:ext cx="3429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8600" y="228600"/>
            <a:ext cx="6096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Down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/>
                <a:solidFill>
                  <a:schemeClr val="accent3"/>
                </a:solidFill>
                <a:effectLst>
                  <a:glow rad="101600">
                    <a:schemeClr val="accent3">
                      <a:lumMod val="50000"/>
                      <a:alpha val="6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Danger of smoking on the pregnant</a:t>
            </a:r>
            <a:endParaRPr lang="en-US" sz="3200" b="1" dirty="0">
              <a:ln/>
              <a:solidFill>
                <a:schemeClr val="accent3"/>
              </a:solidFill>
              <a:effectLst>
                <a:glow rad="101600">
                  <a:schemeClr val="accent3">
                    <a:lumMod val="50000"/>
                    <a:alpha val="60000"/>
                  </a:schemeClr>
                </a:glow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98120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smoking while pregnant can also harm the baby.</a:t>
            </a:r>
            <a:endParaRPr lang="en-US" sz="2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43434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r" rtl="1">
              <a:buFont typeface="Wingdings" pitchFamily="2" charset="2"/>
              <a:buChar char="Ø"/>
            </a:pPr>
            <a:r>
              <a:rPr lang="ar-EG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التدخين اثناء الحمل يعرض الجنين للهلاك .</a:t>
            </a:r>
            <a:endParaRPr lang="en-US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4800600"/>
            <a:ext cx="1981200" cy="2057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0" y="533400"/>
            <a:ext cx="5290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>
                  <a:glow rad="101600">
                    <a:schemeClr val="accent3">
                      <a:lumMod val="50000"/>
                      <a:alpha val="60000"/>
                    </a:schemeClr>
                  </a:glow>
                  <a:reflection blurRad="6350" stA="50000" endA="300" endPos="50000" dist="29997" dir="5400000" sy="-100000" algn="bl" rotWithShape="0"/>
                </a:effectLst>
                <a:latin typeface="Bradley Hand ITC" pitchFamily="66" charset="0"/>
              </a:rPr>
              <a:t>5 Things to know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>
                  <a:glow rad="101600">
                    <a:schemeClr val="accent3">
                      <a:lumMod val="50000"/>
                      <a:alpha val="60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  <a:t>!</a:t>
            </a:r>
            <a:endParaRPr lang="en-US" sz="5400" b="1" cap="none" spc="0" dirty="0">
              <a:ln/>
              <a:solidFill>
                <a:schemeClr val="accent3"/>
              </a:solidFill>
              <a:effectLst>
                <a:glow rad="101600">
                  <a:schemeClr val="accent3">
                    <a:lumMod val="50000"/>
                    <a:alpha val="60000"/>
                  </a:schemeClr>
                </a:glo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19200"/>
            <a:ext cx="48006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1)It is never too late to quit.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ln w="1905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 matter how long you have smoked , you will benefit from quitting</a:t>
            </a:r>
            <a:r>
              <a:rPr lang="en-US" sz="2800" b="1" dirty="0" smtClean="0">
                <a:ln w="1905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marL="514350" indent="-514350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2)Few people kick cigarettes on the first try.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400" b="1" dirty="0" smtClean="0">
                <a:ln w="1905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Too often people think one or more failed attempts mean they are incapable of quitting.</a:t>
            </a:r>
          </a:p>
          <a:p>
            <a:pPr marL="514350" indent="-514350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3)Get help.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400" b="1" dirty="0" smtClean="0">
                <a:ln w="1905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there are many stop smoking aids available like nicotine patches , gums , medicine &amp; counseling.</a:t>
            </a:r>
          </a:p>
          <a:p>
            <a:pPr marL="514350" indent="-514350"/>
            <a:endParaRPr lang="en-US" sz="2400" b="1" dirty="0" smtClean="0">
              <a:ln w="1905"/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1371600"/>
            <a:ext cx="38862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r" rtl="1"/>
            <a:r>
              <a:rPr lang="ar-EG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ما زال الوقت مبكرا للاقلاع عن التدخين.</a:t>
            </a:r>
          </a:p>
          <a:p>
            <a:pPr marL="514350" indent="-514350" algn="r" rtl="1"/>
            <a:endParaRPr lang="ar-EG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r" rtl="1"/>
            <a:r>
              <a:rPr lang="ar-EG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العديد من الناس يقلعون عن التدخين من اول محاولة .</a:t>
            </a:r>
          </a:p>
          <a:p>
            <a:pPr marL="514350" indent="-514350" algn="r" rtl="1"/>
            <a:endParaRPr lang="ar-EG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r" rtl="1"/>
            <a:r>
              <a:rPr lang="ar-EG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عندما لا يستطيع المدخن التوقف عن التدخين يمكنه اللجوء لمساعدة الاخرين.</a:t>
            </a:r>
          </a:p>
          <a:p>
            <a:pPr marL="514350" indent="-514350" algn="r" rtl="1"/>
            <a:endParaRPr lang="ar-EG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r" rtl="1"/>
            <a:endParaRPr lang="ar-EG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r" rtl="1"/>
            <a:endParaRPr lang="ar-EG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r" rtl="1"/>
            <a:endParaRPr lang="ar-EG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393</Words>
  <Application>Microsoft Office PowerPoint</Application>
  <PresentationFormat>On-screen Show (4:3)</PresentationFormat>
  <Paragraphs>65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Bossy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Magdy</cp:lastModifiedBy>
  <cp:revision>64</cp:revision>
  <dcterms:created xsi:type="dcterms:W3CDTF">2008-09-07T20:02:28Z</dcterms:created>
  <dcterms:modified xsi:type="dcterms:W3CDTF">2008-09-19T18:51:41Z</dcterms:modified>
</cp:coreProperties>
</file>