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62"/>
  </p:notesMasterIdLst>
  <p:sldIdLst>
    <p:sldId id="396" r:id="rId3"/>
    <p:sldId id="360" r:id="rId4"/>
    <p:sldId id="532" r:id="rId5"/>
    <p:sldId id="527" r:id="rId6"/>
    <p:sldId id="529" r:id="rId7"/>
    <p:sldId id="528" r:id="rId8"/>
    <p:sldId id="531" r:id="rId9"/>
    <p:sldId id="530" r:id="rId10"/>
    <p:sldId id="518" r:id="rId11"/>
    <p:sldId id="519" r:id="rId12"/>
    <p:sldId id="520" r:id="rId13"/>
    <p:sldId id="501" r:id="rId14"/>
    <p:sldId id="502" r:id="rId15"/>
    <p:sldId id="503" r:id="rId16"/>
    <p:sldId id="504" r:id="rId17"/>
    <p:sldId id="533" r:id="rId18"/>
    <p:sldId id="493" r:id="rId19"/>
    <p:sldId id="494" r:id="rId20"/>
    <p:sldId id="496" r:id="rId21"/>
    <p:sldId id="497" r:id="rId22"/>
    <p:sldId id="498" r:id="rId23"/>
    <p:sldId id="495" r:id="rId24"/>
    <p:sldId id="487" r:id="rId25"/>
    <p:sldId id="542" r:id="rId26"/>
    <p:sldId id="488" r:id="rId27"/>
    <p:sldId id="376" r:id="rId28"/>
    <p:sldId id="331" r:id="rId29"/>
    <p:sldId id="330" r:id="rId30"/>
    <p:sldId id="419" r:id="rId31"/>
    <p:sldId id="341" r:id="rId32"/>
    <p:sldId id="513" r:id="rId33"/>
    <p:sldId id="541" r:id="rId34"/>
    <p:sldId id="514" r:id="rId35"/>
    <p:sldId id="515" r:id="rId36"/>
    <p:sldId id="508" r:id="rId37"/>
    <p:sldId id="534" r:id="rId38"/>
    <p:sldId id="535" r:id="rId39"/>
    <p:sldId id="536" r:id="rId40"/>
    <p:sldId id="524" r:id="rId41"/>
    <p:sldId id="525" r:id="rId42"/>
    <p:sldId id="526" r:id="rId43"/>
    <p:sldId id="511" r:id="rId44"/>
    <p:sldId id="521" r:id="rId45"/>
    <p:sldId id="523" r:id="rId46"/>
    <p:sldId id="522" r:id="rId47"/>
    <p:sldId id="512" r:id="rId48"/>
    <p:sldId id="516" r:id="rId49"/>
    <p:sldId id="538" r:id="rId50"/>
    <p:sldId id="510" r:id="rId51"/>
    <p:sldId id="505" r:id="rId52"/>
    <p:sldId id="537" r:id="rId53"/>
    <p:sldId id="545" r:id="rId54"/>
    <p:sldId id="509" r:id="rId55"/>
    <p:sldId id="517" r:id="rId56"/>
    <p:sldId id="540" r:id="rId57"/>
    <p:sldId id="506" r:id="rId58"/>
    <p:sldId id="320" r:id="rId59"/>
    <p:sldId id="544" r:id="rId60"/>
    <p:sldId id="543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xmlns:mc="http://schemas.openxmlformats.org/markup-compatibility/2006" xmlns:a14="http://schemas.microsoft.com/office/drawing/2007/7/7/main" val="FDC3F6" mc:Ignorable=""/>
    <a:srgbClr xmlns:mc="http://schemas.openxmlformats.org/markup-compatibility/2006" xmlns:a14="http://schemas.microsoft.com/office/drawing/2007/7/7/main" val="FF33CC" mc:Ignorable=""/>
    <a:srgbClr xmlns:mc="http://schemas.openxmlformats.org/markup-compatibility/2006" xmlns:a14="http://schemas.microsoft.com/office/drawing/2007/7/7/main" val="FF6600" mc:Ignorable=""/>
  </p:clrMru>
  <p:extLst>
    <p:ext uri="{E76CE94A-603C-4142-B9EB-6D1370010A27}">
      <p14:discardImageEditData xmlns:p14="http://schemas.microsoft.com/office/powerpoint/2007/7/12/main" val="0"/>
    </p:ext>
    <p:ext uri="{D31A062A-798A-4329-ABDD-BBA856620510}">
      <p14:defaultImageDpi xmlns:p14="http://schemas.microsoft.com/office/powerpoint/2007/7/12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656" autoAdjust="0"/>
  </p:normalViewPr>
  <p:slideViewPr>
    <p:cSldViewPr>
      <p:cViewPr>
        <p:scale>
          <a:sx n="60" d="100"/>
          <a:sy n="60" d="100"/>
        </p:scale>
        <p:origin x="-888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77D10-E3FB-4705-9C5E-D401337A9C94}" type="datetimeFigureOut">
              <a:rPr lang="en-US" smtClean="0"/>
              <a:pPr/>
              <a:t>8/22/2010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34AED-7475-4467-B9F1-F37B217BBC8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07/7/12/main" val="379249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07/7/7/main" val="FDC3F6" mc:Ignorable="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ecd.org/document/31/0,3343,en_32252351_32236191_41942687_1_1_1_1,00.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xmlns:mc="http://schemas.openxmlformats.org/markup-compatibility/2006" xmlns:a14="http://schemas.microsoft.com/office/drawing/2007/7/7/main" val="FDC3F6" mc:Ignorable="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ASUS\Downloads\YESBU_Logo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05000" y="228600"/>
            <a:ext cx="4800600" cy="3600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09800" y="4495800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smtClean="0">
                <a:solidFill>
                  <a:srgbClr xmlns:mc="http://schemas.openxmlformats.org/markup-compatibility/2006" xmlns:a14="http://schemas.microsoft.com/office/drawing/2007/7/7/main" val="FF0000" mc:Ignorable=""/>
                </a:solidFill>
              </a:rPr>
              <a:t>Please </a:t>
            </a:r>
            <a:endParaRPr lang="en-GB" sz="16600" dirty="0">
              <a:solidFill>
                <a:srgbClr xmlns:mc="http://schemas.openxmlformats.org/markup-compatibility/2006" xmlns:a14="http://schemas.microsoft.com/office/drawing/2007/7/7/main" val="FF0000" mc:Ignorable=""/>
              </a:solidFill>
            </a:endParaRPr>
          </a:p>
        </p:txBody>
      </p:sp>
      <p:pic>
        <p:nvPicPr>
          <p:cNvPr id="6" name="Picture 2" descr="http://www.ewc3.org/upload/ressourcen/Pikt/w_no-mobile-circ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0"/>
            <a:ext cx="2202872" cy="2286000"/>
          </a:xfrm>
          <a:prstGeom prst="rect">
            <a:avLst/>
          </a:prstGeom>
          <a:noFill/>
        </p:spPr>
      </p:pic>
      <p:pic>
        <p:nvPicPr>
          <p:cNvPr id="7" name="Picture 4" descr="http://i.bnet.com/blogs/notebook-b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3153" y="4724400"/>
            <a:ext cx="2410847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07/7/12/main" val="1669122595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500">
        <p:split orient="vert"/>
      </p:transition>
    </mc:Choice>
    <mc:Fallback xmlns="">
      <p:transition xmlns:p14="http://schemas.microsoft.com/office/powerpoint/2007/7/12/main" spd="slow">
        <p:split orient="vert"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ASUS\Downloads\YESBU_Logo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43953" y="661562"/>
            <a:ext cx="7033376" cy="5282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07/7/12/main" val="2071273375"/>
      </p:ext>
    </p:extLst>
  </p:cSld>
  <p:clrMapOvr>
    <a:masterClrMapping/>
  </p:clrMapOvr>
  <p:transition xmlns:p14="http://schemas.microsoft.com/office/powerpoint/2007/7/12/main" spd="slow">
    <p:push dir="u"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ASUS\Downloads\YESBU_Logo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43953" y="661562"/>
            <a:ext cx="7033376" cy="5282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07/7/12/main" val="1398714946"/>
      </p:ext>
    </p:extLst>
  </p:cSld>
  <p:clrMapOvr>
    <a:masterClrMapping/>
  </p:clrMapOvr>
  <p:transition xmlns:p14="http://schemas.microsoft.com/office/powerpoint/2007/7/12/main" spd="slow">
    <p:wipe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ASUS\Downloads\YESBU_Logo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39283" y="861106"/>
            <a:ext cx="7042717" cy="4882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07/7/12/main" val="2224385725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ASUS\Downloads\YESBU_Logo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90800" y="861106"/>
            <a:ext cx="4175849" cy="4882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07/7/12/main" val="1398537697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:circle/>
      </p:transition>
    </mc:Choice>
    <mc:Fallback xmlns="">
      <p:transition xmlns:p14="http://schemas.microsoft.com/office/powerpoint/2007/7/12/main" spd="slow">
        <p:circl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ASUS\Downloads\YESBU_Logo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6800" y="861106"/>
            <a:ext cx="6619688" cy="4882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07/7/12/main" val="1398537697"/>
      </p:ext>
    </p:extLst>
  </p:cSld>
  <p:clrMapOvr>
    <a:masterClrMapping/>
  </p:clrMapOvr>
  <p:transition xmlns:p14="http://schemas.microsoft.com/office/powerpoint/2007/7/12/main" spd="slow">
    <p:push dir="u"/>
  </p:transition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11379" t="19311" r="31466" b="18161"/>
          <a:stretch/>
        </p:blipFill>
        <p:spPr bwMode="auto">
          <a:xfrm>
            <a:off x="304799" y="381000"/>
            <a:ext cx="8420097" cy="609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1398537697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58038" y="381000"/>
            <a:ext cx="6113618" cy="609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1194339242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1500" b="1" dirty="0" smtClean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</a:rPr>
              <a:t>Think </a:t>
            </a:r>
          </a:p>
          <a:p>
            <a:pPr marL="0" indent="0" algn="ctr">
              <a:buNone/>
            </a:pPr>
            <a:r>
              <a:rPr lang="en-GB" sz="11500" b="1" dirty="0" smtClean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</a:rPr>
              <a:t>Positively </a:t>
            </a:r>
            <a:r>
              <a:rPr lang="en-GB" sz="11500" dirty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</a:rPr>
              <a:t/>
            </a:r>
            <a:br>
              <a:rPr lang="en-GB" sz="11500" dirty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</a:rPr>
            </a:br>
            <a:endParaRPr lang="en-GB" sz="16600" dirty="0">
              <a:solidFill>
                <a:srgbClr xmlns:mc="http://schemas.openxmlformats.org/markup-compatibility/2006" xmlns:a14="http://schemas.microsoft.com/office/drawing/2007/7/7/main" val="FF33CC" mc:Ignorable="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07/7/12/main" val="1934417015"/>
      </p:ext>
    </p:extLst>
  </p:cSld>
  <p:clrMapOvr>
    <a:masterClrMapping/>
  </p:clrMapOvr>
  <p:transition xmlns:p14="http://schemas.microsoft.com/office/powerpoint/2007/7/12/main" spd="slow">
    <p:dissolve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3800" b="1" dirty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  <a:latin typeface="Black Chancery" pitchFamily="2" charset="0"/>
              </a:rPr>
              <a:t>Think </a:t>
            </a:r>
          </a:p>
          <a:p>
            <a:pPr marL="0" indent="0" algn="ctr">
              <a:buNone/>
            </a:pPr>
            <a:r>
              <a:rPr lang="en-GB" sz="13800" b="1" dirty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  <a:latin typeface="Black Chancery" pitchFamily="2" charset="0"/>
              </a:rPr>
              <a:t>Positively </a:t>
            </a:r>
            <a:r>
              <a:rPr lang="en-GB" sz="13800" dirty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  <a:latin typeface="Black Chancery" pitchFamily="2" charset="0"/>
              </a:rPr>
              <a:t/>
            </a:r>
            <a:br>
              <a:rPr lang="en-GB" sz="13800" dirty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  <a:latin typeface="Black Chancery" pitchFamily="2" charset="0"/>
              </a:rPr>
            </a:br>
            <a:endParaRPr lang="en-GB" sz="13800" dirty="0">
              <a:solidFill>
                <a:srgbClr xmlns:mc="http://schemas.openxmlformats.org/markup-compatibility/2006" xmlns:a14="http://schemas.microsoft.com/office/drawing/2007/7/7/main" val="FF33CC" mc:Ignorable=""/>
              </a:solidFill>
              <a:latin typeface="Black Chance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07/7/12/main" val="2246265173"/>
      </p:ext>
    </p:extLst>
  </p:cSld>
  <p:clrMapOvr>
    <a:masterClrMapping/>
  </p:clrMapOvr>
  <p:transition xmlns:p14="http://schemas.microsoft.com/office/powerpoint/2007/7/12/main" spd="slow">
    <p:dissolve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6600" dirty="0" smtClean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  <a:latin typeface="Edwardian Script ITC" pitchFamily="66" charset="0"/>
              </a:rPr>
              <a:t>Think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6600" dirty="0" smtClean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  <a:latin typeface="Edwardian Script ITC" pitchFamily="66" charset="0"/>
              </a:rPr>
              <a:t>Positively </a:t>
            </a:r>
            <a:endParaRPr lang="en-GB" sz="16600" dirty="0">
              <a:solidFill>
                <a:srgbClr xmlns:mc="http://schemas.openxmlformats.org/markup-compatibility/2006" xmlns:a14="http://schemas.microsoft.com/office/drawing/2007/7/7/main" val="FF33CC" mc:Ignorable=""/>
              </a:solidFill>
              <a:latin typeface="Edwardian Script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07/7/12/main" val="4266349179"/>
      </p:ext>
    </p:extLst>
  </p:cSld>
  <p:clrMapOvr>
    <a:masterClrMapping/>
  </p:clrMapOvr>
  <p:transition xmlns:p14="http://schemas.microsoft.com/office/powerpoint/2007/7/12/main" spd="slow">
    <p:dissolve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http://i.bnet.com/blogs/notebook-b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581400"/>
            <a:ext cx="2410847" cy="2133600"/>
          </a:xfrm>
          <a:prstGeom prst="rect">
            <a:avLst/>
          </a:prstGeom>
          <a:noFill/>
        </p:spPr>
      </p:pic>
      <p:pic>
        <p:nvPicPr>
          <p:cNvPr id="94210" name="Picture 2" descr="http://www.ewc3.org/upload/ressourcen/Pikt/w_no-mobile-circl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505200"/>
            <a:ext cx="2202872" cy="2286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371600"/>
            <a:ext cx="4572000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xmlns:mc="http://schemas.openxmlformats.org/markup-compatibility/2006" xmlns:a14="http://schemas.microsoft.com/office/drawing/2007/7/7/main" val="FF0000" mc:Ignorable=""/>
                </a:solidFill>
              </a:rPr>
              <a:t>Please </a:t>
            </a:r>
            <a:endParaRPr lang="en-GB" sz="16600" dirty="0">
              <a:solidFill>
                <a:srgbClr xmlns:mc="http://schemas.openxmlformats.org/markup-compatibility/2006" xmlns:a14="http://schemas.microsoft.com/office/drawing/2007/7/7/main" val="FF0000" mc:Ignorable="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3800" dirty="0" smtClean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  <a:latin typeface="Papyrus" pitchFamily="66" charset="0"/>
              </a:rPr>
              <a:t>Think Positively </a:t>
            </a:r>
            <a:endParaRPr lang="en-GB" sz="13800" dirty="0">
              <a:solidFill>
                <a:srgbClr xmlns:mc="http://schemas.openxmlformats.org/markup-compatibility/2006" xmlns:a14="http://schemas.microsoft.com/office/drawing/2007/7/7/main" val="FF33CC" mc:Ignorable=""/>
              </a:solidFill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07/7/12/main" val="2043058658"/>
      </p:ext>
    </p:extLst>
  </p:cSld>
  <p:clrMapOvr>
    <a:masterClrMapping/>
  </p:clrMapOvr>
  <p:transition xmlns:p14="http://schemas.microsoft.com/office/powerpoint/2007/7/12/main" spd="slow">
    <p:dissolve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3800" dirty="0" smtClean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  <a:latin typeface="Mistral" pitchFamily="66" charset="0"/>
              </a:rPr>
              <a:t>Think </a:t>
            </a:r>
          </a:p>
          <a:p>
            <a:pPr marL="0" indent="0" algn="ctr">
              <a:buNone/>
            </a:pPr>
            <a:r>
              <a:rPr lang="en-US" sz="13800" dirty="0" smtClean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  <a:latin typeface="Mistral" pitchFamily="66" charset="0"/>
              </a:rPr>
              <a:t>Positively </a:t>
            </a:r>
            <a:endParaRPr lang="en-GB" sz="13800" dirty="0">
              <a:solidFill>
                <a:srgbClr xmlns:mc="http://schemas.openxmlformats.org/markup-compatibility/2006" xmlns:a14="http://schemas.microsoft.com/office/drawing/2007/7/7/main" val="FF33CC" mc:Ignorable=""/>
              </a:solidFill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07/7/12/main" val="4219912616"/>
      </p:ext>
    </p:extLst>
  </p:cSld>
  <p:clrMapOvr>
    <a:masterClrMapping/>
  </p:clrMapOvr>
  <p:transition xmlns:p14="http://schemas.microsoft.com/office/powerpoint/2007/7/12/main" spd="slow">
    <p:dissolve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3800" b="1" dirty="0" smtClean="0">
                <a:solidFill>
                  <a:srgbClr xmlns:mc="http://schemas.openxmlformats.org/markup-compatibility/2006" xmlns:a14="http://schemas.microsoft.com/office/drawing/2007/7/7/main" val="FF33CC" mc:Ignorable=""/>
                </a:solidFill>
                <a:latin typeface="Bradley Hand ITC" pitchFamily="66" charset="0"/>
              </a:rPr>
              <a:t>Think Positively</a:t>
            </a:r>
            <a:endParaRPr lang="en-GB" sz="13800" b="1" dirty="0">
              <a:solidFill>
                <a:srgbClr xmlns:mc="http://schemas.openxmlformats.org/markup-compatibility/2006" xmlns:a14="http://schemas.microsoft.com/office/drawing/2007/7/7/main" val="FF33CC" mc:Ignorable="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07/7/12/main" val="2485002520"/>
      </p:ext>
    </p:extLst>
  </p:cSld>
  <p:clrMapOvr>
    <a:masterClrMapping/>
  </p:clrMapOvr>
  <p:transition xmlns:p14="http://schemas.microsoft.com/office/powerpoint/2007/7/12/main" spd="slow">
    <p:dissolve/>
  </p:transition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Thinking outside the box</a:t>
            </a:r>
            <a:endParaRPr lang="en-GB" sz="6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407" y="1371600"/>
            <a:ext cx="6365240" cy="4800600"/>
          </a:xfrm>
          <a:prstGeom prst="roundRect">
            <a:avLst>
              <a:gd name="adj" fmla="val 8594"/>
            </a:avLst>
          </a:prstGeom>
          <a:solidFill>
            <a:srgbClr xmlns:mc="http://schemas.openxmlformats.org/markup-compatibility/2006" xmlns:a14="http://schemas.microsoft.com/office/drawing/2007/7/7/main" val="FFFFFF" mc:Ignorable="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07/7/12/main" val="1306065074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Thinking outside the box</a:t>
            </a:r>
            <a:endParaRPr lang="en-GB" sz="6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84" y="1371600"/>
            <a:ext cx="7235686" cy="4800600"/>
          </a:xfrm>
          <a:prstGeom prst="roundRect">
            <a:avLst>
              <a:gd name="adj" fmla="val 8594"/>
            </a:avLst>
          </a:prstGeom>
          <a:solidFill>
            <a:srgbClr xmlns:mc="http://schemas.openxmlformats.org/markup-compatibility/2006" xmlns:a14="http://schemas.microsoft.com/office/drawing/2007/7/7/main" val="FFFFFF" mc:Ignorable="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07/7/12/main" val="947556958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Thinking outside the box is to think differently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7848600" cy="5004954"/>
          </a:xfrm>
          <a:prstGeom prst="roundRect">
            <a:avLst>
              <a:gd name="adj" fmla="val 8594"/>
            </a:avLst>
          </a:prstGeom>
          <a:solidFill>
            <a:srgbClr xmlns:mc="http://schemas.openxmlformats.org/markup-compatibility/2006" xmlns:a14="http://schemas.microsoft.com/office/drawing/2007/7/7/main" val="FFFFFF" mc:Ignorable="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07/7/12/main" val="1750405251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763000" cy="64008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GB" sz="66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en-GB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“</a:t>
            </a:r>
            <a:r>
              <a:rPr lang="en-GB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Nobody can go back and start a new </a:t>
            </a:r>
            <a:r>
              <a:rPr lang="en-GB" sz="6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beginning</a:t>
            </a:r>
            <a:r>
              <a:rPr lang="en-GB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, but anyone can start </a:t>
            </a:r>
            <a:r>
              <a:rPr lang="en-GB" sz="6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today</a:t>
            </a:r>
            <a:r>
              <a:rPr lang="en-GB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and make a new </a:t>
            </a:r>
            <a:r>
              <a:rPr lang="en-GB" sz="6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ending</a:t>
            </a:r>
            <a:r>
              <a:rPr lang="en-GB" sz="6600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380" t="11785" r="15275" b="9085"/>
          <a:stretch>
            <a:fillRect/>
          </a:stretch>
        </p:blipFill>
        <p:spPr bwMode="auto">
          <a:xfrm>
            <a:off x="228600" y="0"/>
            <a:ext cx="8923506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07/7/7/main" val="333333" mc:Ignorable="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432" t="13469" r="16328" b="7401"/>
          <a:stretch>
            <a:fillRect/>
          </a:stretch>
        </p:blipFill>
        <p:spPr bwMode="auto">
          <a:xfrm>
            <a:off x="381000" y="228600"/>
            <a:ext cx="8745166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268288"/>
            <a:r>
              <a:rPr lang="en-GB" sz="8800" dirty="0" smtClean="0"/>
              <a:t>Knowledge</a:t>
            </a:r>
            <a:br>
              <a:rPr lang="en-GB" sz="8800" dirty="0" smtClean="0"/>
            </a:br>
            <a:r>
              <a:rPr lang="en-GB" sz="8800" dirty="0" smtClean="0"/>
              <a:t> is power!</a:t>
            </a:r>
            <a:br>
              <a:rPr lang="en-GB" sz="8800" dirty="0" smtClean="0"/>
            </a:br>
            <a:r>
              <a:rPr lang="en-GB" sz="8800" dirty="0" smtClean="0"/>
              <a:t/>
            </a:r>
            <a:br>
              <a:rPr lang="en-GB" sz="8800" dirty="0" smtClean="0"/>
            </a:br>
            <a:r>
              <a:rPr lang="en-GB" sz="8800" dirty="0" smtClean="0"/>
              <a:t/>
            </a:r>
            <a:br>
              <a:rPr lang="en-GB" sz="8800" dirty="0" smtClean="0"/>
            </a:br>
            <a:endParaRPr lang="en-GB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knowledgeispowerlicenseplatew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743200"/>
            <a:ext cx="7620000" cy="38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07/7/12/main" val="389080452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2438400"/>
          </a:xfrm>
        </p:spPr>
        <p:txBody>
          <a:bodyPr>
            <a:normAutofit/>
          </a:bodyPr>
          <a:lstStyle/>
          <a:p>
            <a:r>
              <a:rPr lang="en-GB" dirty="0"/>
              <a:t>The </a:t>
            </a:r>
            <a:r>
              <a:rPr lang="en-GB" b="1" dirty="0"/>
              <a:t>Program for International Student Assessment (PISA)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4980" r="18775"/>
          <a:stretch/>
        </p:blipFill>
        <p:spPr>
          <a:xfrm>
            <a:off x="533400" y="381000"/>
            <a:ext cx="8330026" cy="12954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419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b="1" smtClean="0"/>
              <a:t>البرنامج الدولي لتقييم الطلبة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07/7/12/main" val="3974945967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500">
        <p:split orient="vert"/>
      </p:transition>
    </mc:Choice>
    <mc:Fallback xmlns="">
      <p:transition xmlns:p14="http://schemas.microsoft.com/office/powerpoint/2007/7/12/main" spd="slow">
        <p:split orient="vert"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BA ALEX\MY THOUGHTS\my presentations\Thank You\963534673_0e56ea5eb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8825"/>
          <a:stretch>
            <a:fillRect/>
          </a:stretch>
        </p:blipFill>
        <p:spPr bwMode="auto">
          <a:xfrm>
            <a:off x="762000" y="685800"/>
            <a:ext cx="7705613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07/7/7/main" val="333333" mc:Ignorable="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BA ALEX\MY THOUGHTS\my presentations\Thank You\963534673_0e56ea5eb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14293" y="685800"/>
            <a:ext cx="7001027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07/7/7/main" val="333333" mc:Ignorable="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3140611222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BA ALEX\MY THOUGHTS\my presentations\Thank You\963534673_0e56ea5eb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BEBA8EAE-BF5A-486c-A8C5-ECC9F3942E4B">
                <a14:imgProps xmlns:a14="http://schemas.microsoft.com/office/drawing/2007/7/7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114293" y="690477"/>
            <a:ext cx="7001027" cy="5248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07/7/7/main" val="333333" mc:Ignorable="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3843144554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BA ALEX\MY THOUGHTS\my presentations\Thank You\963534673_0e56ea5eb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14293" y="689315"/>
            <a:ext cx="7001027" cy="5250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07/7/7/main" val="333333" mc:Ignorable="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2065727109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BA ALEX\MY THOUGHTS\my presentations\Thank You\963534673_0e56ea5eb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07/7/7/main" val="333333" mc:Ignorable="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1837859170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Reading passage </a:t>
            </a:r>
          </a:p>
          <a:p>
            <a:pPr marL="0" indent="0" algn="ctr">
              <a:buNone/>
            </a:pP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Science </a:t>
            </a:r>
          </a:p>
          <a:p>
            <a:pPr marL="0" indent="0" algn="ctr">
              <a:buNone/>
            </a:pP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Math </a:t>
            </a:r>
            <a:endParaRPr lang="en-GB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2701405698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BA ALEX\MY THOUGHTS\my presentations\Thank You\963534673_0e56ea5eb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33075" y="689315"/>
            <a:ext cx="6563462" cy="5250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07/7/7/main" val="333333" mc:Ignorable="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2576722070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BA ALEX\MY THOUGHTS\my presentations\Thank You\963534673_0e56ea5eb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33075" y="853402"/>
            <a:ext cx="6563462" cy="4922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07/7/7/main" val="333333" mc:Ignorable="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981008041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IBA ALEX\MY THOUGHTS\my presentations\Thank You\963534673_0e56ea5eb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t="9539" b="9057"/>
          <a:stretch/>
        </p:blipFill>
        <p:spPr bwMode="auto">
          <a:xfrm>
            <a:off x="685800" y="457200"/>
            <a:ext cx="7743506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xmlns:mc="http://schemas.openxmlformats.org/markup-compatibility/2006" xmlns:a14="http://schemas.microsoft.com/office/drawing/2007/7/7/main" val="333333" mc:Ignorable="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07/7/12/main" val="485585033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GB" sz="115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Some </a:t>
            </a:r>
          </a:p>
          <a:p>
            <a:pPr marL="0" indent="0" algn="ctr">
              <a:buNone/>
            </a:pPr>
            <a:r>
              <a:rPr lang="en-GB" sz="115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information </a:t>
            </a:r>
          </a:p>
        </p:txBody>
      </p:sp>
    </p:spTree>
    <p:extLst>
      <p:ext uri="{BB962C8B-B14F-4D97-AF65-F5344CB8AC3E}">
        <p14:creationId xmlns:p14="http://schemas.microsoft.com/office/powerpoint/2007/7/12/main" val="350054024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b="1" dirty="0"/>
              <a:t>البرنامج الدولي لتقييم الطلبة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>
            <a:normAutofit/>
          </a:bodyPr>
          <a:lstStyle/>
          <a:p>
            <a:pPr algn="r" rtl="1"/>
            <a:r>
              <a:rPr lang="ar-EG" dirty="0"/>
              <a:t> هو نظام من التقييمات الدولية التي تركز على من العمر </a:t>
            </a:r>
            <a:r>
              <a:rPr lang="ar-EG" dirty="0" smtClean="0"/>
              <a:t>15 </a:t>
            </a:r>
            <a:endParaRPr lang="en-US" dirty="0" smtClean="0"/>
          </a:p>
          <a:p>
            <a:pPr algn="r" rtl="1"/>
            <a:r>
              <a:rPr lang="ar-EG" dirty="0" smtClean="0"/>
              <a:t>في </a:t>
            </a:r>
            <a:r>
              <a:rPr lang="ar-EG" dirty="0"/>
              <a:t>قدرات القراءة </a:t>
            </a:r>
            <a:r>
              <a:rPr lang="ar-EG" dirty="0" smtClean="0"/>
              <a:t>والكتابة </a:t>
            </a:r>
            <a:r>
              <a:rPr lang="ar-EG" dirty="0"/>
              <a:t>، والرياضيات ، </a:t>
            </a:r>
            <a:r>
              <a:rPr lang="ar-EG" dirty="0" smtClean="0"/>
              <a:t>والعلوم.</a:t>
            </a:r>
            <a:endParaRPr lang="en-US" dirty="0" smtClean="0"/>
          </a:p>
          <a:p>
            <a:pPr algn="r" rtl="1"/>
            <a:r>
              <a:rPr lang="ar-EG" dirty="0" smtClean="0"/>
              <a:t>التقييم </a:t>
            </a:r>
            <a:r>
              <a:rPr lang="ar-EG" dirty="0"/>
              <a:t>الدولي للطلاب ويشمل أيضا اتخاذ تدابير من الكفاءات العامة أو عبر المناهج الدراسية ، مثل استراتيجيات التعلم. </a:t>
            </a:r>
            <a:endParaRPr lang="en-US" dirty="0" smtClean="0"/>
          </a:p>
          <a:p>
            <a:pPr algn="r" rtl="1"/>
            <a:r>
              <a:rPr lang="ar-EG" dirty="0" smtClean="0"/>
              <a:t>ويتم </a:t>
            </a:r>
            <a:r>
              <a:rPr lang="ar-EG" dirty="0"/>
              <a:t>تنظيم بيزا من قبل </a:t>
            </a:r>
            <a:r>
              <a:rPr lang="ar-EG" b="1" u="sng" dirty="0"/>
              <a:t>منظمة التعاون الاقتصادي والتنمية في الميدان الاقتصادي </a:t>
            </a:r>
            <a:r>
              <a:rPr lang="ar-EG" dirty="0"/>
              <a:t>، وهي منظمة حكومية دولية للبلدان الصناعية. </a:t>
            </a:r>
            <a:endParaRPr lang="en-US" dirty="0" smtClean="0"/>
          </a:p>
          <a:p>
            <a:pPr algn="r" rtl="1"/>
            <a:r>
              <a:rPr lang="ar-EG" dirty="0" smtClean="0"/>
              <a:t>بدأت </a:t>
            </a:r>
            <a:r>
              <a:rPr lang="ar-EG" dirty="0"/>
              <a:t>في عام 2000 </a:t>
            </a:r>
            <a:r>
              <a:rPr lang="ar-EG" dirty="0" smtClean="0"/>
              <a:t>،</a:t>
            </a:r>
            <a:endParaRPr lang="en-US" dirty="0" smtClean="0"/>
          </a:p>
          <a:p>
            <a:pPr algn="r" rtl="1"/>
            <a:r>
              <a:rPr lang="ar-EG" dirty="0" smtClean="0"/>
              <a:t>كل </a:t>
            </a:r>
            <a:r>
              <a:rPr lang="ar-EG" dirty="0"/>
              <a:t>3 سنوات. </a:t>
            </a:r>
            <a:r>
              <a:rPr lang="ar-EG" dirty="0" smtClean="0"/>
              <a:t>ويشمل </a:t>
            </a:r>
            <a:r>
              <a:rPr lang="ar-EG" dirty="0"/>
              <a:t>تقييم جميع المواضيع الثلاثة ، </a:t>
            </a:r>
            <a:endParaRPr lang="en-US" dirty="0" smtClean="0"/>
          </a:p>
          <a:p>
            <a:pPr algn="r" rtl="1"/>
            <a:r>
              <a:rPr lang="ar-EG" dirty="0" smtClean="0"/>
              <a:t>ولكنها </a:t>
            </a:r>
            <a:r>
              <a:rPr lang="ar-EG" dirty="0"/>
              <a:t>تقيم واحدة من المواضيع بشكل معمق. 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tretch>
            <a:fillRect/>
          </a:stretch>
        </p:blipFill>
        <p:spPr>
          <a:xfrm>
            <a:off x="-1" y="0"/>
            <a:ext cx="330925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07/7/12/main" val="2858281573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GB" sz="54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This test was prepared by:</a:t>
            </a:r>
          </a:p>
          <a:p>
            <a:pPr marL="0" indent="0" algn="ctr">
              <a:buNone/>
            </a:pPr>
            <a:r>
              <a:rPr lang="en-GB" sz="54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Ahmed </a:t>
            </a:r>
            <a:r>
              <a:rPr lang="en-GB" sz="5400" b="1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Wahdan</a:t>
            </a:r>
            <a:endParaRPr lang="en-GB" sz="5400" b="1" dirty="0" smtClean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5400" b="1" dirty="0" err="1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Yehia</a:t>
            </a:r>
            <a:r>
              <a:rPr lang="en-US" sz="54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ElMaghrabi</a:t>
            </a:r>
            <a:endParaRPr lang="en-GB" sz="54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54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Mahmoud </a:t>
            </a:r>
            <a:r>
              <a:rPr lang="en-GB" sz="54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El </a:t>
            </a:r>
            <a:r>
              <a:rPr lang="en-GB" sz="5400" b="1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Noby</a:t>
            </a:r>
            <a:endParaRPr lang="en-GB" sz="5400" b="1" dirty="0" smtClean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54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Ahmed </a:t>
            </a:r>
            <a:r>
              <a:rPr lang="en-GB" sz="5400" b="1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Refaat</a:t>
            </a:r>
            <a:r>
              <a:rPr lang="en-GB" sz="54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07/7/12/main" val="1729842238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endParaRPr lang="en-US" sz="6600" b="1" dirty="0" smtClean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66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Number of articles :</a:t>
            </a:r>
          </a:p>
          <a:p>
            <a:pPr marL="0" indent="0" algn="ctr">
              <a:buNone/>
            </a:pPr>
            <a:r>
              <a:rPr lang="en-US" sz="66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Reading  17</a:t>
            </a:r>
          </a:p>
          <a:p>
            <a:pPr marL="0" indent="0" algn="ctr">
              <a:buNone/>
            </a:pPr>
            <a:r>
              <a:rPr lang="en-US" sz="66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Science  34</a:t>
            </a:r>
          </a:p>
          <a:p>
            <a:pPr marL="0" indent="0" algn="ctr">
              <a:buNone/>
            </a:pPr>
            <a:r>
              <a:rPr lang="en-US" sz="66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Math  50</a:t>
            </a:r>
            <a:endParaRPr lang="en-GB" sz="6600" b="1" dirty="0" smtClean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3130884489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143000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Reading </a:t>
            </a:r>
            <a:endParaRPr lang="en-GB" sz="13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00400"/>
            <a:ext cx="8229600" cy="16764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8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Mahmoud </a:t>
            </a:r>
            <a:r>
              <a:rPr lang="en-US" sz="8800" b="1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Elnoby</a:t>
            </a:r>
            <a:endParaRPr lang="en-GB" sz="8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2305109610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143000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Math </a:t>
            </a:r>
            <a:endParaRPr lang="en-GB" sz="13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00400"/>
            <a:ext cx="8229600" cy="16764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8800" b="1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Yehia</a:t>
            </a:r>
            <a:r>
              <a:rPr lang="en-US" sz="88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ElMaghrabi</a:t>
            </a:r>
            <a:endParaRPr lang="en-GB" sz="88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1370148792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143000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Science </a:t>
            </a:r>
            <a:endParaRPr lang="en-GB" sz="13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00400"/>
            <a:ext cx="8229600" cy="16764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8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Ahmed</a:t>
            </a:r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Wahdan</a:t>
            </a:r>
            <a:endParaRPr lang="en-GB" sz="8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2867542947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143000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Reading </a:t>
            </a:r>
            <a:endParaRPr lang="en-GB" sz="13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00400"/>
            <a:ext cx="8229600" cy="1676400"/>
          </a:xfrm>
          <a:noFill/>
          <a:ln>
            <a:solidFill>
              <a:srgbClr xmlns:mc="http://schemas.openxmlformats.org/markup-compatibility/2006" xmlns:a14="http://schemas.microsoft.com/office/drawing/2007/7/7/main" val="FDC3F6" mc:Ignorable="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xmlns:mc="http://schemas.openxmlformats.org/markup-compatibility/2006" xmlns:a14="http://schemas.microsoft.com/office/drawing/2007/7/7/main" val="000000" mc:Ignorable="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Mahmoud </a:t>
            </a:r>
            <a:r>
              <a:rPr lang="en-US" sz="8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Elnoby</a:t>
            </a:r>
            <a:endParaRPr lang="en-GB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2681972614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381000"/>
            <a:ext cx="8210473" cy="602768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07/7/7/main" val="FFFFFF" mc:Ignorable="">
              <a:shade val="85000"/>
            </a:srgbClr>
          </a:solidFill>
          <a:ln w="190500" cap="rnd">
            <a:solidFill>
              <a:srgbClr xmlns:mc="http://schemas.openxmlformats.org/markup-compatibility/2006" xmlns:a14="http://schemas.microsoft.com/office/drawing/2007/7/7/main" val="FFFFFF" mc:Ignorable=""/>
            </a:solidFill>
          </a:ln>
          <a:effectLst>
            <a:outerShdw blurRad="50000" algn="tl" rotWithShape="0">
              <a:srgbClr xmlns:mc="http://schemas.openxmlformats.org/markup-compatibility/2006" xmlns:a14="http://schemas.microsoft.com/office/drawing/2007/7/7/main" val="000000" mc:Ignorable="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xmlns:mc="http://schemas.openxmlformats.org/markup-compatibility/2006" xmlns:a14="http://schemas.microsoft.com/office/drawing/2007/7/7/main" val="C0C0C0" mc:Ignorable="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43000"/>
            <a:ext cx="8229600" cy="2667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en-US" sz="1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xmlns:mc="http://schemas.openxmlformats.org/markup-compatibility/2006" xmlns:a14="http://schemas.microsoft.com/office/drawing/2007/7/7/main" val="000000" mc:Ignorable="">
                      <a:alpha val="30000"/>
                    </a:srgbClr>
                  </a:outerShdw>
                </a:effectLst>
              </a:rPr>
              <a:t>Reading </a:t>
            </a:r>
            <a:endParaRPr lang="en-GB" sz="1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xmlns:mc="http://schemas.openxmlformats.org/markup-compatibility/2006" xmlns:a14="http://schemas.microsoft.com/office/drawing/2007/7/7/main" val="000000" mc:Ignorable="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197789049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lake “CHAD” &amp; “BEES”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5181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Reappeared :</a:t>
            </a:r>
            <a:r>
              <a:rPr lang="en-GB" sz="2400" dirty="0"/>
              <a:t> become visible again </a:t>
            </a:r>
            <a:endParaRPr lang="en-GB" sz="2400" dirty="0" smtClean="0"/>
          </a:p>
          <a:p>
            <a:r>
              <a:rPr lang="en-US" sz="2400" dirty="0" smtClean="0"/>
              <a:t>Depth :</a:t>
            </a:r>
            <a:r>
              <a:rPr lang="en-US" sz="2400" dirty="0"/>
              <a:t> distance from top to </a:t>
            </a:r>
            <a:r>
              <a:rPr lang="en-US" sz="2400" dirty="0" smtClean="0"/>
              <a:t>bottom</a:t>
            </a:r>
          </a:p>
          <a:p>
            <a:r>
              <a:rPr lang="en-US" sz="2400" dirty="0" smtClean="0"/>
              <a:t>Graph :  </a:t>
            </a:r>
            <a:r>
              <a:rPr lang="ar-EG" sz="2400" dirty="0" smtClean="0"/>
              <a:t> </a:t>
            </a:r>
            <a:r>
              <a:rPr lang="ar-EG" sz="2400" dirty="0"/>
              <a:t>رسم </a:t>
            </a:r>
            <a:r>
              <a:rPr lang="ar-EG" sz="2400" dirty="0" smtClean="0"/>
              <a:t>بيانيّ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Assumption : </a:t>
            </a:r>
            <a:r>
              <a:rPr lang="ar-EG" sz="2400" dirty="0"/>
              <a:t>افتراض </a:t>
            </a:r>
            <a:endParaRPr lang="en-US" sz="2400" dirty="0" smtClean="0"/>
          </a:p>
          <a:p>
            <a:r>
              <a:rPr lang="en-US" sz="2400" dirty="0" smtClean="0"/>
              <a:t>Booklet: </a:t>
            </a:r>
            <a:r>
              <a:rPr lang="en-GB" sz="2400" dirty="0"/>
              <a:t>little book</a:t>
            </a:r>
            <a:endParaRPr lang="en-US" sz="2400" dirty="0" smtClean="0"/>
          </a:p>
          <a:p>
            <a:r>
              <a:rPr lang="en-US" sz="2400" dirty="0" smtClean="0"/>
              <a:t>Essential : </a:t>
            </a:r>
            <a:r>
              <a:rPr lang="en-GB" sz="2400" dirty="0"/>
              <a:t>necessary</a:t>
            </a:r>
            <a:endParaRPr lang="en-US" sz="2400" dirty="0" smtClean="0"/>
          </a:p>
          <a:p>
            <a:r>
              <a:rPr lang="en-US" sz="2400" dirty="0" smtClean="0"/>
              <a:t>Hive : </a:t>
            </a:r>
            <a:r>
              <a:rPr lang="ar-EG" sz="2400" dirty="0"/>
              <a:t>خليّة نحل</a:t>
            </a:r>
            <a:endParaRPr lang="en-US" sz="2400" dirty="0" smtClean="0"/>
          </a:p>
          <a:p>
            <a:r>
              <a:rPr lang="en-US" sz="2400" dirty="0" smtClean="0"/>
              <a:t>Foragers : </a:t>
            </a:r>
            <a:r>
              <a:rPr lang="en-GB" sz="2400" dirty="0" smtClean="0"/>
              <a:t>hunters</a:t>
            </a:r>
            <a:endParaRPr lang="en-US" sz="2400" dirty="0" smtClean="0"/>
          </a:p>
          <a:p>
            <a:r>
              <a:rPr lang="en-US" sz="2400" dirty="0" smtClean="0"/>
              <a:t>Abdomen : </a:t>
            </a:r>
            <a:r>
              <a:rPr lang="ar-EG" sz="2400" dirty="0"/>
              <a:t>جَوْف</a:t>
            </a:r>
            <a:endParaRPr lang="en-US" sz="2400" dirty="0" smtClean="0"/>
          </a:p>
          <a:p>
            <a:r>
              <a:rPr lang="en-US" sz="2400" dirty="0" smtClean="0"/>
              <a:t>Vertical : </a:t>
            </a:r>
            <a:r>
              <a:rPr lang="ar-EG" sz="2400" dirty="0"/>
              <a:t>رَأْسِيّ 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07/7/12/main" val="2911315325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xmlns:mc="http://schemas.openxmlformats.org/markup-compatibility/2006" xmlns:a14="http://schemas.microsoft.com/office/drawing/2007/7/7/main" val="000000" mc:Ignorable="">
                      <a:alpha val="65000"/>
                    </a:srgbClr>
                  </a:outerShdw>
                </a:effectLst>
              </a:rPr>
              <a:t>Correction </a:t>
            </a:r>
            <a:endParaRPr lang="en-GB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xmlns:mc="http://schemas.openxmlformats.org/markup-compatibility/2006" xmlns:a14="http://schemas.microsoft.com/office/drawing/2007/7/7/main" val="000000" mc:Ignorable="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43969013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143000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Math </a:t>
            </a:r>
            <a:endParaRPr lang="en-GB" sz="13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00400"/>
            <a:ext cx="8229600" cy="1676400"/>
          </a:xfrm>
          <a:noFill/>
          <a:ln>
            <a:solidFill>
              <a:srgbClr xmlns:mc="http://schemas.openxmlformats.org/markup-compatibility/2006" xmlns:a14="http://schemas.microsoft.com/office/drawing/2007/7/7/main" val="FDC3F6" mc:Ignorable="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xmlns:mc="http://schemas.openxmlformats.org/markup-compatibility/2006" xmlns:a14="http://schemas.microsoft.com/office/drawing/2007/7/7/main" val="000000" mc:Ignorable="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8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Yehia</a:t>
            </a: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ElMaghrabi</a:t>
            </a:r>
            <a:endParaRPr lang="en-GB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1524743204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27467" t="28389" r="31190" b="19360"/>
          <a:stretch/>
        </p:blipFill>
        <p:spPr bwMode="auto">
          <a:xfrm>
            <a:off x="1066800" y="990600"/>
            <a:ext cx="7162800" cy="5092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2909372786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b="5992"/>
          <a:stretch/>
        </p:blipFill>
        <p:spPr>
          <a:xfrm>
            <a:off x="1219200" y="1524000"/>
            <a:ext cx="6629400" cy="4884683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07/7/7/main" val="FFFFFF" mc:Ignorable="">
              <a:shade val="85000"/>
            </a:srgbClr>
          </a:solidFill>
          <a:ln w="190500" cap="rnd">
            <a:solidFill>
              <a:srgbClr xmlns:mc="http://schemas.openxmlformats.org/markup-compatibility/2006" xmlns:a14="http://schemas.microsoft.com/office/drawing/2007/7/7/main" val="FFFFFF" mc:Ignorable=""/>
            </a:solidFill>
          </a:ln>
          <a:effectLst>
            <a:outerShdw blurRad="50000" algn="tl" rotWithShape="0">
              <a:srgbClr xmlns:mc="http://schemas.openxmlformats.org/markup-compatibility/2006" xmlns:a14="http://schemas.microsoft.com/office/drawing/2007/7/7/main" val="000000" mc:Ignorable="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xmlns:mc="http://schemas.openxmlformats.org/markup-compatibility/2006" xmlns:a14="http://schemas.microsoft.com/office/drawing/2007/7/7/main" val="C0C0C0" mc:Ignorable=""/>
            </a:contourClr>
          </a:sp3d>
        </p:spPr>
      </p:pic>
    </p:spTree>
    <p:extLst>
      <p:ext uri="{BB962C8B-B14F-4D97-AF65-F5344CB8AC3E}">
        <p14:creationId xmlns:p14="http://schemas.microsoft.com/office/powerpoint/2007/7/12/main" val="1625624369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 racing car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Approximate: </a:t>
            </a:r>
            <a:r>
              <a:rPr lang="ar-EG" dirty="0"/>
              <a:t>تَقْرِيبِيّ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07/7/12/main" val="3608082866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xmlns:mc="http://schemas.openxmlformats.org/markup-compatibility/2006" xmlns:a14="http://schemas.microsoft.com/office/drawing/2007/7/7/main" val="000000" mc:Ignorable="">
                      <a:alpha val="65000"/>
                    </a:srgbClr>
                  </a:outerShdw>
                </a:effectLst>
              </a:rPr>
              <a:t>Correction </a:t>
            </a:r>
            <a:endParaRPr lang="en-GB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xmlns:mc="http://schemas.openxmlformats.org/markup-compatibility/2006" xmlns:a14="http://schemas.microsoft.com/office/drawing/2007/7/7/main" val="000000" mc:Ignorable="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2937760037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8229600" cy="1143000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Science </a:t>
            </a:r>
            <a:endParaRPr lang="en-GB" sz="13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00400"/>
            <a:ext cx="8229600" cy="1676400"/>
          </a:xfrm>
          <a:noFill/>
          <a:ln>
            <a:solidFill>
              <a:srgbClr xmlns:mc="http://schemas.openxmlformats.org/markup-compatibility/2006" xmlns:a14="http://schemas.microsoft.com/office/drawing/2007/7/7/main" val="FDC3F6" mc:Ignorable="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xmlns:mc="http://schemas.openxmlformats.org/markup-compatibility/2006" xmlns:a14="http://schemas.microsoft.com/office/drawing/2007/7/7/main" val="000000" mc:Ignorable="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Ahmed </a:t>
            </a:r>
            <a:r>
              <a:rPr lang="en-US" sz="8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xmlns:mc="http://schemas.openxmlformats.org/markup-compatibility/2006" xmlns:a14="http://schemas.microsoft.com/office/drawing/2007/7/7/main" val="000000" mc:Ignorable="">
                      <a:alpha val="38000"/>
                    </a:srgbClr>
                  </a:outerShdw>
                </a:effectLst>
              </a:rPr>
              <a:t>Wahdan</a:t>
            </a:r>
            <a:endParaRPr lang="en-GB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xmlns:mc="http://schemas.openxmlformats.org/markup-compatibility/2006" xmlns:a14="http://schemas.microsoft.com/office/drawing/2007/7/7/main" val="000000" mc:Ignorable="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07/7/12/main" val="919849417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 OZONE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Precious: </a:t>
            </a:r>
            <a:r>
              <a:rPr lang="en-GB" dirty="0"/>
              <a:t>valuable</a:t>
            </a:r>
            <a:endParaRPr lang="en-US" dirty="0" smtClean="0"/>
          </a:p>
          <a:p>
            <a:r>
              <a:rPr lang="en-US" dirty="0" smtClean="0"/>
              <a:t>Sustaining : </a:t>
            </a:r>
            <a:r>
              <a:rPr lang="ar-EG" dirty="0"/>
              <a:t>دَعَمَ </a:t>
            </a:r>
            <a:endParaRPr lang="en-US" dirty="0" smtClean="0"/>
          </a:p>
          <a:p>
            <a:r>
              <a:rPr lang="en-US" dirty="0" smtClean="0"/>
              <a:t>Depleting: </a:t>
            </a:r>
            <a:r>
              <a:rPr lang="ar-EG" dirty="0"/>
              <a:t>مُسْتَنْزِف </a:t>
            </a:r>
            <a:endParaRPr lang="en-US" dirty="0" smtClean="0"/>
          </a:p>
          <a:p>
            <a:r>
              <a:rPr lang="en-US" dirty="0" smtClean="0"/>
              <a:t>Fragile:</a:t>
            </a:r>
            <a:r>
              <a:rPr lang="en-GB" dirty="0"/>
              <a:t>easily </a:t>
            </a:r>
            <a:r>
              <a:rPr lang="en-GB" dirty="0" smtClean="0"/>
              <a:t>broken</a:t>
            </a:r>
          </a:p>
          <a:p>
            <a:r>
              <a:rPr lang="en-US" dirty="0" smtClean="0"/>
              <a:t>Exceedingly: </a:t>
            </a:r>
            <a:r>
              <a:rPr lang="en-GB" dirty="0"/>
              <a:t>very</a:t>
            </a:r>
            <a:endParaRPr lang="en-US" dirty="0" smtClean="0"/>
          </a:p>
          <a:p>
            <a:r>
              <a:rPr lang="en-US" dirty="0" smtClean="0"/>
              <a:t>Lung: </a:t>
            </a:r>
            <a:r>
              <a:rPr lang="ar-EG" dirty="0"/>
              <a:t>رِئَة </a:t>
            </a:r>
            <a:endParaRPr lang="en-US" dirty="0" smtClean="0"/>
          </a:p>
          <a:p>
            <a:r>
              <a:rPr lang="en-US" dirty="0" smtClean="0"/>
              <a:t>Decade:</a:t>
            </a:r>
            <a:r>
              <a:rPr lang="en-GB" dirty="0"/>
              <a:t>ten </a:t>
            </a:r>
            <a:r>
              <a:rPr lang="en-GB" dirty="0" smtClean="0"/>
              <a:t>years</a:t>
            </a:r>
          </a:p>
          <a:p>
            <a:r>
              <a:rPr lang="en-US" dirty="0" err="1" smtClean="0"/>
              <a:t>Hypothesised</a:t>
            </a:r>
            <a:r>
              <a:rPr lang="en-US" dirty="0" smtClean="0"/>
              <a:t>:</a:t>
            </a:r>
            <a:r>
              <a:rPr lang="en-GB" dirty="0"/>
              <a:t>believe particularly on </a:t>
            </a:r>
          </a:p>
        </p:txBody>
      </p:sp>
    </p:spTree>
    <p:extLst>
      <p:ext uri="{BB962C8B-B14F-4D97-AF65-F5344CB8AC3E}">
        <p14:creationId xmlns:p14="http://schemas.microsoft.com/office/powerpoint/2007/7/12/main" val="687103124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0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xmlns:mc="http://schemas.openxmlformats.org/markup-compatibility/2006" xmlns:a14="http://schemas.microsoft.com/office/drawing/2007/7/7/main" val="000000" mc:Ignorable="">
                      <a:alpha val="65000"/>
                    </a:srgbClr>
                  </a:outerShdw>
                </a:effectLst>
              </a:rPr>
              <a:t>Correction </a:t>
            </a:r>
            <a:endParaRPr lang="en-GB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xmlns:mc="http://schemas.openxmlformats.org/markup-compatibility/2006" xmlns:a14="http://schemas.microsoft.com/office/drawing/2007/7/7/main" val="000000" mc:Ignorable="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07/7/12/main" val="2417574516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Science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524000"/>
            <a:ext cx="3995328" cy="4344455"/>
          </a:xfrm>
          <a:prstGeom prst="roundRect">
            <a:avLst>
              <a:gd name="adj" fmla="val 8594"/>
            </a:avLst>
          </a:prstGeom>
          <a:solidFill>
            <a:srgbClr xmlns:mc="http://schemas.openxmlformats.org/markup-compatibility/2006" xmlns:a14="http://schemas.microsoft.com/office/drawing/2007/7/7/main" val="FFFFFF" mc:Ignorable="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07/7/12/main" val="2827754808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www.oecd.org/document/31/0,3343,en_32252351_32236191_41942687_1_1_1_1,00.html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051"/>
          <a:stretch/>
        </p:blipFill>
        <p:spPr>
          <a:xfrm>
            <a:off x="0" y="0"/>
            <a:ext cx="9144000" cy="6901587"/>
          </a:xfrm>
        </p:spPr>
      </p:pic>
    </p:spTree>
    <p:extLst>
      <p:ext uri="{BB962C8B-B14F-4D97-AF65-F5344CB8AC3E}">
        <p14:creationId xmlns:p14="http://schemas.microsoft.com/office/powerpoint/2007/7/12/main" val="1002551283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xmlns:mc="http://schemas.openxmlformats.org/markup-compatibility/2006" xmlns:a14="http://schemas.microsoft.com/office/drawing/2007/7/7/main" val="000000" mc:Ignorable="">
                      <a:alpha val="65000"/>
                    </a:srgbClr>
                  </a:outerShdw>
                </a:effectLst>
              </a:rPr>
              <a:t>PISA lovers </a:t>
            </a:r>
            <a:endParaRPr lang="en-GB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xmlns:mc="http://schemas.openxmlformats.org/markup-compatibility/2006" xmlns:a14="http://schemas.microsoft.com/office/drawing/2007/7/7/main" val="000000" mc:Ignorable="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tretch>
            <a:fillRect/>
          </a:stretch>
        </p:blipFill>
        <p:spPr>
          <a:xfrm>
            <a:off x="1266856" y="1600200"/>
            <a:ext cx="6610288" cy="4525963"/>
          </a:xfrm>
        </p:spPr>
      </p:pic>
    </p:spTree>
    <p:extLst>
      <p:ext uri="{BB962C8B-B14F-4D97-AF65-F5344CB8AC3E}">
        <p14:creationId xmlns:p14="http://schemas.microsoft.com/office/powerpoint/2007/7/12/main" val="2096582329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27271" t="27693" r="31190" b="19012"/>
          <a:stretch/>
        </p:blipFill>
        <p:spPr bwMode="auto">
          <a:xfrm>
            <a:off x="1066800" y="1295400"/>
            <a:ext cx="6934200" cy="5004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3226574091"/>
      </p:ext>
    </p:extLst>
  </p:cSld>
  <p:clrMapOvr>
    <a:masterClrMapping/>
  </p:clrMapOvr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36659" t="28042" r="40772" b="40529"/>
          <a:stretch/>
        </p:blipFill>
        <p:spPr bwMode="auto">
          <a:xfrm>
            <a:off x="914400" y="762000"/>
            <a:ext cx="7467600" cy="533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3362418863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299">
        <p14:pan dir="u"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28A0092B-C50C-407e-A947-70E740481C1C">
                <a14:useLocalDpi xmlns:a14="http://schemas.microsoft.com/office/drawing/2007/7/7/main" val="0"/>
              </a:ext>
            </a:extLst>
          </a:blip>
          <a:srcRect l="28056" t="29086" r="32365" b="20057"/>
          <a:stretch/>
        </p:blipFill>
        <p:spPr bwMode="auto">
          <a:xfrm>
            <a:off x="1219200" y="990600"/>
            <a:ext cx="6781800" cy="4901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07/7/7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07/7/12/main" val="2682905139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800">
        <p14:flythrough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ASUS\Downloads\YESBU_Logo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43953" y="661562"/>
            <a:ext cx="7033376" cy="5282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xmlns:mc="http://schemas.openxmlformats.org/markup-compatibility/2006" xmlns:a14="http://schemas.microsoft.com/office/drawing/2007/7/7/main" val="FFFFFF" mc:Ignorable=""/>
            </a:solidFill>
            <a:miter lim="800000"/>
          </a:ln>
          <a:effectLst>
            <a:outerShdw blurRad="254000" algn="tl" rotWithShape="0">
              <a:srgbClr xmlns:mc="http://schemas.openxmlformats.org/markup-compatibility/2006" xmlns:a14="http://schemas.microsoft.com/office/drawing/2007/7/7/main" val="000000" mc:Ignorable="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07/7/12/main" val="2071273375"/>
      </p:ext>
    </p:extLst>
  </p:cSld>
  <p:clrMapOvr>
    <a:masterClrMapping/>
  </p:clrMapOvr>
  <mc:AlternateContent xmlns:mc="http://schemas.openxmlformats.org/markup-compatibility/2006" xmlns:p14="http://schemas.microsoft.com/office/powerpoint/2007/7/12/main">
    <mc:Choice Requires="p14">
      <p:transition spd="slow" p14:dur="1399">
        <p14:ripple/>
      </p:transition>
    </mc:Choice>
    <mc:Fallback xmlns="">
      <p:transition xmlns:p14="http://schemas.microsoft.com/office/powerpoint/2007/7/12/main" spd="slow">
        <p:fade/>
      </p:transition>
    </mc:Fallback>
  </mc:AlternateContent>
  <p:timing>
    <p:tnLst>
      <p:par>
        <p:cTn xmlns:p14="http://schemas.microsoft.com/office/powerpoint/2007/7/12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07/7/7/main" val="1F497D" mc:Ignorable=""/>
      </a:dk2>
      <a:lt2>
        <a:srgbClr xmlns:mc="http://schemas.openxmlformats.org/markup-compatibility/2006" xmlns:a14="http://schemas.microsoft.com/office/drawing/2007/7/7/main" val="EEECE1" mc:Ignorable=""/>
      </a:lt2>
      <a:accent1>
        <a:srgbClr xmlns:mc="http://schemas.openxmlformats.org/markup-compatibility/2006" xmlns:a14="http://schemas.microsoft.com/office/drawing/2007/7/7/main" val="4F81BD" mc:Ignorable=""/>
      </a:accent1>
      <a:accent2>
        <a:srgbClr xmlns:mc="http://schemas.openxmlformats.org/markup-compatibility/2006" xmlns:a14="http://schemas.microsoft.com/office/drawing/2007/7/7/main" val="C0504D" mc:Ignorable=""/>
      </a:accent2>
      <a:accent3>
        <a:srgbClr xmlns:mc="http://schemas.openxmlformats.org/markup-compatibility/2006" xmlns:a14="http://schemas.microsoft.com/office/drawing/2007/7/7/main" val="9BBB59" mc:Ignorable=""/>
      </a:accent3>
      <a:accent4>
        <a:srgbClr xmlns:mc="http://schemas.openxmlformats.org/markup-compatibility/2006" xmlns:a14="http://schemas.microsoft.com/office/drawing/2007/7/7/main" val="8064A2" mc:Ignorable=""/>
      </a:accent4>
      <a:accent5>
        <a:srgbClr xmlns:mc="http://schemas.openxmlformats.org/markup-compatibility/2006" xmlns:a14="http://schemas.microsoft.com/office/drawing/2007/7/7/main" val="4BACC6" mc:Ignorable=""/>
      </a:accent5>
      <a:accent6>
        <a:srgbClr xmlns:mc="http://schemas.openxmlformats.org/markup-compatibility/2006" xmlns:a14="http://schemas.microsoft.com/office/drawing/2007/7/7/main" val="F79646" mc:Ignorable=""/>
      </a:accent6>
      <a:hlink>
        <a:srgbClr xmlns:mc="http://schemas.openxmlformats.org/markup-compatibility/2006" xmlns:a14="http://schemas.microsoft.com/office/drawing/2007/7/7/main" val="0000FF" mc:Ignorable=""/>
      </a:hlink>
      <a:folHlink>
        <a:srgbClr xmlns:mc="http://schemas.openxmlformats.org/markup-compatibility/2006" xmlns:a14="http://schemas.microsoft.com/office/drawing/2007/7/7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07/7/7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07/7/7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07/7/7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07/7/7/main" val="1F497D" mc:Ignorable=""/>
      </a:dk2>
      <a:lt2>
        <a:srgbClr xmlns:mc="http://schemas.openxmlformats.org/markup-compatibility/2006" xmlns:a14="http://schemas.microsoft.com/office/drawing/2007/7/7/main" val="EEECE1" mc:Ignorable=""/>
      </a:lt2>
      <a:accent1>
        <a:srgbClr xmlns:mc="http://schemas.openxmlformats.org/markup-compatibility/2006" xmlns:a14="http://schemas.microsoft.com/office/drawing/2007/7/7/main" val="4F81BD" mc:Ignorable=""/>
      </a:accent1>
      <a:accent2>
        <a:srgbClr xmlns:mc="http://schemas.openxmlformats.org/markup-compatibility/2006" xmlns:a14="http://schemas.microsoft.com/office/drawing/2007/7/7/main" val="C0504D" mc:Ignorable=""/>
      </a:accent2>
      <a:accent3>
        <a:srgbClr xmlns:mc="http://schemas.openxmlformats.org/markup-compatibility/2006" xmlns:a14="http://schemas.microsoft.com/office/drawing/2007/7/7/main" val="9BBB59" mc:Ignorable=""/>
      </a:accent3>
      <a:accent4>
        <a:srgbClr xmlns:mc="http://schemas.openxmlformats.org/markup-compatibility/2006" xmlns:a14="http://schemas.microsoft.com/office/drawing/2007/7/7/main" val="8064A2" mc:Ignorable=""/>
      </a:accent4>
      <a:accent5>
        <a:srgbClr xmlns:mc="http://schemas.openxmlformats.org/markup-compatibility/2006" xmlns:a14="http://schemas.microsoft.com/office/drawing/2007/7/7/main" val="4BACC6" mc:Ignorable=""/>
      </a:accent5>
      <a:accent6>
        <a:srgbClr xmlns:mc="http://schemas.openxmlformats.org/markup-compatibility/2006" xmlns:a14="http://schemas.microsoft.com/office/drawing/2007/7/7/main" val="F79646" mc:Ignorable=""/>
      </a:accent6>
      <a:hlink>
        <a:srgbClr xmlns:mc="http://schemas.openxmlformats.org/markup-compatibility/2006" xmlns:a14="http://schemas.microsoft.com/office/drawing/2007/7/7/main" val="0000FF" mc:Ignorable=""/>
      </a:hlink>
      <a:folHlink>
        <a:srgbClr xmlns:mc="http://schemas.openxmlformats.org/markup-compatibility/2006" xmlns:a14="http://schemas.microsoft.com/office/drawing/2007/7/7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07/7/7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07/7/7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07/7/7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outs:outSpaceData xmlns:outs="http://schemas.microsoft.com/office/2009/outspace/metadata">
  <outs:relatedDates>
    <outs:relatedDate>
      <outs:type>3</outs:type>
      <outs:displayName>Last Modified</outs:displayName>
      <outs:dateTime>2010-08-21T21:42:03Z</outs:dateTime>
      <outs:isPinned>true</outs:isPinned>
    </outs:relatedDate>
    <outs:relatedDate>
      <outs:type>2</outs:type>
      <outs:displayName>Created</outs:displayName>
      <outs:dateTime>2006-08-16T00:00:00Z</outs:dateTime>
      <outs:isPinned>true</outs:isPinned>
    </outs:relatedDate>
    <outs:relatedDate>
      <outs:type>4</outs:type>
      <outs:displayName>Last Printed</outs:displayName>
      <outs:dateTime/>
      <outs:isPinned>true</outs:isPinned>
    </outs:relatedDate>
  </outs:relatedDates>
  <outs:relatedDocuments>
    <outs:relatedDocument>
      <outs:type>2</outs:type>
      <outs:displayName>Other documents in current folder</outs:displayName>
      <outs:uri/>
      <outs:isPinned>true</outs:isPinned>
    </outs:relatedDocument>
  </outs:relatedDocuments>
  <outs:relatedPeople>
    <outs:relatedPeopleItem>
      <outs:category>Author</outs:category>
      <outs:people>
        <outs:relatedPerson>
          <outs:displayName>A.Refaat</outs:displayName>
          <outs:accountName/>
        </outs:relatedPerson>
      </outs:people>
      <outs:source>0</outs:source>
      <outs:isPinned>true</outs:isPinned>
    </outs:relatedPeopleItem>
    <outs:relatedPeopleItem>
      <outs:category>Last modified by</outs:category>
      <outs:people>
        <outs:relatedPerson>
          <outs:displayName>DELL</outs:displayName>
          <outs:accountName/>
        </outs:relatedPerson>
      </outs:people>
      <outs:source>0</outs:source>
      <outs:isPinned>true</outs:isPinned>
    </outs:relatedPeopleItem>
    <outs:relatedPeopleItem>
      <outs:category>Manager</outs:category>
      <outs:people/>
      <outs:source>0</outs:source>
      <outs:isPinned>false</outs:isPinned>
    </outs:relatedPeopleItem>
  </outs:relatedPeople>
  <propertyMetadataList xmlns="http://schemas.microsoft.com/office/2009/outspace/metadata">
    <propertyMetadata>
      <type>0</type>
      <propertyId>2228224</propertyId>
      <propertyName/>
      <isPinned>true</isPinned>
    </propertyMetadata>
    <propertyMetadata>
      <type>0</type>
      <propertyId>1114115</propertyId>
      <propertyName/>
      <isPinned>true</isPinned>
    </propertyMetadata>
    <propertyMetadata>
      <type>0</type>
      <propertyId>1114117</propertyId>
      <propertyName/>
      <isPinned>true</isPinned>
    </propertyMetadata>
    <propertyMetadata>
      <type>0</type>
      <propertyId>589825</propertyId>
      <propertyName/>
      <isPinned>false</isPinned>
    </propertyMetadata>
    <propertyMetadata>
      <type>0</type>
      <propertyId>1114116</propertyId>
      <propertyName/>
      <isPinned>false</isPinned>
    </propertyMetadata>
    <propertyMetadata>
      <type>0</type>
      <propertyId>14</propertyId>
      <propertyName/>
      <isPinned>true</isPinned>
    </propertyMetadata>
    <propertyMetadata>
      <type>0</type>
      <propertyId>8</propertyId>
      <propertyName/>
      <isPinned>true</isPinned>
    </propertyMetadata>
    <propertyMetadata>
      <type>0</type>
      <propertyId>6</propertyId>
      <propertyName/>
      <isPinned>false</isPinned>
    </propertyMetadata>
    <propertyMetadata>
      <type>0</type>
      <propertyId>1114118</propertyId>
      <propertyName/>
      <isPinned>false</isPinned>
    </propertyMetadata>
    <propertyMetadata>
      <type>0</type>
      <propertyId>1179649</propertyId>
      <propertyName/>
      <isPinned>false</isPinned>
    </propertyMetadata>
    <propertyMetadata>
      <type>0</type>
      <propertyId>655365</propertyId>
      <propertyName/>
      <isPinned>false</isPinned>
    </propertyMetadata>
    <propertyMetadata>
      <type>0</type>
      <propertyId>1</propertyId>
      <propertyName/>
      <isPinned>false</isPinned>
    </propertyMetadata>
    <propertyMetadata>
      <type>0</type>
      <propertyId>0</propertyId>
      <propertyName/>
      <isPinned>true</isPinned>
    </propertyMetadata>
    <propertyMetadata>
      <type>0</type>
      <propertyId>13</propertyId>
      <propertyName/>
      <isPinned>false</isPinned>
    </propertyMetadata>
    <propertyMetadata>
      <type>0</type>
      <propertyId>1179653</propertyId>
      <propertyName/>
      <isPinned>false</isPinned>
    </propertyMetadata>
    <propertyMetadata>
      <type>0</type>
      <propertyId>22</propertyId>
      <propertyName/>
      <isPinned>false</isPinned>
    </propertyMetadata>
  </propertyMetadataList>
  <outs:corruptMetadataWasLost/>
</outs:outSpaceData>
</file>

<file path=customXml/itemProps1.xml><?xml version="1.0" encoding="utf-8"?>
<ds:datastoreItem xmlns:ds="http://schemas.openxmlformats.org/officeDocument/2006/customXml" ds:itemID="{50D012B1-9233-4FB3-8764-225CE0B03854}">
  <ds:schemaRefs>
    <ds:schemaRef ds:uri="http://schemas.microsoft.com/office/2009/outspace/meta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205</Words>
  <Application>Microsoft Office PowerPoint</Application>
  <PresentationFormat>On-screen Show (4:3)</PresentationFormat>
  <Paragraphs>89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Please </vt:lpstr>
      <vt:lpstr>The Program for International Student Assessment (PISA)</vt:lpstr>
      <vt:lpstr>البرنامج الدولي لتقييم الطلبة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Thinking outside the box</vt:lpstr>
      <vt:lpstr>Thinking outside the box</vt:lpstr>
      <vt:lpstr>Thinking outside the box is to think differently</vt:lpstr>
      <vt:lpstr>PowerPoint Presentation</vt:lpstr>
      <vt:lpstr>PowerPoint Presentation</vt:lpstr>
      <vt:lpstr>PowerPoint Presentation</vt:lpstr>
      <vt:lpstr>Knowledge  is power!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Reading </vt:lpstr>
      <vt:lpstr>Math </vt:lpstr>
      <vt:lpstr>Science </vt:lpstr>
      <vt:lpstr>Reading </vt:lpstr>
      <vt:lpstr>Reading </vt:lpstr>
      <vt:lpstr>Vocabulary lake “CHAD” &amp; “BEES”</vt:lpstr>
      <vt:lpstr>Correction </vt:lpstr>
      <vt:lpstr>Math </vt:lpstr>
      <vt:lpstr>Math </vt:lpstr>
      <vt:lpstr>Vocabulary  racing car </vt:lpstr>
      <vt:lpstr>Correction </vt:lpstr>
      <vt:lpstr>Science </vt:lpstr>
      <vt:lpstr>Vocabulary  OZONE</vt:lpstr>
      <vt:lpstr>Correction </vt:lpstr>
      <vt:lpstr>Science</vt:lpstr>
      <vt:lpstr>Tests </vt:lpstr>
      <vt:lpstr>PowerPoint Presentation</vt:lpstr>
      <vt:lpstr>PISA lovers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A.Refaat</dc:creator>
  <cp:lastModifiedBy>DELL</cp:lastModifiedBy>
  <cp:revision>674</cp:revision>
  <dcterms:created xsi:type="dcterms:W3CDTF">2006-08-16T00:00:00Z</dcterms:created>
  <dcterms:modified xsi:type="dcterms:W3CDTF">2010-08-21T22:10:52Z</dcterms:modified>
</cp:coreProperties>
</file>