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76"/>
  </p:notesMasterIdLst>
  <p:sldIdLst>
    <p:sldId id="292" r:id="rId3"/>
    <p:sldId id="296" r:id="rId4"/>
    <p:sldId id="256" r:id="rId5"/>
    <p:sldId id="291" r:id="rId6"/>
    <p:sldId id="294" r:id="rId7"/>
    <p:sldId id="297" r:id="rId8"/>
    <p:sldId id="288" r:id="rId9"/>
    <p:sldId id="299" r:id="rId10"/>
    <p:sldId id="298" r:id="rId11"/>
    <p:sldId id="289" r:id="rId12"/>
    <p:sldId id="300" r:id="rId13"/>
    <p:sldId id="302" r:id="rId14"/>
    <p:sldId id="303" r:id="rId15"/>
    <p:sldId id="304" r:id="rId16"/>
    <p:sldId id="305" r:id="rId17"/>
    <p:sldId id="311" r:id="rId18"/>
    <p:sldId id="312" r:id="rId19"/>
    <p:sldId id="313" r:id="rId20"/>
    <p:sldId id="315" r:id="rId21"/>
    <p:sldId id="316" r:id="rId22"/>
    <p:sldId id="317" r:id="rId23"/>
    <p:sldId id="320" r:id="rId24"/>
    <p:sldId id="319" r:id="rId25"/>
    <p:sldId id="324" r:id="rId26"/>
    <p:sldId id="322" r:id="rId27"/>
    <p:sldId id="318" r:id="rId28"/>
    <p:sldId id="321" r:id="rId29"/>
    <p:sldId id="314" r:id="rId30"/>
    <p:sldId id="323" r:id="rId31"/>
    <p:sldId id="307" r:id="rId32"/>
    <p:sldId id="309" r:id="rId33"/>
    <p:sldId id="310" r:id="rId34"/>
    <p:sldId id="308" r:id="rId35"/>
    <p:sldId id="326" r:id="rId36"/>
    <p:sldId id="327" r:id="rId37"/>
    <p:sldId id="328" r:id="rId38"/>
    <p:sldId id="330" r:id="rId39"/>
    <p:sldId id="329" r:id="rId40"/>
    <p:sldId id="290" r:id="rId41"/>
    <p:sldId id="257" r:id="rId42"/>
    <p:sldId id="258" r:id="rId43"/>
    <p:sldId id="259" r:id="rId44"/>
    <p:sldId id="260" r:id="rId45"/>
    <p:sldId id="261" r:id="rId46"/>
    <p:sldId id="262" r:id="rId47"/>
    <p:sldId id="270" r:id="rId48"/>
    <p:sldId id="271" r:id="rId49"/>
    <p:sldId id="272" r:id="rId50"/>
    <p:sldId id="273" r:id="rId51"/>
    <p:sldId id="274" r:id="rId52"/>
    <p:sldId id="275" r:id="rId53"/>
    <p:sldId id="276" r:id="rId54"/>
    <p:sldId id="277" r:id="rId55"/>
    <p:sldId id="278" r:id="rId56"/>
    <p:sldId id="263" r:id="rId57"/>
    <p:sldId id="264" r:id="rId58"/>
    <p:sldId id="265" r:id="rId59"/>
    <p:sldId id="279" r:id="rId60"/>
    <p:sldId id="286" r:id="rId61"/>
    <p:sldId id="282" r:id="rId62"/>
    <p:sldId id="281" r:id="rId63"/>
    <p:sldId id="284" r:id="rId64"/>
    <p:sldId id="280" r:id="rId65"/>
    <p:sldId id="285" r:id="rId66"/>
    <p:sldId id="283" r:id="rId67"/>
    <p:sldId id="295" r:id="rId68"/>
    <p:sldId id="333" r:id="rId69"/>
    <p:sldId id="293" r:id="rId70"/>
    <p:sldId id="287" r:id="rId71"/>
    <p:sldId id="301" r:id="rId72"/>
    <p:sldId id="267" r:id="rId73"/>
    <p:sldId id="331" r:id="rId74"/>
    <p:sldId id="332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07/7/12/main" val="0"/>
    </p:ext>
    <p:ext uri="{D31A062A-798A-4329-ABDD-BBA856620510}">
      <p14:defaultImageDpi xmlns:p14="http://schemas.microsoft.com/office/powerpoint/2007/7/12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6026E8-526F-41FF-BE63-7BD4B6EC7191}" type="datetimeFigureOut">
              <a:rPr lang="en-US" smtClean="0"/>
              <a:t>7/18/2009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A0B4D6-9A07-437A-AE5A-5CF463290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07/7/12/main" val="575656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2AAC7-0954-4DBE-9DEE-E6BC2F012F4C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2AAC7-0954-4DBE-9DEE-E6BC2F012F4C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2AAC7-0954-4DBE-9DEE-E6BC2F012F4C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2AAC7-0954-4DBE-9DEE-E6BC2F012F4C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2AAC7-0954-4DBE-9DEE-E6BC2F012F4C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2AAC7-0954-4DBE-9DEE-E6BC2F012F4C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2AAC7-0954-4DBE-9DEE-E6BC2F012F4C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2AAC7-0954-4DBE-9DEE-E6BC2F012F4C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2AAC7-0954-4DBE-9DEE-E6BC2F012F4C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2AAC7-0954-4DBE-9DEE-E6BC2F012F4C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2AAC7-0954-4DBE-9DEE-E6BC2F012F4C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2AAC7-0954-4DBE-9DEE-E6BC2F012F4C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2AAC7-0954-4DBE-9DEE-E6BC2F012F4C}" type="slidenum">
              <a:rPr lang="en-US" smtClean="0"/>
              <a:pPr/>
              <a:t>50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2AAC7-0954-4DBE-9DEE-E6BC2F012F4C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2AAC7-0954-4DBE-9DEE-E6BC2F012F4C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2AAC7-0954-4DBE-9DEE-E6BC2F012F4C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2AAC7-0954-4DBE-9DEE-E6BC2F012F4C}" type="slidenum">
              <a:rPr lang="en-US" smtClean="0"/>
              <a:pPr/>
              <a:t>54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8028D482-66D6-4D09-8F79-34C2DE2739C3}" type="datetimeFigureOut">
              <a:rPr lang="en-US" smtClean="0"/>
              <a:t>7/18/2009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xmlns:mc="http://schemas.openxmlformats.org/markup-compatibility/2006" xmlns:a14="http://schemas.microsoft.com/office/drawing/2007/7/7/main" val="FFFFFF" mc:Ignorable=""/>
                </a:solidFill>
              </a:defRPr>
            </a:lvl1pPr>
          </a:lstStyle>
          <a:p>
            <a:fld id="{8825EF24-9D9B-4C49-908A-AF83B6C52B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D482-66D6-4D09-8F79-34C2DE2739C3}" type="datetimeFigureOut">
              <a:rPr lang="en-US" smtClean="0"/>
              <a:t>7/18/2009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5EF24-9D9B-4C49-908A-AF83B6C52B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D482-66D6-4D09-8F79-34C2DE2739C3}" type="datetimeFigureOut">
              <a:rPr lang="en-US" smtClean="0"/>
              <a:t>7/18/2009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5EF24-9D9B-4C49-908A-AF83B6C52B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8028D482-66D6-4D09-8F79-34C2DE2739C3}" type="datetimeFigureOut">
              <a:rPr lang="en-US" smtClean="0"/>
              <a:t>7/18/2009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5EF24-9D9B-4C49-908A-AF83B6C52B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8028D482-66D6-4D09-8F79-34C2DE2739C3}" type="datetimeFigureOut">
              <a:rPr lang="en-US" smtClean="0"/>
              <a:t>7/18/2009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8825EF24-9D9B-4C49-908A-AF83B6C52B2E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8028D482-66D6-4D09-8F79-34C2DE2739C3}" type="datetimeFigureOut">
              <a:rPr lang="en-US" smtClean="0"/>
              <a:t>7/18/2009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8825EF24-9D9B-4C49-908A-AF83B6C52B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8028D482-66D6-4D09-8F79-34C2DE2739C3}" type="datetimeFigureOut">
              <a:rPr lang="en-US" smtClean="0"/>
              <a:t>7/18/2009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8825EF24-9D9B-4C49-908A-AF83B6C52B2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D482-66D6-4D09-8F79-34C2DE2739C3}" type="datetimeFigureOut">
              <a:rPr lang="en-US" smtClean="0"/>
              <a:t>7/18/2009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5EF24-9D9B-4C49-908A-AF83B6C52B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8028D482-66D6-4D09-8F79-34C2DE2739C3}" type="datetimeFigureOut">
              <a:rPr lang="en-US" smtClean="0"/>
              <a:t>7/18/2009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8825EF24-9D9B-4C49-908A-AF83B6C52B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8028D482-66D6-4D09-8F79-34C2DE2739C3}" type="datetimeFigureOut">
              <a:rPr lang="en-US" smtClean="0"/>
              <a:t>7/18/2009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8825EF24-9D9B-4C49-908A-AF83B6C52B2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8028D482-66D6-4D09-8F79-34C2DE2739C3}" type="datetimeFigureOut">
              <a:rPr lang="en-US" smtClean="0"/>
              <a:t>7/18/2009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8825EF24-9D9B-4C49-908A-AF83B6C52B2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8028D482-66D6-4D09-8F79-34C2DE2739C3}" type="datetimeFigureOut">
              <a:rPr lang="en-US" smtClean="0"/>
              <a:t>7/18/2009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8825EF24-9D9B-4C49-908A-AF83B6C52B2E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xmlns:mc="http://schemas.openxmlformats.org/markup-compatibility/2006" xmlns:a14="http://schemas.microsoft.com/office/drawing/2007/7/7/main" val="000000" mc:Ignorable="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esbu.org/" TargetMode="External"/><Relationship Id="rId2" Type="http://schemas.openxmlformats.org/officeDocument/2006/relationships/hyperlink" Target="http://www.iiiee.lu.se/site.nsf/AllDocuments/3FF88126AF2B70EDC1256F6B00489555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 descr="http://i.bnet.com/blogs/notebook-b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3153" y="4724401"/>
            <a:ext cx="2410847" cy="2133600"/>
          </a:xfrm>
          <a:prstGeom prst="rect">
            <a:avLst/>
          </a:prstGeom>
          <a:noFill/>
        </p:spPr>
      </p:pic>
      <p:pic>
        <p:nvPicPr>
          <p:cNvPr id="94210" name="Picture 2" descr="http://www.ewc3.org/upload/ressourcen/Pikt/w_no-mobile-circle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4572000"/>
            <a:ext cx="2202872" cy="2286000"/>
          </a:xfrm>
          <a:prstGeom prst="rect">
            <a:avLst/>
          </a:prstGeom>
          <a:noFill/>
        </p:spPr>
      </p:pic>
      <p:pic>
        <p:nvPicPr>
          <p:cNvPr id="5" name="Picture 4" descr="alexandria_map_large.jpg"/>
          <p:cNvPicPr>
            <a:picLocks noGrp="1" noChangeAspect="1"/>
          </p:cNvPicPr>
          <p:nvPr isPhoto="1"/>
        </p:nvPicPr>
        <p:blipFill>
          <a:blip r:embed="rId4">
            <a:lum bright="20000"/>
          </a:blip>
          <a:stretch>
            <a:fillRect/>
          </a:stretch>
        </p:blipFill>
        <p:spPr>
          <a:xfrm>
            <a:off x="1371600" y="228600"/>
            <a:ext cx="5791200" cy="4343401"/>
          </a:xfrm>
          <a:prstGeom prst="roundRect">
            <a:avLst>
              <a:gd name="adj" fmla="val 8594"/>
            </a:avLst>
          </a:prstGeom>
          <a:solidFill>
            <a:srgbClr xmlns:mc="http://schemas.openxmlformats.org/markup-compatibility/2006" xmlns:a14="http://schemas.microsoft.com/office/drawing/2007/7/7/main" val="FFFFFF" mc:Ignorable="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07/7/12/main" val="2193843225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/>
              </a:rPr>
              <a:t>Second convention </a:t>
            </a:r>
            <a:endParaRPr lang="en-US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0"/>
            <a:ext cx="7009284" cy="3276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07/7/7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07/7/7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07/7/12/main" val="2626359281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/>
              </a:rPr>
              <a:t>Turin, Italy</a:t>
            </a:r>
            <a:endParaRPr lang="en-GB" dirty="0">
              <a:solidFill>
                <a:schemeClr val="bg1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82808"/>
            <a:ext cx="9144000" cy="4975192"/>
          </a:xfrm>
        </p:spPr>
        <p:txBody>
          <a:bodyPr>
            <a:normAutofit/>
          </a:bodyPr>
          <a:lstStyle/>
          <a:p>
            <a:pPr marL="64008" indent="0" algn="just">
              <a:buNone/>
            </a:pPr>
            <a:r>
              <a:rPr lang="en-US" b="1" dirty="0">
                <a:solidFill>
                  <a:schemeClr val="bg1"/>
                </a:solidFill>
              </a:rPr>
              <a:t>Turin, Italy </a:t>
            </a:r>
            <a:r>
              <a:rPr lang="en-US" dirty="0">
                <a:solidFill>
                  <a:schemeClr val="bg1"/>
                </a:solidFill>
              </a:rPr>
              <a:t>in </a:t>
            </a:r>
            <a:r>
              <a:rPr lang="en-US" dirty="0" smtClean="0">
                <a:solidFill>
                  <a:schemeClr val="bg1"/>
                </a:solidFill>
              </a:rPr>
              <a:t>2002  From </a:t>
            </a:r>
            <a:r>
              <a:rPr lang="en-US" dirty="0">
                <a:solidFill>
                  <a:schemeClr val="bg1"/>
                </a:solidFill>
              </a:rPr>
              <a:t>the 29 June to 3 July </a:t>
            </a:r>
            <a:r>
              <a:rPr lang="en-US" sz="4300" b="1" u="sng" dirty="0">
                <a:solidFill>
                  <a:schemeClr val="bg1"/>
                </a:solidFill>
              </a:rPr>
              <a:t>2002</a:t>
            </a:r>
            <a:r>
              <a:rPr lang="en-US" sz="43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the Convention was </a:t>
            </a:r>
            <a:r>
              <a:rPr lang="en-US" dirty="0" err="1">
                <a:solidFill>
                  <a:schemeClr val="bg1"/>
                </a:solidFill>
              </a:rPr>
              <a:t>organised</a:t>
            </a:r>
            <a:r>
              <a:rPr lang="en-US" dirty="0">
                <a:solidFill>
                  <a:schemeClr val="bg1"/>
                </a:solidFill>
              </a:rPr>
              <a:t> in Turin, Italy. The theme was </a:t>
            </a:r>
            <a:r>
              <a:rPr lang="en-US" sz="3500" b="1" dirty="0">
                <a:solidFill>
                  <a:schemeClr val="bg1"/>
                </a:solidFill>
              </a:rPr>
              <a:t>Sustainable Mobility and Information Communication </a:t>
            </a:r>
            <a:r>
              <a:rPr lang="en-US" sz="3500" b="1" dirty="0" smtClean="0">
                <a:solidFill>
                  <a:schemeClr val="bg1"/>
                </a:solidFill>
              </a:rPr>
              <a:t>Technology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  <a:r>
              <a:rPr lang="en-US" dirty="0">
                <a:solidFill>
                  <a:schemeClr val="bg1"/>
                </a:solidFill>
              </a:rPr>
              <a:t>With society moving from the </a:t>
            </a:r>
            <a:r>
              <a:rPr lang="en-US" b="1" u="sng" dirty="0">
                <a:solidFill>
                  <a:schemeClr val="bg1"/>
                </a:solidFill>
              </a:rPr>
              <a:t>"Industrial age" to the "Information </a:t>
            </a:r>
            <a:r>
              <a:rPr lang="en-US" b="1" u="sng" dirty="0" smtClean="0">
                <a:solidFill>
                  <a:schemeClr val="bg1"/>
                </a:solidFill>
              </a:rPr>
              <a:t>society“ </a:t>
            </a: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theme encouraged considerable discussion among the </a:t>
            </a:r>
            <a:r>
              <a:rPr lang="en-US" sz="3200" b="1" u="sng" dirty="0">
                <a:solidFill>
                  <a:schemeClr val="bg1"/>
                </a:solidFill>
              </a:rPr>
              <a:t>350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young students and </a:t>
            </a:r>
            <a:r>
              <a:rPr lang="en-US" dirty="0" smtClean="0">
                <a:solidFill>
                  <a:schemeClr val="bg1"/>
                </a:solidFill>
              </a:rPr>
              <a:t>teachers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/>
          <a:stretch>
            <a:fillRect/>
          </a:stretch>
        </p:blipFill>
        <p:spPr bwMode="auto">
          <a:xfrm>
            <a:off x="5394848" y="0"/>
            <a:ext cx="3749152" cy="1752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07/7/7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07/7/7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07/7/12/main" val="627843054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/>
              </a:rPr>
              <a:t>GEYC 2004</a:t>
            </a:r>
            <a:endParaRPr lang="en-GB" sz="48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 t="19109" r="7971" b="51036"/>
          <a:stretch/>
        </p:blipFill>
        <p:spPr bwMode="auto">
          <a:xfrm>
            <a:off x="0" y="1752600"/>
            <a:ext cx="8643890" cy="2438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07/7/7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07/7/7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 l="15474" t="56931" r="18449" b="8931"/>
          <a:stretch/>
        </p:blipFill>
        <p:spPr bwMode="auto">
          <a:xfrm>
            <a:off x="457200" y="4256689"/>
            <a:ext cx="8056179" cy="260131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07/7/7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07/7/7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http://www.birgittanorden.se/geyc2004_Alexandria_Egypt/css/Egypt143_144.jpg"/>
          <p:cNvPicPr>
            <a:picLocks noChangeAspect="1" noChangeArrowheads="1"/>
          </p:cNvPicPr>
          <p:nvPr/>
        </p:nvPicPr>
        <p:blipFill>
          <a:blip r:embed="rId4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0"/>
            <a:ext cx="1676400" cy="168812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07/7/12/main" val="90885613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b="1" dirty="0" smtClean="0">
                <a:solidFill>
                  <a:schemeClr val="bg1"/>
                </a:solidFill>
                <a:effectLst/>
              </a:rPr>
              <a:t>GEYC 2004</a:t>
            </a:r>
            <a:endParaRPr lang="en-GB" sz="44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7010400" cy="46900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07/7/7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07/7/7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http://www.birgittanorden.se/geyc2004_Alexandria_Egypt/css/Egypt143_144.jpg"/>
          <p:cNvPicPr>
            <a:picLocks noChangeAspect="1" noChangeArrowheads="1"/>
          </p:cNvPicPr>
          <p:nvPr/>
        </p:nvPicPr>
        <p:blipFill>
          <a:blip r:embed="rId3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0"/>
            <a:ext cx="1362075" cy="13716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07/7/12/main" val="768275066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/>
              </a:rPr>
              <a:t>Alexandria, Egypt</a:t>
            </a:r>
            <a:endParaRPr lang="en-GB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82808"/>
            <a:ext cx="9144000" cy="4975192"/>
          </a:xfrm>
        </p:spPr>
        <p:txBody>
          <a:bodyPr>
            <a:normAutofit fontScale="92500"/>
          </a:bodyPr>
          <a:lstStyle/>
          <a:p>
            <a:pPr marL="64008" indent="0">
              <a:buNone/>
            </a:pPr>
            <a:r>
              <a:rPr lang="en-US" sz="3900" b="1" u="sng" dirty="0">
                <a:solidFill>
                  <a:schemeClr val="bg1"/>
                </a:solidFill>
              </a:rPr>
              <a:t>Alexandria, Egypt </a:t>
            </a:r>
            <a:r>
              <a:rPr lang="en-US" dirty="0">
                <a:solidFill>
                  <a:schemeClr val="bg1"/>
                </a:solidFill>
              </a:rPr>
              <a:t>in 2004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On the </a:t>
            </a:r>
            <a:r>
              <a:rPr lang="en-US" sz="3200" b="1" u="sng" dirty="0">
                <a:solidFill>
                  <a:schemeClr val="bg1"/>
                </a:solidFill>
              </a:rPr>
              <a:t>11 to 15 September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sz="3600" u="sng" dirty="0">
                <a:solidFill>
                  <a:schemeClr val="bg1"/>
                </a:solidFill>
              </a:rPr>
              <a:t>2004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a Convention was </a:t>
            </a:r>
            <a:r>
              <a:rPr lang="en-US" dirty="0" err="1">
                <a:solidFill>
                  <a:schemeClr val="bg1"/>
                </a:solidFill>
              </a:rPr>
              <a:t>organised</a:t>
            </a:r>
            <a:r>
              <a:rPr lang="en-US" dirty="0">
                <a:solidFill>
                  <a:schemeClr val="bg1"/>
                </a:solidFill>
              </a:rPr>
              <a:t> in Alexandria, Egypt. The theme of the Convention was </a:t>
            </a:r>
            <a:r>
              <a:rPr lang="en-US" sz="3500" b="1" u="sng" dirty="0">
                <a:solidFill>
                  <a:schemeClr val="bg1"/>
                </a:solidFill>
              </a:rPr>
              <a:t>Environment, Culture and Peace, both nationally and globally</a:t>
            </a:r>
            <a:r>
              <a:rPr lang="en-US" dirty="0">
                <a:solidFill>
                  <a:schemeClr val="bg1"/>
                </a:solidFill>
              </a:rPr>
              <a:t>. The Convention attracted over </a:t>
            </a:r>
            <a:r>
              <a:rPr lang="en-US" sz="3900" b="1" u="sng" dirty="0">
                <a:solidFill>
                  <a:schemeClr val="bg1"/>
                </a:solidFill>
              </a:rPr>
              <a:t>500</a:t>
            </a:r>
            <a:r>
              <a:rPr lang="en-US" sz="39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young students and teachers from around the world. The major partners for the Convention were </a:t>
            </a:r>
            <a:r>
              <a:rPr lang="en-US" b="1" i="1" dirty="0">
                <a:solidFill>
                  <a:schemeClr val="bg1"/>
                </a:solidFill>
              </a:rPr>
              <a:t>Bibliotheca Alexandria and the Arab Academy for Science and Technology.</a:t>
            </a:r>
            <a:endParaRPr lang="en-GB" b="1" i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http://www.birgittanorden.se/geyc2004_Alexandria_Egypt/css/Egypt143_144.jpg"/>
          <p:cNvPicPr>
            <a:picLocks noChangeAspect="1" noChangeArrowheads="1"/>
          </p:cNvPicPr>
          <p:nvPr/>
        </p:nvPicPr>
        <p:blipFill>
          <a:blip r:embed="rId2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0"/>
            <a:ext cx="1752600" cy="17648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07/7/12/main" val="2002411328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hmed\Desktop\GEYC AEYC\photos\P10000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BEBA8EAE-BF5A-486c-A8C5-ECC9F3942E4B">
                <a14:imgProps xmlns:a14="http://schemas.microsoft.com/office/drawing/2007/7/7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28A0092B-C50C-407e-A947-70E740481C1C">
                <a14:useLocalDpi xmlns:a14="http://schemas.microsoft.com/office/drawing/2007/7/7/main" val="0"/>
              </a:ext>
            </a:extLst>
          </a:blip>
          <a:srcRect l="17414" t="3678" r="58104" b="59770"/>
          <a:stretch/>
        </p:blipFill>
        <p:spPr bwMode="auto">
          <a:xfrm>
            <a:off x="7315200" y="0"/>
            <a:ext cx="1828800" cy="204774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  <a:effectLst/>
              </a:rPr>
              <a:t>Dubai , 2006</a:t>
            </a:r>
            <a:endParaRPr lang="en-GB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4008" indent="0">
              <a:buNone/>
            </a:pPr>
            <a:r>
              <a:rPr lang="en-US" b="1" dirty="0">
                <a:solidFill>
                  <a:schemeClr val="bg1"/>
                </a:solidFill>
              </a:rPr>
              <a:t>Dubai, UAE </a:t>
            </a:r>
            <a:r>
              <a:rPr lang="en-US" dirty="0">
                <a:solidFill>
                  <a:schemeClr val="bg1"/>
                </a:solidFill>
              </a:rPr>
              <a:t>in </a:t>
            </a:r>
            <a:r>
              <a:rPr lang="en-US" dirty="0" smtClean="0">
                <a:solidFill>
                  <a:schemeClr val="bg1"/>
                </a:solidFill>
              </a:rPr>
              <a:t>2006</a:t>
            </a:r>
          </a:p>
          <a:p>
            <a:pPr marL="64008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( </a:t>
            </a:r>
            <a:r>
              <a:rPr lang="en-US" dirty="0">
                <a:solidFill>
                  <a:schemeClr val="bg1"/>
                </a:solidFill>
              </a:rPr>
              <a:t>9 to 13 December </a:t>
            </a:r>
            <a:r>
              <a:rPr lang="en-US" dirty="0" smtClean="0">
                <a:solidFill>
                  <a:schemeClr val="bg1"/>
                </a:solidFill>
              </a:rPr>
              <a:t>2006)</a:t>
            </a:r>
          </a:p>
          <a:p>
            <a:pPr marL="64008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theme : was </a:t>
            </a:r>
            <a:r>
              <a:rPr lang="en-US" b="1" dirty="0">
                <a:solidFill>
                  <a:schemeClr val="bg1"/>
                </a:solidFill>
              </a:rPr>
              <a:t>Peace and the Environment around the world</a:t>
            </a:r>
            <a:r>
              <a:rPr lang="en-US" dirty="0">
                <a:solidFill>
                  <a:schemeClr val="bg1"/>
                </a:solidFill>
              </a:rPr>
              <a:t>. Over </a:t>
            </a:r>
            <a:r>
              <a:rPr lang="en-US" b="1" dirty="0">
                <a:solidFill>
                  <a:schemeClr val="bg1"/>
                </a:solidFill>
              </a:rPr>
              <a:t>500</a:t>
            </a:r>
            <a:r>
              <a:rPr lang="en-US" dirty="0">
                <a:solidFill>
                  <a:schemeClr val="bg1"/>
                </a:solidFill>
              </a:rPr>
              <a:t> students and teachers attended. The major partner for the Convention was the Dubai Municipality. </a:t>
            </a:r>
          </a:p>
          <a:p>
            <a:pPr marL="64008" indent="0">
              <a:buNone/>
            </a:pP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07/7/12/main" val="731396155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tretch>
            <a:fillRect/>
          </a:stretch>
        </p:blipFill>
        <p:spPr>
          <a:xfrm>
            <a:off x="990600" y="762000"/>
            <a:ext cx="7086600" cy="5314950"/>
          </a:xfrm>
          <a:prstGeom prst="rect">
            <a:avLst/>
          </a:prstGeom>
          <a:ln w="38100" cap="sq">
            <a:solidFill>
              <a:srgbClr xmlns:mc="http://schemas.openxmlformats.org/markup-compatibility/2006" xmlns:a14="http://schemas.microsoft.com/office/drawing/2007/7/7/main" val="000000" mc:Ignorable=""/>
            </a:solidFill>
            <a:prstDash val="solid"/>
            <a:miter lim="800000"/>
          </a:ln>
          <a:effectLst>
            <a:outerShdw blurRad="50800" dist="38100" dir="2700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07/7/12/main" val="1318109098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1700">
        <p14:gallery dir="l"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762000"/>
            <a:ext cx="7086600" cy="5314950"/>
          </a:xfrm>
          <a:prstGeom prst="rect">
            <a:avLst/>
          </a:prstGeom>
          <a:ln w="38100" cap="sq">
            <a:solidFill>
              <a:srgbClr xmlns:mc="http://schemas.openxmlformats.org/markup-compatibility/2006" xmlns:a14="http://schemas.microsoft.com/office/drawing/2007/7/7/main" val="000000" mc:Ignorable=""/>
            </a:solidFill>
            <a:prstDash val="solid"/>
            <a:miter lim="800000"/>
          </a:ln>
          <a:effectLst>
            <a:outerShdw blurRad="50800" dist="38100" dir="2700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07/7/12/main" val="2094264045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1700">
        <p14:gallery dir="l"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762000"/>
            <a:ext cx="7086600" cy="5314950"/>
          </a:xfrm>
          <a:prstGeom prst="rect">
            <a:avLst/>
          </a:prstGeom>
          <a:ln w="38100" cap="sq">
            <a:solidFill>
              <a:srgbClr xmlns:mc="http://schemas.openxmlformats.org/markup-compatibility/2006" xmlns:a14="http://schemas.microsoft.com/office/drawing/2007/7/7/main" val="000000" mc:Ignorable=""/>
            </a:solidFill>
            <a:prstDash val="solid"/>
            <a:miter lim="800000"/>
          </a:ln>
          <a:effectLst>
            <a:outerShdw blurRad="50800" dist="38100" dir="2700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07/7/12/main" val="928865344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800">
        <p14:flythrough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975" t="5191" r="11382" b="7995"/>
          <a:stretch/>
        </p:blipFill>
        <p:spPr>
          <a:xfrm>
            <a:off x="1143000" y="762000"/>
            <a:ext cx="6934200" cy="5112023"/>
          </a:xfrm>
          <a:prstGeom prst="rect">
            <a:avLst/>
          </a:prstGeom>
          <a:ln w="38100" cap="sq">
            <a:solidFill>
              <a:srgbClr xmlns:mc="http://schemas.openxmlformats.org/markup-compatibility/2006" xmlns:a14="http://schemas.microsoft.com/office/drawing/2007/7/7/main" val="000000" mc:Ignorable=""/>
            </a:solidFill>
            <a:prstDash val="solid"/>
            <a:miter lim="800000"/>
          </a:ln>
          <a:effectLst>
            <a:outerShdw blurRad="50800" dist="38100" dir="2700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07/7/12/main" val="215487502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1299">
        <p14:pan dir="u"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 descr="http://i.bnet.com/blogs/notebook-b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2971800"/>
            <a:ext cx="3630047" cy="3212592"/>
          </a:xfrm>
          <a:prstGeom prst="rect">
            <a:avLst/>
          </a:prstGeom>
          <a:noFill/>
        </p:spPr>
      </p:pic>
      <p:pic>
        <p:nvPicPr>
          <p:cNvPr id="94210" name="Picture 2" descr="http://www.ewc3.org/upload/ressourcen/Pikt/w_no-mobile-circle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38200" y="2971800"/>
            <a:ext cx="3124200" cy="324209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762000"/>
            <a:ext cx="45720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8800" b="1" dirty="0" smtClean="0">
                <a:solidFill>
                  <a:srgbClr xmlns:mc="http://schemas.openxmlformats.org/markup-compatibility/2006" xmlns:a14="http://schemas.microsoft.com/office/drawing/2007/7/7/main" val="FF0000" mc:Ignorable=""/>
                </a:solidFill>
                <a:effectLst/>
              </a:rPr>
              <a:t>Please</a:t>
            </a:r>
            <a:r>
              <a:rPr lang="en-US" sz="8800" b="1" dirty="0" smtClean="0">
                <a:solidFill>
                  <a:schemeClr val="tx2">
                    <a:lumMod val="10000"/>
                  </a:schemeClr>
                </a:solidFill>
                <a:effectLst/>
              </a:rPr>
              <a:t> </a:t>
            </a:r>
            <a:endParaRPr lang="en-GB" sz="13800" b="1" dirty="0">
              <a:solidFill>
                <a:schemeClr val="tx2">
                  <a:lumMod val="1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07/7/12/main" val="3611078642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762000"/>
            <a:ext cx="3834017" cy="5112023"/>
          </a:xfrm>
          <a:prstGeom prst="rect">
            <a:avLst/>
          </a:prstGeom>
          <a:ln w="38100" cap="sq">
            <a:solidFill>
              <a:srgbClr xmlns:mc="http://schemas.openxmlformats.org/markup-compatibility/2006" xmlns:a14="http://schemas.microsoft.com/office/drawing/2007/7/7/main" val="000000" mc:Ignorable=""/>
            </a:solidFill>
            <a:prstDash val="solid"/>
            <a:miter lim="800000"/>
          </a:ln>
          <a:effectLst>
            <a:outerShdw blurRad="50800" dist="38100" dir="2700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07/7/12/main" val="1684253066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800">
        <p14:flythrough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609600"/>
            <a:ext cx="7239000" cy="5429249"/>
          </a:xfrm>
          <a:prstGeom prst="rect">
            <a:avLst/>
          </a:prstGeom>
          <a:ln w="38100" cap="sq">
            <a:solidFill>
              <a:srgbClr xmlns:mc="http://schemas.openxmlformats.org/markup-compatibility/2006" xmlns:a14="http://schemas.microsoft.com/office/drawing/2007/7/7/main" val="000000" mc:Ignorable=""/>
            </a:solidFill>
            <a:prstDash val="solid"/>
            <a:miter lim="800000"/>
          </a:ln>
          <a:effectLst>
            <a:outerShdw blurRad="50800" dist="38100" dir="2700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07/7/12/main" val="3883680061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1700">
        <p14:gallery dir="l"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1" y="609600"/>
            <a:ext cx="7238998" cy="5429248"/>
          </a:xfrm>
          <a:prstGeom prst="rect">
            <a:avLst/>
          </a:prstGeom>
          <a:ln w="38100" cap="sq">
            <a:solidFill>
              <a:srgbClr xmlns:mc="http://schemas.openxmlformats.org/markup-compatibility/2006" xmlns:a14="http://schemas.microsoft.com/office/drawing/2007/7/7/main" val="000000" mc:Ignorable=""/>
            </a:solidFill>
            <a:prstDash val="solid"/>
            <a:miter lim="800000"/>
          </a:ln>
          <a:effectLst>
            <a:outerShdw blurRad="50800" dist="38100" dir="2700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07/7/12/main" val="2626430162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1700">
        <p14:gallery dir="l"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1" y="609600"/>
            <a:ext cx="7238998" cy="5429248"/>
          </a:xfrm>
          <a:prstGeom prst="rect">
            <a:avLst/>
          </a:prstGeom>
          <a:ln w="38100" cap="sq">
            <a:solidFill>
              <a:srgbClr xmlns:mc="http://schemas.openxmlformats.org/markup-compatibility/2006" xmlns:a14="http://schemas.microsoft.com/office/drawing/2007/7/7/main" val="000000" mc:Ignorable=""/>
            </a:solidFill>
            <a:prstDash val="solid"/>
            <a:miter lim="800000"/>
          </a:ln>
          <a:effectLst>
            <a:outerShdw blurRad="50800" dist="38100" dir="2700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07/7/12/main" val="1041401883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1600">
        <p:blinds dir="vert"/>
      </p:transition>
    </mc:Choice>
    <mc:Fallback xmlns="">
      <p:transition xmlns:p14="http://schemas.microsoft.com/office/powerpoint/2007/7/12/main" spd="slow">
        <p:blinds dir="vert"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8693"/>
          <a:stretch/>
        </p:blipFill>
        <p:spPr>
          <a:xfrm>
            <a:off x="1600200" y="609600"/>
            <a:ext cx="5885792" cy="5429248"/>
          </a:xfrm>
          <a:prstGeom prst="rect">
            <a:avLst/>
          </a:prstGeom>
          <a:ln w="38100" cap="sq">
            <a:solidFill>
              <a:srgbClr xmlns:mc="http://schemas.openxmlformats.org/markup-compatibility/2006" xmlns:a14="http://schemas.microsoft.com/office/drawing/2007/7/7/main" val="000000" mc:Ignorable=""/>
            </a:solidFill>
            <a:prstDash val="solid"/>
            <a:miter lim="800000"/>
          </a:ln>
          <a:effectLst>
            <a:outerShdw blurRad="50800" dist="38100" dir="2700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07/7/12/main" val="3009365805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1500">
        <p14:flip dir="r"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180" t="9970" r="14338"/>
          <a:stretch/>
        </p:blipFill>
        <p:spPr>
          <a:xfrm>
            <a:off x="914400" y="533400"/>
            <a:ext cx="7391400" cy="5664515"/>
          </a:xfrm>
          <a:prstGeom prst="rect">
            <a:avLst/>
          </a:prstGeom>
          <a:ln w="38100" cap="sq">
            <a:solidFill>
              <a:srgbClr xmlns:mc="http://schemas.openxmlformats.org/markup-compatibility/2006" xmlns:a14="http://schemas.microsoft.com/office/drawing/2007/7/7/main" val="000000" mc:Ignorable=""/>
            </a:solidFill>
            <a:prstDash val="solid"/>
            <a:miter lim="800000"/>
          </a:ln>
          <a:effectLst>
            <a:outerShdw blurRad="50800" dist="38100" dir="2700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07/7/12/main" val="3397692055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1700">
        <p14:gallery dir="l"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1" y="609600"/>
            <a:ext cx="7238998" cy="5429249"/>
          </a:xfrm>
          <a:prstGeom prst="rect">
            <a:avLst/>
          </a:prstGeom>
          <a:ln w="38100" cap="sq">
            <a:solidFill>
              <a:srgbClr xmlns:mc="http://schemas.openxmlformats.org/markup-compatibility/2006" xmlns:a14="http://schemas.microsoft.com/office/drawing/2007/7/7/main" val="000000" mc:Ignorable=""/>
            </a:solidFill>
            <a:prstDash val="solid"/>
            <a:miter lim="800000"/>
          </a:ln>
          <a:effectLst>
            <a:outerShdw blurRad="50800" dist="38100" dir="2700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07/7/12/main" val="3592794108"/>
      </p:ext>
    </p:extLst>
  </p:cSld>
  <p:clrMapOvr>
    <a:masterClrMapping/>
  </p:clrMapOvr>
  <p:transition xmlns:p14="http://schemas.microsoft.com/office/powerpoint/2007/7/12/main" spd="slow">
    <p:pull/>
  </p:transition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287" t="20424" r="16951" b="10175"/>
          <a:stretch/>
        </p:blipFill>
        <p:spPr>
          <a:xfrm>
            <a:off x="762000" y="685800"/>
            <a:ext cx="7620000" cy="5483124"/>
          </a:xfrm>
          <a:prstGeom prst="rect">
            <a:avLst/>
          </a:prstGeom>
          <a:ln w="38100" cap="sq">
            <a:solidFill>
              <a:srgbClr xmlns:mc="http://schemas.openxmlformats.org/markup-compatibility/2006" xmlns:a14="http://schemas.microsoft.com/office/drawing/2007/7/7/main" val="000000" mc:Ignorable=""/>
            </a:solidFill>
            <a:prstDash val="solid"/>
            <a:miter lim="800000"/>
          </a:ln>
          <a:effectLst>
            <a:outerShdw blurRad="50800" dist="38100" dir="2700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07/7/12/main" val="391529232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800">
        <p14:flythrough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762000"/>
            <a:ext cx="7086600" cy="5314950"/>
          </a:xfrm>
          <a:prstGeom prst="rect">
            <a:avLst/>
          </a:prstGeom>
          <a:ln w="38100" cap="sq">
            <a:solidFill>
              <a:srgbClr xmlns:mc="http://schemas.openxmlformats.org/markup-compatibility/2006" xmlns:a14="http://schemas.microsoft.com/office/drawing/2007/7/7/main" val="000000" mc:Ignorable=""/>
            </a:solidFill>
            <a:prstDash val="solid"/>
            <a:miter lim="800000"/>
          </a:ln>
          <a:effectLst>
            <a:outerShdw blurRad="50800" dist="38100" dir="2700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07/7/12/main" val="1038217814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1399">
        <p14:ripple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423" t="35911" r="33940" b="1355"/>
          <a:stretch/>
        </p:blipFill>
        <p:spPr>
          <a:xfrm>
            <a:off x="2514600" y="914400"/>
            <a:ext cx="4114799" cy="4952999"/>
          </a:xfrm>
          <a:prstGeom prst="rect">
            <a:avLst/>
          </a:prstGeom>
          <a:ln w="38100" cap="sq">
            <a:solidFill>
              <a:srgbClr xmlns:mc="http://schemas.openxmlformats.org/markup-compatibility/2006" xmlns:a14="http://schemas.microsoft.com/office/drawing/2007/7/7/main" val="000000" mc:Ignorable=""/>
            </a:solidFill>
            <a:prstDash val="solid"/>
            <a:miter lim="800000"/>
          </a:ln>
          <a:effectLst>
            <a:outerShdw blurRad="50800" dist="38100" dir="2700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07/7/12/main" val="3397692055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800">
        <p14:flythrough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ASUS\Downloads\YESBU_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 l="7310" t="1504" r="8143" b="-1504"/>
          <a:stretch/>
        </p:blipFill>
        <p:spPr bwMode="auto">
          <a:xfrm>
            <a:off x="4800600" y="609600"/>
            <a:ext cx="3581400" cy="2789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xmlns:mc="http://schemas.openxmlformats.org/markup-compatibility/2006" xmlns:a14="http://schemas.microsoft.com/office/drawing/2007/7/7/main" val="FFFFFF" mc:Ignorable=""/>
            </a:solidFill>
            <a:miter lim="800000"/>
          </a:ln>
          <a:effectLst>
            <a:outerShdw blurRad="254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 descr="YESBU%20logo%20sm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90600" y="3886200"/>
            <a:ext cx="3022600" cy="25285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xmlns:mc="http://schemas.openxmlformats.org/markup-compatibility/2006" xmlns:a14="http://schemas.microsoft.com/office/drawing/2007/7/7/main" val="FFFFFF" mc:Ignorable=""/>
            </a:solidFill>
            <a:miter lim="800000"/>
          </a:ln>
          <a:effectLst>
            <a:outerShdw blurRad="254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07/7/12/main" val="1336648183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MohamedAlipachain1838byHermannEich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588963"/>
            <a:ext cx="3143250" cy="2357437"/>
          </a:xfrm>
          <a:prstGeom prst="rect">
            <a:avLst/>
          </a:prstGeom>
          <a:ln w="38100" cap="sq">
            <a:solidFill>
              <a:srgbClr xmlns:mc="http://schemas.openxmlformats.org/markup-compatibility/2006" xmlns:a14="http://schemas.microsoft.com/office/drawing/2007/7/7/main" val="000000" mc:Ignorable=""/>
            </a:solidFill>
            <a:prstDash val="solid"/>
            <a:miter lim="800000"/>
          </a:ln>
          <a:effectLst>
            <a:outerShdw blurRad="50800" dist="38100" dir="2700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</p:spPr>
      </p:pic>
      <p:pic>
        <p:nvPicPr>
          <p:cNvPr id="9" name="Picture 8" descr="MohamedAlipachain1838byHermannEich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3940175"/>
            <a:ext cx="3143250" cy="2157413"/>
          </a:xfrm>
          <a:prstGeom prst="rect">
            <a:avLst/>
          </a:prstGeom>
          <a:ln w="38100" cap="sq">
            <a:solidFill>
              <a:srgbClr xmlns:mc="http://schemas.openxmlformats.org/markup-compatibility/2006" xmlns:a14="http://schemas.microsoft.com/office/drawing/2007/7/7/main" val="000000" mc:Ignorable=""/>
            </a:solidFill>
            <a:prstDash val="solid"/>
            <a:miter lim="800000"/>
          </a:ln>
          <a:effectLst>
            <a:outerShdw blurRad="50800" dist="38100" dir="2700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</p:spPr>
      </p:pic>
      <p:pic>
        <p:nvPicPr>
          <p:cNvPr id="10" name="Picture 9" descr="MohamedAlipachain1838byHermannEich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25" y="571500"/>
            <a:ext cx="3143250" cy="2428875"/>
          </a:xfrm>
          <a:prstGeom prst="rect">
            <a:avLst/>
          </a:prstGeom>
          <a:ln w="38100" cap="sq">
            <a:solidFill>
              <a:srgbClr xmlns:mc="http://schemas.openxmlformats.org/markup-compatibility/2006" xmlns:a14="http://schemas.microsoft.com/office/drawing/2007/7/7/main" val="000000" mc:Ignorable=""/>
            </a:solidFill>
            <a:prstDash val="solid"/>
            <a:miter lim="800000"/>
          </a:ln>
          <a:effectLst>
            <a:outerShdw blurRad="50800" dist="38100" dir="2700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</p:spPr>
      </p:pic>
      <p:pic>
        <p:nvPicPr>
          <p:cNvPr id="11" name="Picture 10" descr="MohamedAlipachain1838byHermannEiche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125" y="3968750"/>
            <a:ext cx="3143250" cy="2168525"/>
          </a:xfrm>
          <a:prstGeom prst="rect">
            <a:avLst/>
          </a:prstGeom>
          <a:ln w="38100" cap="sq">
            <a:solidFill>
              <a:srgbClr xmlns:mc="http://schemas.openxmlformats.org/markup-compatibility/2006" xmlns:a14="http://schemas.microsoft.com/office/drawing/2007/7/7/main" val="000000" mc:Ignorable=""/>
            </a:solidFill>
            <a:prstDash val="solid"/>
            <a:miter lim="800000"/>
          </a:ln>
          <a:effectLst>
            <a:outerShdw blurRad="50800" dist="38100" dir="2700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</p:spPr>
      </p:pic>
      <p:pic>
        <p:nvPicPr>
          <p:cNvPr id="12" name="Picture 11" descr="lu_logo.gif"/>
          <p:cNvPicPr>
            <a:picLocks noChangeAspect="1"/>
          </p:cNvPicPr>
          <p:nvPr/>
        </p:nvPicPr>
        <p:blipFill>
          <a:blip r:embed="rId6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/>
          <a:stretch>
            <a:fillRect/>
          </a:stretch>
        </p:blipFill>
        <p:spPr bwMode="auto">
          <a:xfrm>
            <a:off x="2511425" y="1428750"/>
            <a:ext cx="3924300" cy="39290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07/7/7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  <a:ext uri="{53640926-AAD7-44d8-BBD7-CCE9431645EC}">
              <a14:shadowObscured xmlns:a14="http://schemas.microsoft.com/office/drawing/2007/7/7/main" val="1"/>
            </a:ext>
          </a:extLst>
        </p:spPr>
      </p:pic>
    </p:spTree>
    <p:extLst>
      <p:ext uri="{BB962C8B-B14F-4D97-AF65-F5344CB8AC3E}">
        <p14:creationId xmlns:p14="http://schemas.microsoft.com/office/powerpoint/2007/7/12/main" val="2875385059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2000"/>
    </mc:Choice>
    <mc:Fallback xmlns="">
      <p:transition xmlns:p14="http://schemas.microsoft.com/office/powerpoint/2007/7/12/main" spd="slow"/>
    </mc:Fallback>
  </mc:AlternateContent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effectLst/>
                <a:cs typeface="Tahoma" pitchFamily="34" charset="0"/>
              </a:rPr>
              <a:t>   Sustainable  ? </a:t>
            </a:r>
            <a:endParaRPr lang="en-GB" sz="4800" b="1" dirty="0"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1371600"/>
            <a:ext cx="8305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err="1" smtClean="0">
                <a:solidFill>
                  <a:schemeClr val="bg1"/>
                </a:solidFill>
              </a:rPr>
              <a:t>sus‧tain‧a‧ble</a:t>
            </a:r>
            <a:r>
              <a:rPr lang="en-US" sz="2800" b="1" dirty="0" smtClean="0">
                <a:solidFill>
                  <a:schemeClr val="bg1"/>
                </a:solidFill>
              </a:rPr>
              <a:t>   adjective </a:t>
            </a:r>
          </a:p>
          <a:p>
            <a:r>
              <a:rPr lang="en-US" sz="2800" b="1" u="sng" dirty="0" smtClean="0">
                <a:solidFill>
                  <a:schemeClr val="bg1"/>
                </a:solidFill>
              </a:rPr>
              <a:t>able </a:t>
            </a:r>
            <a:r>
              <a:rPr lang="en-US" sz="2800" b="1" u="sng" dirty="0">
                <a:solidFill>
                  <a:schemeClr val="bg1"/>
                </a:solidFill>
              </a:rPr>
              <a:t>to continue </a:t>
            </a:r>
            <a:endParaRPr lang="en-US" sz="2800" b="1" u="sng" dirty="0" smtClean="0">
              <a:solidFill>
                <a:schemeClr val="bg1"/>
              </a:solidFill>
            </a:endParaRPr>
          </a:p>
          <a:p>
            <a:r>
              <a:rPr lang="en-US" sz="2800" b="1" u="sng" dirty="0" smtClean="0">
                <a:solidFill>
                  <a:schemeClr val="bg1"/>
                </a:solidFill>
              </a:rPr>
              <a:t>without </a:t>
            </a:r>
            <a:r>
              <a:rPr lang="en-US" sz="2800" b="1" u="sng" dirty="0">
                <a:solidFill>
                  <a:schemeClr val="bg1"/>
                </a:solidFill>
              </a:rPr>
              <a:t>causing damage </a:t>
            </a:r>
            <a:endParaRPr lang="en-US" sz="2800" b="1" u="sng" dirty="0" smtClean="0">
              <a:solidFill>
                <a:schemeClr val="bg1"/>
              </a:solidFill>
            </a:endParaRPr>
          </a:p>
          <a:p>
            <a:r>
              <a:rPr lang="en-US" sz="2800" b="1" u="sng" dirty="0" smtClean="0">
                <a:solidFill>
                  <a:schemeClr val="bg1"/>
                </a:solidFill>
              </a:rPr>
              <a:t>to </a:t>
            </a:r>
            <a:r>
              <a:rPr lang="en-US" sz="2800" b="1" u="sng" dirty="0">
                <a:solidFill>
                  <a:schemeClr val="bg1"/>
                </a:solidFill>
              </a:rPr>
              <a:t>the environment </a:t>
            </a:r>
            <a:endParaRPr lang="en-US" sz="2800" b="1" u="sng" dirty="0" smtClean="0">
              <a:solidFill>
                <a:schemeClr val="bg1"/>
              </a:solidFill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Sustainability  noun 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 </a:t>
            </a:r>
          </a:p>
          <a:p>
            <a:endParaRPr lang="en-US" sz="2800" b="1" dirty="0">
              <a:solidFill>
                <a:schemeClr val="bg1"/>
              </a:solidFill>
            </a:endParaRPr>
          </a:p>
          <a:p>
            <a:endParaRPr lang="en-US" sz="2800" b="1" dirty="0" smtClean="0">
              <a:solidFill>
                <a:schemeClr val="bg1"/>
              </a:solidFill>
            </a:endParaRPr>
          </a:p>
          <a:p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Longman Dictionary 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07/7/12/main" val="893386598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effectLst/>
                <a:cs typeface="Tahoma" pitchFamily="34" charset="0"/>
              </a:rPr>
              <a:t>   Preventive   ? </a:t>
            </a:r>
            <a:endParaRPr lang="en-GB" sz="4800" b="1" dirty="0"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1371600"/>
            <a:ext cx="81534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err="1">
                <a:solidFill>
                  <a:schemeClr val="bg1"/>
                </a:solidFill>
              </a:rPr>
              <a:t>pre‧vent‧ive</a:t>
            </a:r>
            <a:r>
              <a:rPr lang="en-US" sz="2800" b="1" dirty="0">
                <a:solidFill>
                  <a:schemeClr val="bg1"/>
                </a:solidFill>
              </a:rPr>
              <a:t> / </a:t>
            </a:r>
            <a:r>
              <a:rPr lang="en-US" sz="2800" b="1" dirty="0" err="1">
                <a:solidFill>
                  <a:schemeClr val="bg1"/>
                </a:solidFill>
              </a:rPr>
              <a:t>prɪˈventɪv</a:t>
            </a:r>
            <a:r>
              <a:rPr lang="en-US" sz="2800" b="1" dirty="0">
                <a:solidFill>
                  <a:schemeClr val="bg1"/>
                </a:solidFill>
              </a:rPr>
              <a:t> /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intended to stop something you do not want to happen, such as illness, from happening</a:t>
            </a:r>
          </a:p>
          <a:p>
            <a:endParaRPr lang="en-US" sz="2800" b="1" dirty="0">
              <a:solidFill>
                <a:schemeClr val="bg1"/>
              </a:solidFill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 </a:t>
            </a:r>
          </a:p>
          <a:p>
            <a:endParaRPr lang="en-US" sz="2800" b="1" dirty="0">
              <a:solidFill>
                <a:schemeClr val="bg1"/>
              </a:solidFill>
            </a:endParaRPr>
          </a:p>
          <a:p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Longman Dictionary </a:t>
            </a:r>
            <a:endParaRPr lang="en-US" sz="2800" b="1" dirty="0">
              <a:solidFill>
                <a:schemeClr val="bg1"/>
              </a:solidFill>
            </a:endParaRPr>
          </a:p>
          <a:p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07/7/12/main" val="1440692451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lu_logo.gif"/>
          <p:cNvPicPr>
            <a:picLocks noChangeAspect="1"/>
          </p:cNvPicPr>
          <p:nvPr/>
        </p:nvPicPr>
        <p:blipFill>
          <a:blip r:embed="rId2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0"/>
            <a:ext cx="1000125" cy="13858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07/7/7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882808"/>
            <a:ext cx="8686800" cy="4572000"/>
          </a:xfrm>
        </p:spPr>
        <p:txBody>
          <a:bodyPr>
            <a:noAutofit/>
          </a:bodyPr>
          <a:lstStyle/>
          <a:p>
            <a:pPr marL="64008" indent="0" eaLnBrk="1" hangingPunct="1">
              <a:buNone/>
            </a:pPr>
            <a:r>
              <a:rPr lang="en-US" sz="3600" b="1" dirty="0" smtClean="0">
                <a:solidFill>
                  <a:schemeClr val="bg1"/>
                </a:solidFill>
                <a:cs typeface="Tahoma" pitchFamily="34" charset="0"/>
              </a:rPr>
              <a:t>YMP</a:t>
            </a:r>
          </a:p>
          <a:p>
            <a:pPr marL="64008" indent="0" eaLnBrk="1" hangingPunct="1">
              <a:buNone/>
            </a:pPr>
            <a:r>
              <a:rPr lang="en-US" sz="3600" b="1" dirty="0" smtClean="0">
                <a:solidFill>
                  <a:schemeClr val="bg1"/>
                </a:solidFill>
                <a:cs typeface="Tahoma" pitchFamily="34" charset="0"/>
              </a:rPr>
              <a:t>The Young Masters </a:t>
            </a:r>
            <a:r>
              <a:rPr lang="en-US" sz="3600" b="1" dirty="0" err="1" smtClean="0">
                <a:solidFill>
                  <a:schemeClr val="bg1"/>
                </a:solidFill>
                <a:cs typeface="Tahoma" pitchFamily="34" charset="0"/>
              </a:rPr>
              <a:t>Programme</a:t>
            </a:r>
            <a:r>
              <a:rPr lang="en-US" sz="3600" b="1" dirty="0" smtClean="0">
                <a:solidFill>
                  <a:schemeClr val="bg1"/>
                </a:solidFill>
                <a:cs typeface="Tahoma" pitchFamily="34" charset="0"/>
              </a:rPr>
              <a:t> :</a:t>
            </a:r>
          </a:p>
          <a:p>
            <a:pPr marL="64008" indent="0">
              <a:buNone/>
            </a:pPr>
            <a:r>
              <a:rPr lang="en-US" sz="3600" b="1" dirty="0" smtClean="0">
                <a:solidFill>
                  <a:schemeClr val="bg1"/>
                </a:solidFill>
                <a:cs typeface="Tahoma" pitchFamily="34" charset="0"/>
              </a:rPr>
              <a:t>   </a:t>
            </a:r>
            <a:r>
              <a:rPr lang="en-US" sz="3600" b="1" dirty="0">
                <a:solidFill>
                  <a:schemeClr val="bg1"/>
                </a:solidFill>
                <a:cs typeface="Tahoma" pitchFamily="34" charset="0"/>
              </a:rPr>
              <a:t>I</a:t>
            </a:r>
            <a:r>
              <a:rPr lang="en-US" sz="3600" b="1" dirty="0" smtClean="0">
                <a:solidFill>
                  <a:schemeClr val="bg1"/>
                </a:solidFill>
                <a:cs typeface="Tahoma" pitchFamily="34" charset="0"/>
              </a:rPr>
              <a:t>s  a web-based, </a:t>
            </a:r>
          </a:p>
          <a:p>
            <a:pPr marL="64008" indent="0">
              <a:buNone/>
            </a:pPr>
            <a:r>
              <a:rPr lang="en-US" sz="3600" b="1" dirty="0" smtClean="0">
                <a:solidFill>
                  <a:schemeClr val="bg1"/>
                </a:solidFill>
                <a:cs typeface="Tahoma" pitchFamily="34" charset="0"/>
              </a:rPr>
              <a:t>interactive </a:t>
            </a:r>
            <a:r>
              <a:rPr lang="en-US" sz="3600" b="1" u="sng" dirty="0" smtClean="0">
                <a:solidFill>
                  <a:schemeClr val="bg1"/>
                </a:solidFill>
                <a:cs typeface="Tahoma" pitchFamily="34" charset="0"/>
              </a:rPr>
              <a:t>distance-learning</a:t>
            </a:r>
            <a:r>
              <a:rPr lang="en-US" sz="3600" b="1" dirty="0" smtClean="0">
                <a:solidFill>
                  <a:schemeClr val="bg1"/>
                </a:solidFill>
                <a:cs typeface="Tahoma" pitchFamily="34" charset="0"/>
              </a:rPr>
              <a:t> course </a:t>
            </a:r>
          </a:p>
          <a:p>
            <a:pPr marL="64008" indent="0">
              <a:buNone/>
            </a:pPr>
            <a:r>
              <a:rPr lang="en-US" sz="3600" b="1" dirty="0" smtClean="0">
                <a:solidFill>
                  <a:schemeClr val="bg1"/>
                </a:solidFill>
                <a:cs typeface="Tahoma" pitchFamily="34" charset="0"/>
              </a:rPr>
              <a:t>that focuses on issues related to sustainable development and preventive environmental strategies. </a:t>
            </a:r>
            <a:endParaRPr lang="en-GB" sz="3600" b="1" dirty="0" smtClean="0">
              <a:solidFill>
                <a:schemeClr val="bg1"/>
              </a:solidFill>
              <a:cs typeface="Tahoma" pitchFamily="34" charset="0"/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2143125" y="142875"/>
            <a:ext cx="1785938" cy="7699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07/7/7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i="0">
                <a:solidFill>
                  <a:schemeClr val="bg1"/>
                </a:solidFill>
              </a:rPr>
              <a:t>YMP</a:t>
            </a:r>
            <a:endParaRPr lang="en-GB" i="0">
              <a:solidFill>
                <a:schemeClr val="bg1"/>
              </a:solidFill>
            </a:endParaRPr>
          </a:p>
        </p:txBody>
      </p:sp>
      <p:sp>
        <p:nvSpPr>
          <p:cNvPr id="9221" name="TextBox 7"/>
          <p:cNvSpPr txBox="1">
            <a:spLocks noChangeArrowheads="1"/>
          </p:cNvSpPr>
          <p:nvPr/>
        </p:nvSpPr>
        <p:spPr bwMode="auto">
          <a:xfrm>
            <a:off x="2643188" y="857250"/>
            <a:ext cx="5263620" cy="5232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07/7/7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0" i="0" dirty="0">
                <a:solidFill>
                  <a:schemeClr val="bg1"/>
                </a:solidFill>
              </a:rPr>
              <a:t>The Young Masters </a:t>
            </a:r>
            <a:r>
              <a:rPr lang="en-US" sz="2800" b="0" i="0" dirty="0" err="1">
                <a:solidFill>
                  <a:schemeClr val="bg1"/>
                </a:solidFill>
              </a:rPr>
              <a:t>Programme</a:t>
            </a:r>
            <a:endParaRPr lang="en-GB" sz="2800" b="0" i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07/7/12/main" val="3632077253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2000"/>
    </mc:Choice>
    <mc:Fallback xmlns="">
      <p:transition xmlns:p14="http://schemas.microsoft.com/office/powerpoint/2007/7/12/main" spd="slow"/>
    </mc:Fallback>
  </mc:AlternateContent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lu_logo.gif"/>
          <p:cNvPicPr>
            <a:picLocks noChangeAspect="1"/>
          </p:cNvPicPr>
          <p:nvPr/>
        </p:nvPicPr>
        <p:blipFill>
          <a:blip r:embed="rId2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0"/>
            <a:ext cx="1000125" cy="13858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07/7/7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882808"/>
            <a:ext cx="8686800" cy="4572000"/>
          </a:xfrm>
        </p:spPr>
        <p:txBody>
          <a:bodyPr>
            <a:noAutofit/>
          </a:bodyPr>
          <a:lstStyle/>
          <a:p>
            <a:pPr marL="64008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The Young Masters </a:t>
            </a:r>
            <a:r>
              <a:rPr lang="en-US" sz="3600" dirty="0" err="1">
                <a:solidFill>
                  <a:schemeClr val="bg1"/>
                </a:solidFill>
              </a:rPr>
              <a:t>Programme</a:t>
            </a:r>
            <a:r>
              <a:rPr lang="en-US" sz="3600" dirty="0">
                <a:solidFill>
                  <a:schemeClr val="bg1"/>
                </a:solidFill>
              </a:rPr>
              <a:t> is a web-based, interactive distance-learning course </a:t>
            </a:r>
            <a:endParaRPr lang="en-US" sz="3600" dirty="0" smtClean="0">
              <a:solidFill>
                <a:schemeClr val="bg1"/>
              </a:solidFill>
            </a:endParaRPr>
          </a:p>
          <a:p>
            <a:pPr marL="64008" indent="0">
              <a:buNone/>
            </a:pPr>
            <a:r>
              <a:rPr lang="en-US" sz="3600" b="1" u="sng" dirty="0" smtClean="0">
                <a:solidFill>
                  <a:schemeClr val="bg1"/>
                </a:solidFill>
              </a:rPr>
              <a:t>divided </a:t>
            </a:r>
            <a:r>
              <a:rPr lang="en-US" sz="3600" b="1" u="sng" dirty="0">
                <a:solidFill>
                  <a:schemeClr val="bg1"/>
                </a:solidFill>
              </a:rPr>
              <a:t>into four parts</a:t>
            </a:r>
            <a:r>
              <a:rPr lang="en-US" sz="3600" dirty="0">
                <a:solidFill>
                  <a:schemeClr val="bg1"/>
                </a:solidFill>
              </a:rPr>
              <a:t>.</a:t>
            </a:r>
          </a:p>
          <a:p>
            <a:pPr marL="64008" indent="0">
              <a:buNone/>
            </a:pP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2143125" y="142875"/>
            <a:ext cx="1785938" cy="7699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07/7/7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i="0">
                <a:solidFill>
                  <a:schemeClr val="bg1"/>
                </a:solidFill>
              </a:rPr>
              <a:t>YMP</a:t>
            </a:r>
            <a:endParaRPr lang="en-GB" i="0">
              <a:solidFill>
                <a:schemeClr val="bg1"/>
              </a:solidFill>
            </a:endParaRPr>
          </a:p>
        </p:txBody>
      </p:sp>
      <p:sp>
        <p:nvSpPr>
          <p:cNvPr id="9221" name="TextBox 7"/>
          <p:cNvSpPr txBox="1">
            <a:spLocks noChangeArrowheads="1"/>
          </p:cNvSpPr>
          <p:nvPr/>
        </p:nvSpPr>
        <p:spPr bwMode="auto">
          <a:xfrm>
            <a:off x="2643188" y="857250"/>
            <a:ext cx="5263620" cy="5232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07/7/7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0" i="0" dirty="0">
                <a:solidFill>
                  <a:schemeClr val="bg1"/>
                </a:solidFill>
              </a:rPr>
              <a:t>The Young Masters </a:t>
            </a:r>
            <a:r>
              <a:rPr lang="en-US" sz="2800" b="0" i="0" dirty="0" err="1">
                <a:solidFill>
                  <a:schemeClr val="bg1"/>
                </a:solidFill>
              </a:rPr>
              <a:t>Programme</a:t>
            </a:r>
            <a:endParaRPr lang="en-GB" sz="2800" b="0" i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07/7/12/main" val="3624512213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2000"/>
    </mc:Choice>
    <mc:Fallback xmlns="">
      <p:transition xmlns:p14="http://schemas.microsoft.com/office/powerpoint/2007/7/12/main" spd="slow"/>
    </mc:Fallback>
  </mc:AlternateContent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lu_logo.gif"/>
          <p:cNvPicPr>
            <a:picLocks noChangeAspect="1"/>
          </p:cNvPicPr>
          <p:nvPr/>
        </p:nvPicPr>
        <p:blipFill>
          <a:blip r:embed="rId2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0"/>
            <a:ext cx="1000125" cy="13858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07/7/7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4572000"/>
          </a:xfrm>
        </p:spPr>
        <p:txBody>
          <a:bodyPr>
            <a:noAutofit/>
          </a:bodyPr>
          <a:lstStyle/>
          <a:p>
            <a:pPr marL="64008" indent="0">
              <a:buNone/>
            </a:pPr>
            <a:r>
              <a:rPr lang="en-US" sz="4000" dirty="0">
                <a:solidFill>
                  <a:srgbClr xmlns:mc="http://schemas.openxmlformats.org/markup-compatibility/2006" xmlns:a14="http://schemas.microsoft.com/office/drawing/2007/7/7/main" val="FF0000" mc:Ignorable=""/>
                </a:solidFill>
                <a:latin typeface="Segoe Print" pitchFamily="2" charset="0"/>
              </a:rPr>
              <a:t>Part 1 </a:t>
            </a:r>
            <a:r>
              <a:rPr lang="en-US" sz="3600" dirty="0">
                <a:solidFill>
                  <a:schemeClr val="bg1"/>
                </a:solidFill>
                <a:latin typeface="Segoe Print" pitchFamily="2" charset="0"/>
              </a:rPr>
              <a:t>consists of eight weeks of studies with the </a:t>
            </a:r>
            <a:r>
              <a:rPr lang="en-US" sz="3600" dirty="0" smtClean="0">
                <a:solidFill>
                  <a:schemeClr val="bg1"/>
                </a:solidFill>
                <a:latin typeface="Segoe Print" pitchFamily="2" charset="0"/>
              </a:rPr>
              <a:t>main </a:t>
            </a:r>
            <a:r>
              <a:rPr lang="en-US" sz="3600" dirty="0">
                <a:solidFill>
                  <a:schemeClr val="bg1"/>
                </a:solidFill>
                <a:latin typeface="Segoe Print" pitchFamily="2" charset="0"/>
              </a:rPr>
              <a:t>heading </a:t>
            </a:r>
            <a:r>
              <a:rPr lang="en-US" sz="3600" u="sng" dirty="0">
                <a:solidFill>
                  <a:schemeClr val="bg1"/>
                </a:solidFill>
                <a:latin typeface="Segoe Print" pitchFamily="2" charset="0"/>
              </a:rPr>
              <a:t>“Sustainability – </a:t>
            </a:r>
            <a:r>
              <a:rPr lang="en-US" sz="3600" u="sng" dirty="0" smtClean="0">
                <a:solidFill>
                  <a:schemeClr val="bg1"/>
                </a:solidFill>
                <a:latin typeface="Segoe Print" pitchFamily="2" charset="0"/>
              </a:rPr>
              <a:t>Why?”</a:t>
            </a:r>
            <a:r>
              <a:rPr lang="en-US" sz="3600" dirty="0" smtClean="0">
                <a:solidFill>
                  <a:schemeClr val="bg1"/>
                </a:solidFill>
                <a:latin typeface="Segoe Print" pitchFamily="2" charset="0"/>
              </a:rPr>
              <a:t>. </a:t>
            </a:r>
          </a:p>
          <a:p>
            <a:pPr marL="64008" indent="0">
              <a:buNone/>
            </a:pPr>
            <a:r>
              <a:rPr lang="en-US" sz="4000" dirty="0" smtClean="0">
                <a:solidFill>
                  <a:srgbClr xmlns:mc="http://schemas.openxmlformats.org/markup-compatibility/2006" xmlns:a14="http://schemas.microsoft.com/office/drawing/2007/7/7/main" val="FF0000" mc:Ignorable=""/>
                </a:solidFill>
                <a:latin typeface="Segoe Print" pitchFamily="2" charset="0"/>
              </a:rPr>
              <a:t>Part </a:t>
            </a:r>
            <a:r>
              <a:rPr lang="en-US" sz="4000" dirty="0">
                <a:solidFill>
                  <a:srgbClr xmlns:mc="http://schemas.openxmlformats.org/markup-compatibility/2006" xmlns:a14="http://schemas.microsoft.com/office/drawing/2007/7/7/main" val="FF0000" mc:Ignorable=""/>
                </a:solidFill>
                <a:latin typeface="Segoe Print" pitchFamily="2" charset="0"/>
              </a:rPr>
              <a:t>2 </a:t>
            </a:r>
            <a:r>
              <a:rPr lang="en-US" sz="3600" dirty="0">
                <a:solidFill>
                  <a:schemeClr val="bg1"/>
                </a:solidFill>
                <a:latin typeface="Segoe Print" pitchFamily="2" charset="0"/>
              </a:rPr>
              <a:t>deals with preventive environmental strategies and is called </a:t>
            </a:r>
            <a:r>
              <a:rPr lang="en-US" sz="3600" u="sng" dirty="0">
                <a:solidFill>
                  <a:schemeClr val="bg1"/>
                </a:solidFill>
                <a:latin typeface="Segoe Print" pitchFamily="2" charset="0"/>
              </a:rPr>
              <a:t>“Sustainability – How?”</a:t>
            </a:r>
            <a:r>
              <a:rPr lang="en-US" sz="3600" dirty="0">
                <a:solidFill>
                  <a:schemeClr val="bg1"/>
                </a:solidFill>
                <a:latin typeface="Segoe Print" pitchFamily="2" charset="0"/>
              </a:rPr>
              <a:t>. </a:t>
            </a:r>
            <a:endParaRPr lang="en-US" sz="3600" dirty="0" smtClean="0">
              <a:solidFill>
                <a:schemeClr val="bg1"/>
              </a:solidFill>
              <a:latin typeface="Segoe Print" pitchFamily="2" charset="0"/>
            </a:endParaRPr>
          </a:p>
          <a:p>
            <a:pPr marL="64008" indent="0">
              <a:buNone/>
            </a:pPr>
            <a:r>
              <a:rPr lang="en-US" sz="3600" dirty="0" smtClean="0">
                <a:solidFill>
                  <a:schemeClr val="bg1"/>
                </a:solidFill>
                <a:latin typeface="Segoe Print" pitchFamily="2" charset="0"/>
              </a:rPr>
              <a:t>It </a:t>
            </a:r>
            <a:r>
              <a:rPr lang="en-US" sz="3600" dirty="0">
                <a:solidFill>
                  <a:schemeClr val="bg1"/>
                </a:solidFill>
                <a:latin typeface="Segoe Print" pitchFamily="2" charset="0"/>
              </a:rPr>
              <a:t>consists of ten modules. Each module is estimated to take two to five hours of studies.</a:t>
            </a:r>
          </a:p>
          <a:p>
            <a:pPr marL="64008" indent="0">
              <a:buNone/>
            </a:pPr>
            <a:endParaRPr lang="en-US" sz="3600" dirty="0">
              <a:solidFill>
                <a:schemeClr val="bg1"/>
              </a:solidFill>
              <a:latin typeface="Segoe Print" pitchFamily="2" charset="0"/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2143125" y="142875"/>
            <a:ext cx="1785938" cy="7699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07/7/7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i="0">
                <a:solidFill>
                  <a:schemeClr val="bg1"/>
                </a:solidFill>
              </a:rPr>
              <a:t>YMP</a:t>
            </a:r>
            <a:endParaRPr lang="en-GB" i="0">
              <a:solidFill>
                <a:schemeClr val="bg1"/>
              </a:solidFill>
            </a:endParaRPr>
          </a:p>
        </p:txBody>
      </p:sp>
      <p:sp>
        <p:nvSpPr>
          <p:cNvPr id="9221" name="TextBox 7"/>
          <p:cNvSpPr txBox="1">
            <a:spLocks noChangeArrowheads="1"/>
          </p:cNvSpPr>
          <p:nvPr/>
        </p:nvSpPr>
        <p:spPr bwMode="auto">
          <a:xfrm>
            <a:off x="2643188" y="857250"/>
            <a:ext cx="5263620" cy="5232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07/7/7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0" i="0" dirty="0">
                <a:solidFill>
                  <a:schemeClr val="bg1"/>
                </a:solidFill>
              </a:rPr>
              <a:t>The Young Masters </a:t>
            </a:r>
            <a:r>
              <a:rPr lang="en-US" sz="2800" b="0" i="0" dirty="0" err="1">
                <a:solidFill>
                  <a:schemeClr val="bg1"/>
                </a:solidFill>
              </a:rPr>
              <a:t>Programme</a:t>
            </a:r>
            <a:endParaRPr lang="en-GB" sz="2800" b="0" i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07/7/12/main" val="1079268010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2000"/>
    </mc:Choice>
    <mc:Fallback xmlns="">
      <p:transition xmlns:p14="http://schemas.microsoft.com/office/powerpoint/2007/7/12/main" spd="slow"/>
    </mc:Fallback>
  </mc:AlternateContent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lu_logo.gif"/>
          <p:cNvPicPr>
            <a:picLocks noChangeAspect="1"/>
          </p:cNvPicPr>
          <p:nvPr/>
        </p:nvPicPr>
        <p:blipFill>
          <a:blip r:embed="rId2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0"/>
            <a:ext cx="1000125" cy="13858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07/7/7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4572000"/>
          </a:xfrm>
        </p:spPr>
        <p:txBody>
          <a:bodyPr>
            <a:noAutofit/>
          </a:bodyPr>
          <a:lstStyle/>
          <a:p>
            <a:pPr marL="64008" indent="0">
              <a:buNone/>
            </a:pPr>
            <a:r>
              <a:rPr lang="en-US" sz="4000" b="1" dirty="0">
                <a:solidFill>
                  <a:srgbClr xmlns:mc="http://schemas.openxmlformats.org/markup-compatibility/2006" xmlns:a14="http://schemas.microsoft.com/office/drawing/2007/7/7/main" val="FF0000" mc:Ignorable=""/>
                </a:solidFill>
                <a:latin typeface="Segoe Print" pitchFamily="2" charset="0"/>
              </a:rPr>
              <a:t>Part 3</a:t>
            </a:r>
            <a:r>
              <a:rPr lang="en-US" sz="4000" dirty="0">
                <a:solidFill>
                  <a:schemeClr val="bg1"/>
                </a:solidFill>
                <a:latin typeface="Segoe Print" pitchFamily="2" charset="0"/>
              </a:rPr>
              <a:t>, Project Work, is voluntary but necessary to participate in for the fulfillment of the Young Masters </a:t>
            </a:r>
            <a:r>
              <a:rPr lang="en-US" sz="4000" dirty="0" err="1">
                <a:solidFill>
                  <a:schemeClr val="bg1"/>
                </a:solidFill>
                <a:latin typeface="Segoe Print" pitchFamily="2" charset="0"/>
              </a:rPr>
              <a:t>Programme</a:t>
            </a:r>
            <a:r>
              <a:rPr lang="en-US" sz="4000" dirty="0">
                <a:solidFill>
                  <a:schemeClr val="bg1"/>
                </a:solidFill>
                <a:latin typeface="Segoe Print" pitchFamily="2" charset="0"/>
              </a:rPr>
              <a:t>. Here the participants develop a project that applies the learned concepts to real, local situations. The project period is about two months. </a:t>
            </a:r>
          </a:p>
          <a:p>
            <a:pPr marL="64008" indent="0">
              <a:buNone/>
            </a:pPr>
            <a:endParaRPr lang="en-US" sz="3600" dirty="0">
              <a:solidFill>
                <a:schemeClr val="bg1"/>
              </a:solidFill>
              <a:latin typeface="Segoe Print" pitchFamily="2" charset="0"/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2143125" y="142875"/>
            <a:ext cx="1785938" cy="7699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07/7/7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i="0">
                <a:solidFill>
                  <a:schemeClr val="bg1"/>
                </a:solidFill>
              </a:rPr>
              <a:t>YMP</a:t>
            </a:r>
            <a:endParaRPr lang="en-GB" i="0">
              <a:solidFill>
                <a:schemeClr val="bg1"/>
              </a:solidFill>
            </a:endParaRPr>
          </a:p>
        </p:txBody>
      </p:sp>
      <p:sp>
        <p:nvSpPr>
          <p:cNvPr id="9221" name="TextBox 7"/>
          <p:cNvSpPr txBox="1">
            <a:spLocks noChangeArrowheads="1"/>
          </p:cNvSpPr>
          <p:nvPr/>
        </p:nvSpPr>
        <p:spPr bwMode="auto">
          <a:xfrm>
            <a:off x="2643188" y="857250"/>
            <a:ext cx="5263620" cy="5232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07/7/7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0" i="0" dirty="0">
                <a:solidFill>
                  <a:schemeClr val="bg1"/>
                </a:solidFill>
              </a:rPr>
              <a:t>The Young Masters </a:t>
            </a:r>
            <a:r>
              <a:rPr lang="en-US" sz="2800" b="0" i="0" dirty="0" err="1">
                <a:solidFill>
                  <a:schemeClr val="bg1"/>
                </a:solidFill>
              </a:rPr>
              <a:t>Programme</a:t>
            </a:r>
            <a:endParaRPr lang="en-GB" sz="2800" b="0" i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07/7/12/main" val="617418273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2000"/>
    </mc:Choice>
    <mc:Fallback xmlns="">
      <p:transition xmlns:p14="http://schemas.microsoft.com/office/powerpoint/2007/7/12/main" spd="slow"/>
    </mc:Fallback>
  </mc:AlternateContent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43000"/>
            <a:ext cx="3733800" cy="139903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07/7/7/main" val="000000" mc:Ignorable="">
                      <a:alpha val="38000"/>
                    </a:srgbClr>
                  </a:outerShdw>
                </a:effectLst>
              </a:rPr>
              <a:t>Certificate </a:t>
            </a:r>
            <a:endParaRPr lang="en-GB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xmlns:mc="http://schemas.openxmlformats.org/markup-compatibility/2006" xmlns:a14="http://schemas.microsoft.com/office/drawing/2007/7/7/main" val="000000" mc:Ignorable="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 l="25862" t="9164" r="23276" b="3306"/>
          <a:stretch/>
        </p:blipFill>
        <p:spPr bwMode="auto">
          <a:xfrm>
            <a:off x="3124200" y="304800"/>
            <a:ext cx="5384332" cy="57911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xmlns:mc="http://schemas.openxmlformats.org/markup-compatibility/2006" xmlns:a14="http://schemas.microsoft.com/office/drawing/2007/7/7/main" val="000000" mc:Ignorable="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xmlns:mc="http://schemas.openxmlformats.org/markup-compatibility/2006" xmlns:a14="http://schemas.microsoft.com/office/drawing/2007/7/7/main" val="969696" mc:Ignorable=""/>
            </a:contourClr>
          </a:sp3d>
          <a:extLst>
            <a:ext uri="{909E8E84-426E-40dd-AFC4-6F175D3DCCD1}">
              <a14:hiddenFill xmlns:a14="http://schemas.microsoft.com/office/drawing/2007/7/7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07/7/7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07/7/12/main" val="2999280463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lu_logo.gif"/>
          <p:cNvPicPr>
            <a:picLocks noChangeAspect="1"/>
          </p:cNvPicPr>
          <p:nvPr/>
        </p:nvPicPr>
        <p:blipFill>
          <a:blip r:embed="rId2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0"/>
            <a:ext cx="1000125" cy="13858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07/7/7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4572000"/>
          </a:xfrm>
        </p:spPr>
        <p:txBody>
          <a:bodyPr>
            <a:noAutofit/>
          </a:bodyPr>
          <a:lstStyle/>
          <a:p>
            <a:pPr marL="64008" indent="0">
              <a:buNone/>
            </a:pPr>
            <a:r>
              <a:rPr lang="en-US" sz="4000" b="1" dirty="0">
                <a:solidFill>
                  <a:srgbClr xmlns:mc="http://schemas.openxmlformats.org/markup-compatibility/2006" xmlns:a14="http://schemas.microsoft.com/office/drawing/2007/7/7/main" val="FF0000" mc:Ignorable=""/>
                </a:solidFill>
                <a:latin typeface="Segoe Print" pitchFamily="2" charset="0"/>
              </a:rPr>
              <a:t>Part </a:t>
            </a:r>
            <a:r>
              <a:rPr lang="en-US" sz="4000" b="1" dirty="0" smtClean="0">
                <a:solidFill>
                  <a:srgbClr xmlns:mc="http://schemas.openxmlformats.org/markup-compatibility/2006" xmlns:a14="http://schemas.microsoft.com/office/drawing/2007/7/7/main" val="FF0000" mc:Ignorable=""/>
                </a:solidFill>
                <a:latin typeface="Segoe Print" pitchFamily="2" charset="0"/>
              </a:rPr>
              <a:t>4</a:t>
            </a:r>
            <a:r>
              <a:rPr lang="en-US" sz="4000" dirty="0" smtClean="0">
                <a:solidFill>
                  <a:schemeClr val="bg1"/>
                </a:solidFill>
                <a:latin typeface="Segoe Print" pitchFamily="2" charset="0"/>
              </a:rPr>
              <a:t>, </a:t>
            </a:r>
          </a:p>
          <a:p>
            <a:pPr marL="64008" indent="0">
              <a:buNone/>
            </a:pPr>
            <a:r>
              <a:rPr lang="en-US" sz="4000" dirty="0" smtClean="0">
                <a:solidFill>
                  <a:schemeClr val="bg1"/>
                </a:solidFill>
                <a:latin typeface="Segoe Print" pitchFamily="2" charset="0"/>
              </a:rPr>
              <a:t>All </a:t>
            </a:r>
            <a:r>
              <a:rPr lang="en-US" sz="4000" dirty="0">
                <a:solidFill>
                  <a:schemeClr val="bg1"/>
                </a:solidFill>
                <a:latin typeface="Segoe Print" pitchFamily="2" charset="0"/>
              </a:rPr>
              <a:t>projects will be evaluated by a </a:t>
            </a:r>
            <a:r>
              <a:rPr lang="en-US" sz="4000" b="1" u="sng" dirty="0" smtClean="0">
                <a:solidFill>
                  <a:schemeClr val="bg1"/>
                </a:solidFill>
                <a:latin typeface="Segoe Print" pitchFamily="2" charset="0"/>
              </a:rPr>
              <a:t>jury</a:t>
            </a:r>
            <a:r>
              <a:rPr lang="en-US" sz="4000" dirty="0" smtClean="0">
                <a:solidFill>
                  <a:schemeClr val="bg1"/>
                </a:solidFill>
                <a:latin typeface="Segoe Print" pitchFamily="2" charset="0"/>
              </a:rPr>
              <a:t>– </a:t>
            </a:r>
            <a:r>
              <a:rPr lang="en-US" sz="4000" dirty="0">
                <a:solidFill>
                  <a:schemeClr val="bg1"/>
                </a:solidFill>
                <a:latin typeface="Segoe Print" pitchFamily="2" charset="0"/>
              </a:rPr>
              <a:t>the Global Environmental Youth Convention (GEYC</a:t>
            </a:r>
            <a:r>
              <a:rPr lang="en-US" sz="4000" dirty="0" smtClean="0">
                <a:solidFill>
                  <a:schemeClr val="bg1"/>
                </a:solidFill>
                <a:latin typeface="Segoe Print" pitchFamily="2" charset="0"/>
              </a:rPr>
              <a:t>). </a:t>
            </a:r>
            <a:r>
              <a:rPr lang="en-US" sz="4000" dirty="0">
                <a:solidFill>
                  <a:schemeClr val="bg1"/>
                </a:solidFill>
                <a:latin typeface="Segoe Print" pitchFamily="2" charset="0"/>
              </a:rPr>
              <a:t>The next Convention will be in 2009, in China. </a:t>
            </a:r>
            <a:endParaRPr lang="en-US" sz="3600" dirty="0">
              <a:solidFill>
                <a:schemeClr val="bg1"/>
              </a:solidFill>
              <a:latin typeface="Segoe Print" pitchFamily="2" charset="0"/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2143125" y="142875"/>
            <a:ext cx="1785938" cy="7699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07/7/7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i="0">
                <a:solidFill>
                  <a:schemeClr val="bg1"/>
                </a:solidFill>
              </a:rPr>
              <a:t>YMP</a:t>
            </a:r>
            <a:endParaRPr lang="en-GB" i="0">
              <a:solidFill>
                <a:schemeClr val="bg1"/>
              </a:solidFill>
            </a:endParaRPr>
          </a:p>
        </p:txBody>
      </p:sp>
      <p:sp>
        <p:nvSpPr>
          <p:cNvPr id="9221" name="TextBox 7"/>
          <p:cNvSpPr txBox="1">
            <a:spLocks noChangeArrowheads="1"/>
          </p:cNvSpPr>
          <p:nvPr/>
        </p:nvSpPr>
        <p:spPr bwMode="auto">
          <a:xfrm>
            <a:off x="2643188" y="857250"/>
            <a:ext cx="5263620" cy="5232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07/7/7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0" i="0" dirty="0">
                <a:solidFill>
                  <a:schemeClr val="bg1"/>
                </a:solidFill>
              </a:rPr>
              <a:t>The Young Masters </a:t>
            </a:r>
            <a:r>
              <a:rPr lang="en-US" sz="2800" b="0" i="0" dirty="0" err="1">
                <a:solidFill>
                  <a:schemeClr val="bg1"/>
                </a:solidFill>
              </a:rPr>
              <a:t>Programme</a:t>
            </a:r>
            <a:endParaRPr lang="en-GB" sz="2800" b="0" i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07/7/12/main" val="1742823137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2000"/>
    </mc:Choice>
    <mc:Fallback xmlns="">
      <p:transition xmlns:p14="http://schemas.microsoft.com/office/powerpoint/2007/7/12/main" spd="slow"/>
    </mc:Fallback>
  </mc:AlternateContent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7200" b="1" dirty="0" smtClean="0">
                <a:ln w="17780" cmpd="sng">
                  <a:solidFill>
                    <a:srgbClr xmlns:mc="http://schemas.openxmlformats.org/markup-compatibility/2006" xmlns:a14="http://schemas.microsoft.com/office/drawing/2007/7/7/main" val="FFFFFF" mc:Ignorable="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xmlns:mc="http://schemas.openxmlformats.org/markup-compatibility/2006" xmlns:a14="http://schemas.microsoft.com/office/drawing/2007/7/7/main" val="000000" mc:Ignorable="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xmlns:mc="http://schemas.openxmlformats.org/markup-compatibility/2006" xmlns:a14="http://schemas.microsoft.com/office/drawing/2007/7/7/main" val="000000" mc:Ignorable="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xmlns:mc="http://schemas.openxmlformats.org/markup-compatibility/2006" xmlns:a14="http://schemas.microsoft.com/office/drawing/2007/7/7/main" val="000000" mc:Ignorable="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xmlns:mc="http://schemas.openxmlformats.org/markup-compatibility/2006" xmlns:a14="http://schemas.microsoft.com/office/drawing/2007/7/7/main" val="000000" mc:Ignorable="">
                        <a:shade val="47000"/>
                        <a:satMod val="150000"/>
                      </a:srgbClr>
                    </a:gs>
                    <a:gs pos="100000">
                      <a:srgbClr xmlns:mc="http://schemas.openxmlformats.org/markup-compatibility/2006" xmlns:a14="http://schemas.microsoft.com/office/drawing/2007/7/7/main" val="000000" mc:Ignorable="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xmlns:mc="http://schemas.openxmlformats.org/markup-compatibility/2006" xmlns:a14="http://schemas.microsoft.com/office/drawing/2007/7/7/main" val="000000" mc:Ignorable=""/>
                  </a:outerShdw>
                </a:effectLst>
              </a:rPr>
              <a:t>YESBU</a:t>
            </a:r>
            <a:endParaRPr lang="en-US" b="1" dirty="0">
              <a:ln w="17780" cmpd="sng">
                <a:solidFill>
                  <a:srgbClr xmlns:mc="http://schemas.openxmlformats.org/markup-compatibility/2006" xmlns:a14="http://schemas.microsoft.com/office/drawing/2007/7/7/main" val="FFFFFF" mc:Ignorable=""/>
                </a:solidFill>
                <a:prstDash val="solid"/>
                <a:miter lim="800000"/>
              </a:ln>
              <a:gradFill rotWithShape="1">
                <a:gsLst>
                  <a:gs pos="0">
                    <a:srgbClr xmlns:mc="http://schemas.openxmlformats.org/markup-compatibility/2006" xmlns:a14="http://schemas.microsoft.com/office/drawing/2007/7/7/main" val="000000" mc:Ignorable="">
                      <a:tint val="92000"/>
                      <a:shade val="100000"/>
                      <a:satMod val="150000"/>
                    </a:srgbClr>
                  </a:gs>
                  <a:gs pos="49000">
                    <a:srgbClr xmlns:mc="http://schemas.openxmlformats.org/markup-compatibility/2006" xmlns:a14="http://schemas.microsoft.com/office/drawing/2007/7/7/main" val="000000" mc:Ignorable="">
                      <a:tint val="89000"/>
                      <a:shade val="90000"/>
                      <a:satMod val="150000"/>
                    </a:srgbClr>
                  </a:gs>
                  <a:gs pos="50000">
                    <a:srgbClr xmlns:mc="http://schemas.openxmlformats.org/markup-compatibility/2006" xmlns:a14="http://schemas.microsoft.com/office/drawing/2007/7/7/main" val="000000" mc:Ignorable="">
                      <a:tint val="100000"/>
                      <a:shade val="75000"/>
                      <a:satMod val="150000"/>
                    </a:srgbClr>
                  </a:gs>
                  <a:gs pos="95000">
                    <a:srgbClr xmlns:mc="http://schemas.openxmlformats.org/markup-compatibility/2006" xmlns:a14="http://schemas.microsoft.com/office/drawing/2007/7/7/main" val="000000" mc:Ignorable="">
                      <a:shade val="47000"/>
                      <a:satMod val="150000"/>
                    </a:srgbClr>
                  </a:gs>
                  <a:gs pos="100000">
                    <a:srgbClr xmlns:mc="http://schemas.openxmlformats.org/markup-compatibility/2006" xmlns:a14="http://schemas.microsoft.com/office/drawing/2007/7/7/main" val="000000" mc:Ignorable="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xmlns:mc="http://schemas.openxmlformats.org/markup-compatibility/2006" xmlns:a14="http://schemas.microsoft.com/office/drawing/2007/7/7/main" val="000000" mc:Ignorable=""/>
                </a:outerShdw>
              </a:effectLst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 rtl="1"/>
            <a:r>
              <a:rPr lang="ar-EG" sz="6600" b="1" dirty="0" smtClean="0">
                <a:solidFill>
                  <a:schemeClr val="bg1"/>
                </a:solidFill>
                <a:latin typeface="Arabic Typesetting" pitchFamily="66" charset="-78"/>
                <a:cs typeface="Arabic Typesetting" pitchFamily="66" charset="-78"/>
              </a:rPr>
              <a:t>شَبَاب مِنْ أَجْلِ بِيئَةٍ مُسْتَدامَةٍ وَفَهْمٍ أَفْضَلْ</a:t>
            </a:r>
            <a:endParaRPr lang="en-US" sz="6600" b="1" dirty="0">
              <a:solidFill>
                <a:schemeClr val="bg1"/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10" name="Picture 3" descr="C:\Users\ASUS\Downloads\BALogo.jpg"/>
          <p:cNvPicPr>
            <a:picLocks noChangeAspect="1" noChangeArrowheads="1"/>
          </p:cNvPicPr>
          <p:nvPr/>
        </p:nvPicPr>
        <p:blipFill>
          <a:blip r:embed="rId2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05200"/>
            <a:ext cx="3505199" cy="2514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11" name="Picture 4" descr="C:\Users\ASUS\Downloads\YESBU_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 l="7310" t="1504" r="8143" b="-1504"/>
          <a:stretch/>
        </p:blipFill>
        <p:spPr bwMode="auto">
          <a:xfrm>
            <a:off x="4876800" y="3505200"/>
            <a:ext cx="2982351" cy="2493169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07/7/12/main" val="1610117453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7200" b="1" dirty="0" smtClean="0">
                <a:ln w="17780" cmpd="sng">
                  <a:solidFill>
                    <a:srgbClr xmlns:mc="http://schemas.openxmlformats.org/markup-compatibility/2006" xmlns:a14="http://schemas.microsoft.com/office/drawing/2007/7/7/main" val="FFFFFF" mc:Ignorable="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xmlns:mc="http://schemas.openxmlformats.org/markup-compatibility/2006" xmlns:a14="http://schemas.microsoft.com/office/drawing/2007/7/7/main" val="000000" mc:Ignorable="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xmlns:mc="http://schemas.openxmlformats.org/markup-compatibility/2006" xmlns:a14="http://schemas.microsoft.com/office/drawing/2007/7/7/main" val="000000" mc:Ignorable="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xmlns:mc="http://schemas.openxmlformats.org/markup-compatibility/2006" xmlns:a14="http://schemas.microsoft.com/office/drawing/2007/7/7/main" val="000000" mc:Ignorable="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xmlns:mc="http://schemas.openxmlformats.org/markup-compatibility/2006" xmlns:a14="http://schemas.microsoft.com/office/drawing/2007/7/7/main" val="000000" mc:Ignorable="">
                        <a:shade val="47000"/>
                        <a:satMod val="150000"/>
                      </a:srgbClr>
                    </a:gs>
                    <a:gs pos="100000">
                      <a:srgbClr xmlns:mc="http://schemas.openxmlformats.org/markup-compatibility/2006" xmlns:a14="http://schemas.microsoft.com/office/drawing/2007/7/7/main" val="000000" mc:Ignorable="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xmlns:mc="http://schemas.openxmlformats.org/markup-compatibility/2006" xmlns:a14="http://schemas.microsoft.com/office/drawing/2007/7/7/main" val="000000" mc:Ignorable=""/>
                  </a:outerShdw>
                </a:effectLst>
              </a:rPr>
              <a:t>YESBU</a:t>
            </a:r>
            <a:endParaRPr lang="en-US" b="1" dirty="0">
              <a:ln w="17780" cmpd="sng">
                <a:solidFill>
                  <a:srgbClr xmlns:mc="http://schemas.openxmlformats.org/markup-compatibility/2006" xmlns:a14="http://schemas.microsoft.com/office/drawing/2007/7/7/main" val="FFFFFF" mc:Ignorable=""/>
                </a:solidFill>
                <a:prstDash val="solid"/>
                <a:miter lim="800000"/>
              </a:ln>
              <a:gradFill rotWithShape="1">
                <a:gsLst>
                  <a:gs pos="0">
                    <a:srgbClr xmlns:mc="http://schemas.openxmlformats.org/markup-compatibility/2006" xmlns:a14="http://schemas.microsoft.com/office/drawing/2007/7/7/main" val="000000" mc:Ignorable="">
                      <a:tint val="92000"/>
                      <a:shade val="100000"/>
                      <a:satMod val="150000"/>
                    </a:srgbClr>
                  </a:gs>
                  <a:gs pos="49000">
                    <a:srgbClr xmlns:mc="http://schemas.openxmlformats.org/markup-compatibility/2006" xmlns:a14="http://schemas.microsoft.com/office/drawing/2007/7/7/main" val="000000" mc:Ignorable="">
                      <a:tint val="89000"/>
                      <a:shade val="90000"/>
                      <a:satMod val="150000"/>
                    </a:srgbClr>
                  </a:gs>
                  <a:gs pos="50000">
                    <a:srgbClr xmlns:mc="http://schemas.openxmlformats.org/markup-compatibility/2006" xmlns:a14="http://schemas.microsoft.com/office/drawing/2007/7/7/main" val="000000" mc:Ignorable="">
                      <a:tint val="100000"/>
                      <a:shade val="75000"/>
                      <a:satMod val="150000"/>
                    </a:srgbClr>
                  </a:gs>
                  <a:gs pos="95000">
                    <a:srgbClr xmlns:mc="http://schemas.openxmlformats.org/markup-compatibility/2006" xmlns:a14="http://schemas.microsoft.com/office/drawing/2007/7/7/main" val="000000" mc:Ignorable="">
                      <a:shade val="47000"/>
                      <a:satMod val="150000"/>
                    </a:srgbClr>
                  </a:gs>
                  <a:gs pos="100000">
                    <a:srgbClr xmlns:mc="http://schemas.openxmlformats.org/markup-compatibility/2006" xmlns:a14="http://schemas.microsoft.com/office/drawing/2007/7/7/main" val="000000" mc:Ignorable="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xmlns:mc="http://schemas.openxmlformats.org/markup-compatibility/2006" xmlns:a14="http://schemas.microsoft.com/office/drawing/2007/7/7/main" val="000000" mc:Ignorable=""/>
                </a:outerShdw>
              </a:effectLst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 rtl="1"/>
            <a:r>
              <a:rPr lang="ar-EG" sz="6600" b="1" dirty="0" smtClean="0">
                <a:solidFill>
                  <a:schemeClr val="bg1"/>
                </a:solidFill>
                <a:latin typeface="Arabic Typesetting" pitchFamily="66" charset="-78"/>
                <a:cs typeface="Arabic Typesetting" pitchFamily="66" charset="-78"/>
              </a:rPr>
              <a:t>شَبَاب مِنْ أَجْلِ بِيئَةٍ مُسْتَدامَةٍ</a:t>
            </a:r>
            <a:r>
              <a:rPr lang="en-US" sz="6600" b="1" dirty="0" smtClean="0">
                <a:solidFill>
                  <a:schemeClr val="bg1"/>
                </a:solidFill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ar-EG" sz="6600" b="1" dirty="0" smtClean="0">
                <a:solidFill>
                  <a:schemeClr val="bg1"/>
                </a:solidFill>
                <a:latin typeface="Arabic Typesetting" pitchFamily="66" charset="-78"/>
                <a:cs typeface="Arabic Typesetting" pitchFamily="66" charset="-78"/>
              </a:rPr>
              <a:t>وَفَهْمٍ أَفْضَلْ</a:t>
            </a:r>
            <a:endParaRPr lang="en-US" sz="6600" b="1" dirty="0">
              <a:solidFill>
                <a:schemeClr val="bg1"/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10" name="Picture 3" descr="C:\Users\ASUS\Downloads\BALogo.jpg"/>
          <p:cNvPicPr>
            <a:picLocks noChangeAspect="1" noChangeArrowheads="1"/>
          </p:cNvPicPr>
          <p:nvPr/>
        </p:nvPicPr>
        <p:blipFill>
          <a:blip r:embed="rId2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05200"/>
            <a:ext cx="3505199" cy="2514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11" name="Picture 4" descr="C:\Users\ASUS\Downloads\YESBU_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 l="7310" t="1504" r="8143" b="-1504"/>
          <a:stretch/>
        </p:blipFill>
        <p:spPr bwMode="auto">
          <a:xfrm>
            <a:off x="4876800" y="3505200"/>
            <a:ext cx="2982351" cy="2493169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07/7/12/main" val="1841914532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rtl="1"/>
            <a:r>
              <a:rPr lang="ar-EG" sz="8900" dirty="0" smtClean="0">
                <a:solidFill>
                  <a:schemeClr val="bg1"/>
                </a:solidFill>
                <a:effectLst/>
                <a:latin typeface="Microsoft Uighur" pitchFamily="2" charset="-78"/>
                <a:cs typeface="Microsoft Uighur" pitchFamily="2" charset="-78"/>
              </a:rPr>
              <a:t>تعريف</a:t>
            </a:r>
            <a:endParaRPr lang="en-US" dirty="0">
              <a:solidFill>
                <a:schemeClr val="bg1"/>
              </a:solidFill>
              <a:effectLst/>
              <a:latin typeface="Microsoft Uighur" pitchFamily="2" charset="-78"/>
              <a:cs typeface="Microsoft Uighu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657600" y="1600200"/>
            <a:ext cx="3886200" cy="2286000"/>
          </a:xfrm>
        </p:spPr>
        <p:txBody>
          <a:bodyPr>
            <a:normAutofit/>
          </a:bodyPr>
          <a:lstStyle/>
          <a:p>
            <a:pPr algn="r"/>
            <a:r>
              <a:rPr lang="ar-EG" sz="6000" b="1" dirty="0" smtClean="0">
                <a:solidFill>
                  <a:schemeClr val="bg1"/>
                </a:solidFill>
                <a:latin typeface="Arabic Typesetting" pitchFamily="66" charset="-78"/>
                <a:cs typeface="Arabic Typesetting" pitchFamily="66" charset="-78"/>
              </a:rPr>
              <a:t>مَنْ نَحْنُ؟</a:t>
            </a:r>
            <a:endParaRPr lang="en-US" sz="6000" b="1" dirty="0">
              <a:solidFill>
                <a:schemeClr val="bg1"/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07/7/12/main" val="531791285"/>
      </p:ext>
    </p:extLst>
  </p:cSld>
  <p:clrMapOvr>
    <a:masterClrMapping/>
  </p:clrMapOvr>
  <p:transition xmlns:p14="http://schemas.microsoft.com/office/powerpoint/2007/7/12/main" spd="slow">
    <p:fade thruBlk="1"/>
  </p:transition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67494"/>
            <a:ext cx="7848600" cy="1399032"/>
          </a:xfrm>
        </p:spPr>
        <p:txBody>
          <a:bodyPr>
            <a:normAutofit/>
          </a:bodyPr>
          <a:lstStyle/>
          <a:p>
            <a:pPr algn="r"/>
            <a:r>
              <a:rPr lang="ar-EG" sz="8000" b="1" dirty="0">
                <a:solidFill>
                  <a:schemeClr val="bg1"/>
                </a:solidFill>
                <a:effectLst/>
                <a:latin typeface="Microsoft Uighur" pitchFamily="2" charset="-78"/>
                <a:cs typeface="Microsoft Uighur" pitchFamily="2" charset="-78"/>
              </a:rPr>
              <a:t>تعريف</a:t>
            </a:r>
            <a:endParaRPr lang="en-US" sz="8000" b="1" dirty="0">
              <a:solidFill>
                <a:schemeClr val="bg1"/>
              </a:solidFill>
              <a:effectLst/>
              <a:latin typeface="Microsoft Uighur" pitchFamily="2" charset="-78"/>
              <a:cs typeface="Microsoft Uighur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ar-EG" sz="3600" b="1" dirty="0" smtClean="0">
                <a:solidFill>
                  <a:schemeClr val="bg1"/>
                </a:solidFill>
                <a:latin typeface="Estrangelo Edessa" pitchFamily="66" charset="0"/>
                <a:cs typeface="Estrangelo Edessa" pitchFamily="66" charset="0"/>
              </a:rPr>
              <a:t>مجموعة من الشباب فى سن (13-18)  و سن (18-25)</a:t>
            </a:r>
          </a:p>
          <a:p>
            <a:pPr algn="r" rtl="1"/>
            <a:endParaRPr lang="ar-EG" sz="3600" b="1" dirty="0">
              <a:solidFill>
                <a:schemeClr val="bg1"/>
              </a:solidFill>
              <a:latin typeface="Estrangelo Edessa" pitchFamily="66" charset="0"/>
              <a:cs typeface="Estrangelo Edessa" pitchFamily="66" charset="0"/>
            </a:endParaRPr>
          </a:p>
          <a:p>
            <a:pPr algn="r" rtl="1"/>
            <a:r>
              <a:rPr lang="ar-EG" sz="3600" b="1" dirty="0" smtClean="0">
                <a:solidFill>
                  <a:schemeClr val="bg1"/>
                </a:solidFill>
                <a:latin typeface="Estrangelo Edessa" pitchFamily="66" charset="0"/>
                <a:cs typeface="Estrangelo Edessa" pitchFamily="66" charset="0"/>
              </a:rPr>
              <a:t>نهدف لتنمية قدراتنا</a:t>
            </a:r>
          </a:p>
          <a:p>
            <a:pPr algn="r" rtl="1"/>
            <a:endParaRPr lang="ar-EG" sz="3600" b="1" dirty="0">
              <a:solidFill>
                <a:schemeClr val="bg1"/>
              </a:solidFill>
              <a:latin typeface="Estrangelo Edessa" pitchFamily="66" charset="0"/>
              <a:cs typeface="Estrangelo Edessa" pitchFamily="66" charset="0"/>
            </a:endParaRPr>
          </a:p>
          <a:p>
            <a:pPr algn="r" rtl="1"/>
            <a:r>
              <a:rPr lang="ar-EG" sz="3600" b="1" dirty="0" smtClean="0">
                <a:solidFill>
                  <a:schemeClr val="bg1"/>
                </a:solidFill>
                <a:latin typeface="Estrangelo Edessa" pitchFamily="66" charset="0"/>
                <a:cs typeface="Estrangelo Edessa" pitchFamily="66" charset="0"/>
              </a:rPr>
              <a:t>نجتمع فى </a:t>
            </a:r>
            <a:r>
              <a:rPr lang="ar-EG" sz="2800" b="1" dirty="0" smtClean="0">
                <a:solidFill>
                  <a:schemeClr val="bg1"/>
                </a:solidFill>
                <a:latin typeface="Andalus" pitchFamily="2" charset="-78"/>
                <a:cs typeface="Andalus" pitchFamily="2" charset="-78"/>
              </a:rPr>
              <a:t>مكتبة الإسكندرية</a:t>
            </a:r>
            <a:r>
              <a:rPr lang="en-US" sz="2800" b="1" dirty="0" smtClean="0">
                <a:solidFill>
                  <a:schemeClr val="bg1"/>
                </a:solidFill>
                <a:latin typeface="Andalus" pitchFamily="2" charset="-78"/>
                <a:cs typeface="Andalus" pitchFamily="2" charset="-78"/>
              </a:rPr>
              <a:t> </a:t>
            </a:r>
            <a:r>
              <a:rPr lang="ar-EG" sz="3600" b="1" dirty="0" smtClean="0">
                <a:solidFill>
                  <a:schemeClr val="bg1"/>
                </a:solidFill>
                <a:latin typeface="Estrangelo Edessa" pitchFamily="66" charset="0"/>
                <a:cs typeface="Estrangelo Edessa" pitchFamily="66" charset="0"/>
              </a:rPr>
              <a:t>منذ عام 2002</a:t>
            </a:r>
            <a:endParaRPr lang="ar-EG" sz="2800" b="1" dirty="0" smtClean="0">
              <a:solidFill>
                <a:schemeClr val="bg1"/>
              </a:solidFill>
              <a:latin typeface="Estrangelo Edessa" pitchFamily="66" charset="0"/>
              <a:cs typeface="Estrangelo Edessa" pitchFamily="66" charset="0"/>
            </a:endParaRPr>
          </a:p>
          <a:p>
            <a:pPr algn="r" rtl="1"/>
            <a:endParaRPr lang="ar-EG" sz="2800" b="1" dirty="0">
              <a:solidFill>
                <a:schemeClr val="bg1"/>
              </a:solidFill>
              <a:latin typeface="Andalus" pitchFamily="2" charset="-78"/>
              <a:cs typeface="Andalus" pitchFamily="2" charset="-78"/>
            </a:endParaRPr>
          </a:p>
          <a:p>
            <a:pPr algn="r" rtl="1"/>
            <a:r>
              <a:rPr lang="ar-EG" sz="3600" b="1" dirty="0" smtClean="0">
                <a:solidFill>
                  <a:schemeClr val="bg1"/>
                </a:solidFill>
                <a:latin typeface="Estrangelo Edessa" pitchFamily="66" charset="0"/>
                <a:cs typeface="Estrangelo Edessa" pitchFamily="66" charset="0"/>
              </a:rPr>
              <a:t>يوم السبت السـاعة  5 مساءً و يوم الأحد السـاعة 4 مساءً</a:t>
            </a:r>
            <a:endParaRPr lang="en-US" sz="3600" b="1" dirty="0">
              <a:solidFill>
                <a:schemeClr val="bg1"/>
              </a:solidFill>
              <a:latin typeface="Estrangelo Edessa" pitchFamily="66" charset="0"/>
              <a:cs typeface="Estrangelo Edess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07/7/12/main" val="281062565"/>
      </p:ext>
    </p:extLst>
  </p:cSld>
  <p:clrMapOvr>
    <a:masterClrMapping/>
  </p:clrMapOvr>
  <p:transition xmlns:p14="http://schemas.microsoft.com/office/powerpoint/2007/7/12/main" spd="slow">
    <p:randomBar dir="vert"/>
  </p:transition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EG" sz="8000" dirty="0" smtClean="0">
                <a:solidFill>
                  <a:schemeClr val="bg1"/>
                </a:solidFill>
                <a:effectLst/>
                <a:latin typeface="Microsoft Uighur" pitchFamily="2" charset="-78"/>
                <a:cs typeface="Microsoft Uighur" pitchFamily="2" charset="-78"/>
              </a:rPr>
              <a:t>الأنشطة</a:t>
            </a:r>
            <a:endParaRPr lang="en-US" dirty="0">
              <a:solidFill>
                <a:schemeClr val="bg1"/>
              </a:solidFill>
              <a:effectLst/>
              <a:latin typeface="Microsoft Uighur" pitchFamily="2" charset="-78"/>
              <a:cs typeface="Microsoft Uighu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657600" y="1633536"/>
            <a:ext cx="3886200" cy="2286000"/>
          </a:xfrm>
        </p:spPr>
        <p:txBody>
          <a:bodyPr>
            <a:normAutofit/>
          </a:bodyPr>
          <a:lstStyle/>
          <a:p>
            <a:pPr algn="r" rtl="1"/>
            <a:r>
              <a:rPr lang="ar-EG" sz="5400" b="1" dirty="0" smtClean="0">
                <a:solidFill>
                  <a:schemeClr val="bg1"/>
                </a:solidFill>
                <a:latin typeface="Arabic Typesetting" pitchFamily="66" charset="-78"/>
                <a:cs typeface="Arabic Typesetting" pitchFamily="66" charset="-78"/>
              </a:rPr>
              <a:t>مَاذَا نَفْعَل؟</a:t>
            </a:r>
            <a:endParaRPr lang="en-US" sz="5400" b="1" dirty="0">
              <a:solidFill>
                <a:schemeClr val="bg1"/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07/7/12/main" val="3020913011"/>
      </p:ext>
    </p:extLst>
  </p:cSld>
  <p:clrMapOvr>
    <a:masterClrMapping/>
  </p:clrMapOvr>
  <p:transition xmlns:p14="http://schemas.microsoft.com/office/powerpoint/2007/7/12/main" spd="slow">
    <p:fade thruBlk="1"/>
  </p:transition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rtl="1"/>
            <a:r>
              <a:rPr lang="ar-EG" sz="8800" b="1" dirty="0" smtClean="0">
                <a:solidFill>
                  <a:schemeClr val="bg1"/>
                </a:solidFill>
                <a:effectLst/>
                <a:latin typeface="Microsoft Uighur" pitchFamily="2" charset="-78"/>
                <a:cs typeface="Microsoft Uighur" pitchFamily="2" charset="-78"/>
              </a:rPr>
              <a:t>الأنشطة</a:t>
            </a:r>
            <a:endParaRPr lang="en-US" sz="8000" b="1" dirty="0">
              <a:solidFill>
                <a:schemeClr val="bg1"/>
              </a:solidFill>
              <a:effectLst/>
              <a:latin typeface="Microsoft Uighur" pitchFamily="2" charset="-78"/>
              <a:cs typeface="Microsoft Uighur" pitchFamily="2" charset="-7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578358" indent="-514350" algn="r" rtl="1">
              <a:buFont typeface="+mj-lt"/>
              <a:buAutoNum type="arabicPeriod"/>
            </a:pPr>
            <a:r>
              <a:rPr lang="ar-EG" sz="4400" b="1" dirty="0" smtClean="0">
                <a:solidFill>
                  <a:schemeClr val="bg1"/>
                </a:solidFill>
                <a:latin typeface="Arabic Typesetting" pitchFamily="66" charset="-78"/>
                <a:cs typeface="Arabic Typesetting" pitchFamily="66" charset="-78"/>
              </a:rPr>
              <a:t>اللقاءات المباشرة الأسبوعية.</a:t>
            </a:r>
          </a:p>
          <a:p>
            <a:pPr marL="578358" indent="-514350" algn="r" rtl="1">
              <a:buFont typeface="+mj-lt"/>
              <a:buAutoNum type="arabicPeriod"/>
            </a:pPr>
            <a:endParaRPr lang="ar-EG" sz="4400" b="1" dirty="0" smtClean="0">
              <a:solidFill>
                <a:schemeClr val="bg1"/>
              </a:solidFill>
              <a:latin typeface="Arabic Typesetting" pitchFamily="66" charset="-78"/>
              <a:cs typeface="Arabic Typesetting" pitchFamily="66" charset="-78"/>
            </a:endParaRPr>
          </a:p>
          <a:p>
            <a:pPr marL="578358" indent="-514350" algn="r" rtl="1">
              <a:buFont typeface="+mj-lt"/>
              <a:buAutoNum type="arabicPeriod"/>
            </a:pPr>
            <a:r>
              <a:rPr lang="ar-EG" sz="4400" b="1" dirty="0" smtClean="0">
                <a:solidFill>
                  <a:schemeClr val="bg1"/>
                </a:solidFill>
                <a:latin typeface="Arabic Typesetting" pitchFamily="66" charset="-78"/>
                <a:cs typeface="Arabic Typesetting" pitchFamily="66" charset="-78"/>
              </a:rPr>
              <a:t>ورش العمل.</a:t>
            </a:r>
          </a:p>
          <a:p>
            <a:pPr marL="578358" indent="-514350" algn="r" rtl="1">
              <a:buFont typeface="+mj-lt"/>
              <a:buAutoNum type="arabicPeriod"/>
            </a:pPr>
            <a:endParaRPr lang="ar-EG" sz="4400" b="1" dirty="0" smtClean="0">
              <a:solidFill>
                <a:schemeClr val="bg1"/>
              </a:solidFill>
              <a:latin typeface="Arabic Typesetting" pitchFamily="66" charset="-78"/>
              <a:cs typeface="Arabic Typesetting" pitchFamily="66" charset="-78"/>
            </a:endParaRPr>
          </a:p>
          <a:p>
            <a:pPr marL="578358" indent="-514350" algn="r" rtl="1">
              <a:buFont typeface="+mj-lt"/>
              <a:buAutoNum type="arabicPeriod"/>
            </a:pPr>
            <a:r>
              <a:rPr lang="ar-EG" sz="4400" b="1" dirty="0" smtClean="0">
                <a:solidFill>
                  <a:schemeClr val="bg1"/>
                </a:solidFill>
                <a:latin typeface="Arabic Typesetting" pitchFamily="66" charset="-78"/>
                <a:cs typeface="Arabic Typesetting" pitchFamily="66" charset="-78"/>
              </a:rPr>
              <a:t>المؤتمرات.</a:t>
            </a:r>
          </a:p>
        </p:txBody>
      </p:sp>
      <p:pic>
        <p:nvPicPr>
          <p:cNvPr id="2050" name="Picture 2" descr="C:\Users\ASUS\Pictures\n739592886_843484_5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 t="28516" r="18588"/>
          <a:stretch/>
        </p:blipFill>
        <p:spPr bwMode="auto">
          <a:xfrm>
            <a:off x="457200" y="2133600"/>
            <a:ext cx="4231342" cy="27865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2051" name="Picture 3" descr="C:\Users\ASUS\Pictures\3018_100120104672_555139672_2340195_1482521_n.jpg"/>
          <p:cNvPicPr>
            <a:picLocks noChangeAspect="1" noChangeArrowheads="1"/>
          </p:cNvPicPr>
          <p:nvPr/>
        </p:nvPicPr>
        <p:blipFill>
          <a:blip r:embed="rId3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09600"/>
            <a:ext cx="3465513" cy="46206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2052" name="Picture 4" descr="C:\Users\ASUS\Pictures\6053_135329974672_555139672_2937025_5139335_n.jpg"/>
          <p:cNvPicPr>
            <a:picLocks noChangeAspect="1" noChangeArrowheads="1"/>
          </p:cNvPicPr>
          <p:nvPr/>
        </p:nvPicPr>
        <p:blipFill>
          <a:blip r:embed="rId4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4314825" cy="57531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07/7/12/main" val="2026890608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899">
        <p14:flythrough hasBounce="1"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 rtl="1"/>
            <a:r>
              <a:rPr lang="ar-EG" sz="8800" dirty="0" smtClean="0">
                <a:solidFill>
                  <a:schemeClr val="bg1"/>
                </a:solidFill>
                <a:effectLst/>
                <a:latin typeface="Estrangelo Edessa" pitchFamily="66" charset="0"/>
                <a:cs typeface="Estrangelo Edessa" pitchFamily="66" charset="0"/>
              </a:rPr>
              <a:t>التفاعل</a:t>
            </a:r>
            <a:endParaRPr lang="en-US" sz="8800" dirty="0">
              <a:solidFill>
                <a:schemeClr val="bg1"/>
              </a:solidFill>
              <a:effectLst/>
              <a:latin typeface="Estrangelo Edessa" pitchFamily="66" charset="0"/>
              <a:cs typeface="Estrangelo Edessa" pitchFamily="66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733800" y="1633536"/>
            <a:ext cx="3886200" cy="2286000"/>
          </a:xfrm>
        </p:spPr>
        <p:txBody>
          <a:bodyPr>
            <a:normAutofit/>
          </a:bodyPr>
          <a:lstStyle/>
          <a:p>
            <a:pPr algn="r" rtl="1"/>
            <a:r>
              <a:rPr lang="ar-EG" sz="6000" b="1" dirty="0" smtClean="0">
                <a:solidFill>
                  <a:schemeClr val="bg1"/>
                </a:solidFill>
                <a:latin typeface="Arabic Typesetting" pitchFamily="66" charset="-78"/>
                <a:cs typeface="Arabic Typesetting" pitchFamily="66" charset="-78"/>
              </a:rPr>
              <a:t>كَيفَ تَعْمَلْ مَعَنَا؟</a:t>
            </a:r>
            <a:endParaRPr lang="en-US" sz="6000" b="1" dirty="0">
              <a:solidFill>
                <a:schemeClr val="bg1"/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07/7/12/main" val="516440494"/>
      </p:ext>
    </p:extLst>
  </p:cSld>
  <p:clrMapOvr>
    <a:masterClrMapping/>
  </p:clrMapOvr>
  <p:transition xmlns:p14="http://schemas.microsoft.com/office/powerpoint/2007/7/12/main" spd="slow">
    <p:fade thruBlk="1"/>
  </p:transition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ar-EG" sz="8000" b="1" dirty="0" smtClean="0">
                <a:solidFill>
                  <a:schemeClr val="bg1"/>
                </a:solidFill>
                <a:effectLst/>
                <a:latin typeface="Estrangelo Edessa" pitchFamily="66" charset="0"/>
                <a:cs typeface="Estrangelo Edessa" pitchFamily="66" charset="0"/>
              </a:rPr>
              <a:t>التفاعل</a:t>
            </a:r>
            <a:endParaRPr lang="en-US" sz="8000" b="1" dirty="0">
              <a:solidFill>
                <a:schemeClr val="bg1"/>
              </a:solidFill>
              <a:effectLst/>
              <a:latin typeface="Estrangelo Edessa" pitchFamily="66" charset="0"/>
              <a:cs typeface="Estrangelo Edessa" pitchFamily="66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572000"/>
          </a:xfrm>
        </p:spPr>
        <p:txBody>
          <a:bodyPr>
            <a:noAutofit/>
          </a:bodyPr>
          <a:lstStyle/>
          <a:p>
            <a:pPr algn="r" rtl="1"/>
            <a:r>
              <a:rPr lang="ar-EG" sz="4000" b="1" dirty="0" smtClean="0">
                <a:solidFill>
                  <a:schemeClr val="bg1"/>
                </a:solidFill>
                <a:latin typeface="Arabic Typesetting" pitchFamily="66" charset="-78"/>
                <a:cs typeface="Arabic Typesetting" pitchFamily="66" charset="-78"/>
              </a:rPr>
              <a:t>حضورك</a:t>
            </a:r>
          </a:p>
          <a:p>
            <a:pPr algn="r" rtl="1"/>
            <a:endParaRPr lang="ar-EG" sz="4000" b="1" dirty="0">
              <a:solidFill>
                <a:schemeClr val="bg1"/>
              </a:solidFill>
              <a:latin typeface="Arabic Typesetting" pitchFamily="66" charset="-78"/>
              <a:cs typeface="Arabic Typesetting" pitchFamily="66" charset="-78"/>
            </a:endParaRPr>
          </a:p>
          <a:p>
            <a:pPr algn="r" rtl="1"/>
            <a:r>
              <a:rPr lang="ar-EG" sz="4000" b="1" dirty="0" smtClean="0">
                <a:solidFill>
                  <a:schemeClr val="bg1"/>
                </a:solidFill>
                <a:latin typeface="Arabic Typesetting" pitchFamily="66" charset="-78"/>
                <a:cs typeface="Arabic Typesetting" pitchFamily="66" charset="-78"/>
              </a:rPr>
              <a:t>شاركنا الرأى</a:t>
            </a:r>
          </a:p>
          <a:p>
            <a:pPr algn="r" rtl="1"/>
            <a:endParaRPr lang="ar-EG" sz="4000" b="1" dirty="0">
              <a:solidFill>
                <a:schemeClr val="bg1"/>
              </a:solidFill>
              <a:latin typeface="Arabic Typesetting" pitchFamily="66" charset="-78"/>
              <a:cs typeface="Arabic Typesetting" pitchFamily="66" charset="-78"/>
            </a:endParaRPr>
          </a:p>
          <a:p>
            <a:pPr algn="r" rtl="1"/>
            <a:r>
              <a:rPr lang="ar-EG" sz="4000" b="1" dirty="0" smtClean="0">
                <a:solidFill>
                  <a:schemeClr val="bg1"/>
                </a:solidFill>
                <a:latin typeface="Arabic Typesetting" pitchFamily="66" charset="-78"/>
                <a:cs typeface="Arabic Typesetting" pitchFamily="66" charset="-78"/>
              </a:rPr>
              <a:t>تكلم معنا فى موضوع</a:t>
            </a:r>
          </a:p>
          <a:p>
            <a:pPr algn="r" rtl="1"/>
            <a:endParaRPr lang="ar-EG" sz="4000" b="1" dirty="0">
              <a:solidFill>
                <a:schemeClr val="bg1"/>
              </a:solidFill>
              <a:latin typeface="Arabic Typesetting" pitchFamily="66" charset="-78"/>
              <a:cs typeface="Arabic Typesetting" pitchFamily="66" charset="-78"/>
            </a:endParaRPr>
          </a:p>
          <a:p>
            <a:pPr algn="r" rtl="1"/>
            <a:r>
              <a:rPr lang="ar-EG" sz="4000" b="1" dirty="0" smtClean="0">
                <a:solidFill>
                  <a:schemeClr val="bg1"/>
                </a:solidFill>
                <a:latin typeface="Arabic Typesetting" pitchFamily="66" charset="-78"/>
                <a:cs typeface="Arabic Typesetting" pitchFamily="66" charset="-78"/>
              </a:rPr>
              <a:t>شاركنا بفكرة أو مشروع</a:t>
            </a:r>
            <a:endParaRPr lang="en-US" sz="4000" b="1" dirty="0">
              <a:solidFill>
                <a:schemeClr val="bg1"/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3074" name="Picture 2" descr="C:\Users\ASUS\Pictures\invention.jpg"/>
          <p:cNvPicPr>
            <a:picLocks noChangeAspect="1" noChangeArrowheads="1"/>
          </p:cNvPicPr>
          <p:nvPr/>
        </p:nvPicPr>
        <p:blipFill>
          <a:blip r:embed="rId2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48000"/>
            <a:ext cx="3071812" cy="3071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1026" name="Picture 2" descr="C:\Users\ASUS\Pictures\La-Z-Boy-Accel-Guest%2FConference-Chair~img~LZ~LZ1005_m.jpg"/>
          <p:cNvPicPr>
            <a:picLocks noChangeAspect="1" noChangeArrowheads="1"/>
          </p:cNvPicPr>
          <p:nvPr/>
        </p:nvPicPr>
        <p:blipFill>
          <a:blip r:embed="rId3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7200"/>
            <a:ext cx="2381250" cy="2381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07/7/12/main" val="3134392483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1500">
        <p14:flip dir="r"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371600" y="3039070"/>
            <a:ext cx="64145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07/7/7/main" val="000000" mc:Ignorable="">
                      <a:alpha val="38000"/>
                    </a:srgbClr>
                  </a:outerShdw>
                </a:effectLst>
              </a:rPr>
              <a:t>www.yesbu.org</a:t>
            </a:r>
            <a:endParaRPr lang="en-US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xmlns:mc="http://schemas.openxmlformats.org/markup-compatibility/2006" xmlns:a14="http://schemas.microsoft.com/office/drawing/2007/7/7/main" val="000000" mc:Ignorable="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07/7/12/main" val="1806245935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l 6"/>
          <p:cNvSpPr/>
          <p:nvPr/>
        </p:nvSpPr>
        <p:spPr>
          <a:xfrm>
            <a:off x="7391400" y="4343400"/>
            <a:ext cx="1219200" cy="457200"/>
          </a:xfrm>
          <a:prstGeom prst="ellipse">
            <a:avLst/>
          </a:prstGeom>
          <a:noFill/>
          <a:ln w="76200">
            <a:solidFill>
              <a:srgbClr xmlns:mc="http://schemas.openxmlformats.org/markup-compatibility/2006" xmlns:a14="http://schemas.microsoft.com/office/drawing/2007/7/7/main" val="FF0000" mc:Ignorable="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07/7/12/main" val="2666867584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" y="0"/>
            <a:ext cx="9296400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07/7/12/main" val="4273992508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5"/>
          <p:cNvSpPr/>
          <p:nvPr/>
        </p:nvSpPr>
        <p:spPr>
          <a:xfrm>
            <a:off x="5867400" y="5334000"/>
            <a:ext cx="1219200" cy="457200"/>
          </a:xfrm>
          <a:prstGeom prst="ellipse">
            <a:avLst/>
          </a:prstGeom>
          <a:noFill/>
          <a:ln w="76200">
            <a:solidFill>
              <a:srgbClr xmlns:mc="http://schemas.openxmlformats.org/markup-compatibility/2006" xmlns:a14="http://schemas.microsoft.com/office/drawing/2007/7/7/main" val="FF0000" mc:Ignorable="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07/7/12/main" val="2806728939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/>
              </a:rPr>
              <a:t>LYM</a:t>
            </a:r>
            <a:endParaRPr lang="en-US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 rtl="1"/>
            <a:r>
              <a:rPr lang="ar-EG" sz="6600" dirty="0" smtClean="0">
                <a:solidFill>
                  <a:schemeClr val="bg1"/>
                </a:solidFill>
                <a:latin typeface="Arabic Typesetting" pitchFamily="66" charset="-78"/>
                <a:cs typeface="Arabic Typesetting" pitchFamily="66" charset="-78"/>
              </a:rPr>
              <a:t>رَابِطَةُ شَبَابِ الصَّفْوَةِ</a:t>
            </a:r>
            <a:endParaRPr lang="en-US" sz="6600" dirty="0">
              <a:solidFill>
                <a:schemeClr val="bg1"/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2051" name="Picture 3" descr="C:\Users\ASUS\Downloads\BALogo.jpg"/>
          <p:cNvPicPr>
            <a:picLocks noChangeAspect="1" noChangeArrowheads="1"/>
          </p:cNvPicPr>
          <p:nvPr/>
        </p:nvPicPr>
        <p:blipFill>
          <a:blip r:embed="rId2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05200"/>
            <a:ext cx="3505199" cy="2514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2053" name="Picture 5" descr="C:\Users\ASUS\Downloads\LYM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05200"/>
            <a:ext cx="2971800" cy="2514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07/7/12/main" val="3023708945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1700">
        <p14:gallery dir="l"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16"/>
          <p:cNvSpPr/>
          <p:nvPr/>
        </p:nvSpPr>
        <p:spPr>
          <a:xfrm>
            <a:off x="3505200" y="1828800"/>
            <a:ext cx="3810000" cy="914400"/>
          </a:xfrm>
          <a:prstGeom prst="rect">
            <a:avLst/>
          </a:prstGeom>
          <a:noFill/>
          <a:ln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 rot="10800000">
            <a:off x="2819400" y="2286000"/>
            <a:ext cx="685800" cy="1588"/>
          </a:xfrm>
          <a:prstGeom prst="line">
            <a:avLst/>
          </a:prstGeom>
          <a:ln>
            <a:solidFill>
              <a:schemeClr val="bg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10800000">
            <a:off x="7315200" y="2286000"/>
            <a:ext cx="685800" cy="1588"/>
          </a:xfrm>
          <a:prstGeom prst="line">
            <a:avLst/>
          </a:prstGeom>
          <a:ln>
            <a:solidFill>
              <a:schemeClr val="bg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 flipH="1" flipV="1">
            <a:off x="5104606" y="1598612"/>
            <a:ext cx="458788" cy="1588"/>
          </a:xfrm>
          <a:prstGeom prst="line">
            <a:avLst/>
          </a:prstGeom>
          <a:ln>
            <a:solidFill>
              <a:schemeClr val="bg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 flipH="1" flipV="1">
            <a:off x="5105400" y="2970212"/>
            <a:ext cx="458788" cy="1588"/>
          </a:xfrm>
          <a:prstGeom prst="line">
            <a:avLst/>
          </a:prstGeom>
          <a:ln>
            <a:solidFill>
              <a:schemeClr val="bg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209800" y="1828800"/>
            <a:ext cx="6172200" cy="255454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ar-EG" sz="3200" dirty="0" smtClean="0">
                <a:solidFill>
                  <a:schemeClr val="bg1"/>
                </a:solidFill>
              </a:rPr>
              <a:t>نتيجة التسجيل </a:t>
            </a:r>
            <a:br>
              <a:rPr lang="ar-EG" sz="3200" dirty="0" smtClean="0">
                <a:solidFill>
                  <a:schemeClr val="bg1"/>
                </a:solidFill>
              </a:rPr>
            </a:br>
            <a:r>
              <a:rPr lang="ar-EG" sz="3200" dirty="0" smtClean="0">
                <a:solidFill>
                  <a:schemeClr val="bg1"/>
                </a:solidFill>
              </a:rPr>
              <a:t>نشكركم لقيامكم بالتسجيل وسنقوم بإرسال بريد الكتروني إليكم يحتوي علي طريقة استكمال بيانات التسجيل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07/7/12/main" val="3088417866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743200" y="-1524000"/>
            <a:ext cx="11887200" cy="891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07/7/12/main" val="1572567861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07/7/12/main" val="2047541919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07/7/12/main" val="454287102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 7"/>
          <p:cNvSpPr/>
          <p:nvPr/>
        </p:nvSpPr>
        <p:spPr>
          <a:xfrm>
            <a:off x="0" y="3352800"/>
            <a:ext cx="2362200" cy="762000"/>
          </a:xfrm>
          <a:prstGeom prst="ellipse">
            <a:avLst/>
          </a:prstGeom>
          <a:noFill/>
          <a:ln w="76200">
            <a:solidFill>
              <a:srgbClr xmlns:mc="http://schemas.openxmlformats.org/markup-compatibility/2006" xmlns:a14="http://schemas.microsoft.com/office/drawing/2007/7/7/main" val="FF0000" mc:Ignorable="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0" y="4114800"/>
            <a:ext cx="2362200" cy="838200"/>
          </a:xfrm>
          <a:prstGeom prst="ellipse">
            <a:avLst/>
          </a:prstGeom>
          <a:noFill/>
          <a:ln w="76200">
            <a:solidFill>
              <a:srgbClr xmlns:mc="http://schemas.openxmlformats.org/markup-compatibility/2006" xmlns:a14="http://schemas.microsoft.com/office/drawing/2007/7/7/main" val="FF0000" mc:Ignorable="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28600" y="5029200"/>
            <a:ext cx="1981200" cy="762000"/>
          </a:xfrm>
          <a:prstGeom prst="ellipse">
            <a:avLst/>
          </a:prstGeom>
          <a:noFill/>
          <a:ln w="76200">
            <a:solidFill>
              <a:srgbClr xmlns:mc="http://schemas.openxmlformats.org/markup-compatibility/2006" xmlns:a14="http://schemas.microsoft.com/office/drawing/2007/7/7/main" val="FF0000" mc:Ignorable="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07/7/12/main" val="3335332132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 rtl="1"/>
            <a:r>
              <a:rPr lang="ar-EG" sz="80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Estrangelo Edessa" pitchFamily="66" charset="0"/>
                <a:cs typeface="Estrangelo Edessa" pitchFamily="66" charset="0"/>
              </a:rPr>
              <a:t>التعليم عن بعد</a:t>
            </a:r>
            <a:endParaRPr lang="en-US" sz="8000" b="1" dirty="0">
              <a:ln w="50800"/>
              <a:solidFill>
                <a:schemeClr val="bg1">
                  <a:shade val="50000"/>
                </a:schemeClr>
              </a:solidFill>
              <a:effectLst/>
              <a:latin typeface="Estrangelo Edessa" pitchFamily="66" charset="0"/>
              <a:cs typeface="Estrangelo Edessa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r" rtl="1"/>
            <a:r>
              <a:rPr lang="ar-EG" sz="3600" dirty="0" smtClean="0">
                <a:solidFill>
                  <a:schemeClr val="bg1"/>
                </a:solidFill>
                <a:latin typeface="Arabic Typesetting" pitchFamily="66" charset="-78"/>
                <a:cs typeface="Arabic Typesetting" pitchFamily="66" charset="-78"/>
              </a:rPr>
              <a:t>كون مجموعة من 3 إلى 6 أشخاص</a:t>
            </a:r>
          </a:p>
          <a:p>
            <a:pPr algn="r" rtl="1"/>
            <a:endParaRPr lang="ar-EG" sz="3600" dirty="0">
              <a:solidFill>
                <a:schemeClr val="bg1"/>
              </a:solidFill>
              <a:latin typeface="Arabic Typesetting" pitchFamily="66" charset="-78"/>
              <a:cs typeface="Arabic Typesetting" pitchFamily="66" charset="-78"/>
            </a:endParaRPr>
          </a:p>
          <a:p>
            <a:pPr algn="r" rtl="1"/>
            <a:r>
              <a:rPr lang="ar-EG" sz="3600" dirty="0" smtClean="0">
                <a:solidFill>
                  <a:schemeClr val="bg1"/>
                </a:solidFill>
                <a:latin typeface="Arabic Typesetting" pitchFamily="66" charset="-78"/>
                <a:cs typeface="Arabic Typesetting" pitchFamily="66" charset="-78"/>
              </a:rPr>
              <a:t>اختر مدرسك أو مرشدًا آخر للمجموعة</a:t>
            </a:r>
          </a:p>
          <a:p>
            <a:pPr algn="r" rtl="1"/>
            <a:endParaRPr lang="ar-EG" sz="3600" dirty="0">
              <a:solidFill>
                <a:schemeClr val="bg1"/>
              </a:solidFill>
              <a:latin typeface="Arabic Typesetting" pitchFamily="66" charset="-78"/>
              <a:cs typeface="Arabic Typesetting" pitchFamily="66" charset="-78"/>
            </a:endParaRPr>
          </a:p>
          <a:p>
            <a:pPr algn="r" rtl="1"/>
            <a:r>
              <a:rPr lang="ar-EG" sz="3600" dirty="0" smtClean="0">
                <a:solidFill>
                  <a:schemeClr val="bg1"/>
                </a:solidFill>
                <a:latin typeface="Arabic Typesetting" pitchFamily="66" charset="-78"/>
                <a:cs typeface="Arabic Typesetting" pitchFamily="66" charset="-78"/>
              </a:rPr>
              <a:t>تابع المحاضرات على الموقع</a:t>
            </a:r>
          </a:p>
          <a:p>
            <a:pPr algn="r" rtl="1"/>
            <a:endParaRPr lang="ar-EG" sz="3600" dirty="0">
              <a:solidFill>
                <a:schemeClr val="bg1"/>
              </a:solidFill>
              <a:latin typeface="Arabic Typesetting" pitchFamily="66" charset="-78"/>
              <a:cs typeface="Arabic Typesetting" pitchFamily="66" charset="-78"/>
            </a:endParaRPr>
          </a:p>
          <a:p>
            <a:pPr algn="r" rtl="1"/>
            <a:r>
              <a:rPr lang="ar-EG" sz="3600" dirty="0" smtClean="0">
                <a:solidFill>
                  <a:schemeClr val="bg1"/>
                </a:solidFill>
                <a:latin typeface="Arabic Typesetting" pitchFamily="66" charset="-78"/>
                <a:cs typeface="Arabic Typesetting" pitchFamily="66" charset="-78"/>
              </a:rPr>
              <a:t>ابدأ مشروعك و اعرضه علينا</a:t>
            </a:r>
            <a:endParaRPr lang="en-US" sz="3600" dirty="0">
              <a:solidFill>
                <a:schemeClr val="bg1"/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4098" name="Picture 2" descr="C:\Users\ASUS\Pictures\InternetExplorer_2.jpg"/>
          <p:cNvPicPr>
            <a:picLocks noChangeAspect="1" noChangeArrowheads="1"/>
          </p:cNvPicPr>
          <p:nvPr/>
        </p:nvPicPr>
        <p:blipFill>
          <a:blip r:embed="rId2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33800"/>
            <a:ext cx="2667000" cy="2667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4099" name="Picture 3" descr="C:\Users\ASUS\Pictures\team.jpg"/>
          <p:cNvPicPr>
            <a:picLocks noChangeAspect="1" noChangeArrowheads="1"/>
          </p:cNvPicPr>
          <p:nvPr/>
        </p:nvPicPr>
        <p:blipFill>
          <a:blip r:embed="rId3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3022601" cy="29907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07/7/12/main" val="3378367233"/>
      </p:ext>
    </p:extLst>
  </p:cSld>
  <p:clrMapOvr>
    <a:masterClrMapping/>
  </p:clrMapOvr>
  <p:transition xmlns:p14="http://schemas.microsoft.com/office/powerpoint/2007/7/12/main" spd="slow">
    <p:cover/>
  </p:transition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ar-EG" sz="80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Estrangelo Edessa" pitchFamily="66" charset="0"/>
                <a:cs typeface="Estrangelo Edessa" pitchFamily="66" charset="0"/>
              </a:rPr>
              <a:t>موقع المنهج باللغة العربية</a:t>
            </a:r>
            <a:endParaRPr lang="en-US" sz="8000" b="1" dirty="0">
              <a:ln w="50800"/>
              <a:solidFill>
                <a:schemeClr val="bg1">
                  <a:shade val="50000"/>
                </a:schemeClr>
              </a:solidFill>
              <a:effectLst/>
              <a:latin typeface="Estrangelo Edessa" pitchFamily="66" charset="0"/>
              <a:cs typeface="Estrangelo Edessa" pitchFamily="66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/>
            <a:r>
              <a:rPr lang="en-US" sz="4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www.yesbu.org</a:t>
            </a:r>
            <a:endParaRPr lang="en-US" sz="48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07/7/12/main" val="4094580868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1500">
        <p:split orient="vert"/>
      </p:transition>
    </mc:Choice>
    <mc:Fallback xmlns="">
      <p:transition xmlns:p14="http://schemas.microsoft.com/office/powerpoint/2007/7/12/main" spd="slow">
        <p:split orient="vert"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rtl="1"/>
            <a:r>
              <a:rPr lang="ar-EG" sz="80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Estrangelo Edessa" pitchFamily="66" charset="0"/>
                <a:cs typeface="Estrangelo Edessa" pitchFamily="66" charset="0"/>
              </a:rPr>
              <a:t>موقع المنهج باللغة الإنجليزية</a:t>
            </a:r>
            <a:endParaRPr lang="en-US" sz="8000" b="1" dirty="0">
              <a:ln w="50800"/>
              <a:solidFill>
                <a:schemeClr val="bg1">
                  <a:shade val="50000"/>
                </a:schemeClr>
              </a:solidFill>
              <a:effectLst/>
              <a:latin typeface="Estrangelo Edessa" pitchFamily="66" charset="0"/>
              <a:cs typeface="Estrangelo Edessa" pitchFamily="66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09600" y="3276600"/>
            <a:ext cx="5479256" cy="645320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/>
            <a:r>
              <a:rPr lang="en-US" sz="4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www.iiiee-ymp.org</a:t>
            </a:r>
            <a:endParaRPr lang="en-US" sz="4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07/7/12/main" val="2948874464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1500">
        <p:split orient="vert"/>
      </p:transition>
    </mc:Choice>
    <mc:Fallback xmlns="">
      <p:transition xmlns:p14="http://schemas.microsoft.com/office/powerpoint/2007/7/12/main" spd="slow">
        <p:split orient="vert"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86800" cy="1143000"/>
          </a:xfrm>
        </p:spPr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If you Need Any Help in your Project …. Feel Free To Contact one of those Volunteers: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7"/>
            <a:ext cx="7467600" cy="4525963"/>
          </a:xfrm>
        </p:spPr>
        <p:txBody>
          <a:bodyPr/>
          <a:lstStyle/>
          <a:p>
            <a:r>
              <a:rPr lang="en-US" dirty="0" err="1" smtClean="0"/>
              <a:t>Engy</a:t>
            </a:r>
            <a:r>
              <a:rPr lang="en-US" dirty="0" smtClean="0"/>
              <a:t> Adel</a:t>
            </a:r>
          </a:p>
          <a:p>
            <a:r>
              <a:rPr lang="en-US" dirty="0" smtClean="0"/>
              <a:t>Ali Hassan</a:t>
            </a:r>
          </a:p>
          <a:p>
            <a:r>
              <a:rPr lang="en-US" dirty="0" err="1" smtClean="0"/>
              <a:t>Esraa</a:t>
            </a:r>
            <a:r>
              <a:rPr lang="en-US" dirty="0" smtClean="0"/>
              <a:t> Ramadan</a:t>
            </a:r>
          </a:p>
          <a:p>
            <a:r>
              <a:rPr lang="en-US" dirty="0" smtClean="0"/>
              <a:t>Mohamed </a:t>
            </a:r>
            <a:r>
              <a:rPr lang="en-US" dirty="0" err="1" smtClean="0"/>
              <a:t>Wahbi</a:t>
            </a:r>
            <a:endParaRPr lang="en-US" dirty="0" smtClean="0"/>
          </a:p>
          <a:p>
            <a:r>
              <a:rPr lang="en-US" dirty="0" smtClean="0"/>
              <a:t>Ahmed Abd El-Salam</a:t>
            </a:r>
          </a:p>
          <a:p>
            <a:r>
              <a:rPr lang="en-US" dirty="0" smtClean="0"/>
              <a:t>Nada </a:t>
            </a:r>
            <a:r>
              <a:rPr lang="en-US" dirty="0" err="1" smtClean="0"/>
              <a:t>Zaki</a:t>
            </a:r>
            <a:endParaRPr lang="en-US" dirty="0" smtClean="0"/>
          </a:p>
          <a:p>
            <a:r>
              <a:rPr lang="en-US" dirty="0" err="1" smtClean="0"/>
              <a:t>Aya</a:t>
            </a:r>
            <a:r>
              <a:rPr lang="en-US" dirty="0" smtClean="0"/>
              <a:t> El-</a:t>
            </a:r>
            <a:r>
              <a:rPr lang="en-US" dirty="0" err="1" smtClean="0"/>
              <a:t>Faham</a:t>
            </a:r>
            <a:endParaRPr lang="en-US" dirty="0" smtClean="0"/>
          </a:p>
          <a:p>
            <a:r>
              <a:rPr lang="en-US" dirty="0" err="1" smtClean="0"/>
              <a:t>Yomna</a:t>
            </a:r>
            <a:r>
              <a:rPr lang="en-US" dirty="0" smtClean="0"/>
              <a:t> Adel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07/7/12/main" val="3205008287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86800" cy="1143000"/>
          </a:xfrm>
        </p:spPr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If you Need Any Help in your Project …. Feel Free To Contact one of those Volunteers: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7"/>
            <a:ext cx="7467600" cy="4525963"/>
          </a:xfrm>
        </p:spPr>
        <p:txBody>
          <a:bodyPr>
            <a:normAutofit/>
          </a:bodyPr>
          <a:lstStyle/>
          <a:p>
            <a:pPr marL="64008" indent="0" algn="ctr">
              <a:buNone/>
            </a:pPr>
            <a:endParaRPr lang="en-US" sz="6600" b="1" dirty="0" smtClean="0">
              <a:solidFill>
                <a:schemeClr val="bg1"/>
              </a:solidFill>
            </a:endParaRPr>
          </a:p>
          <a:p>
            <a:pPr marL="64008" indent="0" algn="ctr">
              <a:buNone/>
            </a:pPr>
            <a:r>
              <a:rPr lang="en-US" sz="6600" b="1" dirty="0" err="1" smtClean="0">
                <a:solidFill>
                  <a:schemeClr val="bg1"/>
                </a:solidFill>
              </a:rPr>
              <a:t>Aya</a:t>
            </a:r>
            <a:r>
              <a:rPr lang="en-US" sz="6600" b="1" dirty="0" smtClean="0">
                <a:solidFill>
                  <a:schemeClr val="bg1"/>
                </a:solidFill>
              </a:rPr>
              <a:t> El-</a:t>
            </a:r>
            <a:r>
              <a:rPr lang="en-US" sz="6600" b="1" dirty="0" err="1" smtClean="0">
                <a:solidFill>
                  <a:schemeClr val="bg1"/>
                </a:solidFill>
              </a:rPr>
              <a:t>Faham</a:t>
            </a:r>
            <a:endParaRPr lang="en-US" sz="6600" b="1" dirty="0" smtClean="0">
              <a:solidFill>
                <a:schemeClr val="bg1"/>
              </a:solidFill>
            </a:endParaRPr>
          </a:p>
          <a:p>
            <a:pPr marL="64008" indent="0" algn="ctr">
              <a:buNone/>
            </a:pPr>
            <a:r>
              <a:rPr lang="en-US" sz="6600" b="1" dirty="0" err="1" smtClean="0">
                <a:solidFill>
                  <a:schemeClr val="bg1"/>
                </a:solidFill>
              </a:rPr>
              <a:t>Yomna</a:t>
            </a:r>
            <a:r>
              <a:rPr lang="en-US" sz="6600" b="1" dirty="0" smtClean="0">
                <a:solidFill>
                  <a:schemeClr val="bg1"/>
                </a:solidFill>
              </a:rPr>
              <a:t> Adel</a:t>
            </a:r>
          </a:p>
        </p:txBody>
      </p:sp>
    </p:spTree>
    <p:extLst>
      <p:ext uri="{BB962C8B-B14F-4D97-AF65-F5344CB8AC3E}">
        <p14:creationId xmlns:p14="http://schemas.microsoft.com/office/powerpoint/2007/7/12/main" val="1676821759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4572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4008" indent="0" algn="ctr">
              <a:buNone/>
            </a:pPr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07/7/7/main" val="000000" mc:Ignorable="">
                      <a:alpha val="38000"/>
                    </a:srgbClr>
                  </a:outerShdw>
                </a:effectLst>
              </a:rPr>
              <a:t>GEYC</a:t>
            </a:r>
          </a:p>
          <a:p>
            <a:pPr marL="64008" indent="0" algn="ctr">
              <a:buNone/>
            </a:pPr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07/7/7/main" val="000000" mc:Ignorable="">
                      <a:alpha val="38000"/>
                    </a:srgbClr>
                  </a:outerShdw>
                </a:effectLst>
              </a:rPr>
              <a:t>AEYC </a:t>
            </a:r>
            <a:endParaRPr lang="en-US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xmlns:mc="http://schemas.openxmlformats.org/markup-compatibility/2006" xmlns:a14="http://schemas.microsoft.com/office/drawing/2007/7/7/main" val="000000" mc:Ignorable="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07/7/12/main" val="1536880012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86800" cy="1143000"/>
          </a:xfrm>
        </p:spPr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If you Need Any Help in your Project …. Feel Free To Contact one of those Volunteers: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7"/>
            <a:ext cx="7467600" cy="4525963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Esraa</a:t>
            </a:r>
            <a:r>
              <a:rPr lang="en-U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Ramadan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 l="61684" t="13124"/>
          <a:stretch/>
        </p:blipFill>
        <p:spPr bwMode="auto">
          <a:xfrm>
            <a:off x="5098040" y="2286000"/>
            <a:ext cx="2615277" cy="4267200"/>
          </a:xfrm>
          <a:prstGeom prst="rect">
            <a:avLst/>
          </a:prstGeom>
          <a:ln w="38100" cap="sq">
            <a:solidFill>
              <a:srgbClr xmlns:mc="http://schemas.openxmlformats.org/markup-compatibility/2006" xmlns:a14="http://schemas.microsoft.com/office/drawing/2007/7/7/main" val="000000" mc:Ignorable=""/>
            </a:solidFill>
            <a:prstDash val="solid"/>
            <a:miter lim="800000"/>
          </a:ln>
          <a:effectLst>
            <a:outerShdw blurRad="50800" dist="38100" dir="2700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07/7/7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07/7/12/main" val="4119270670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1700">
        <p14:gallery dir="l"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86800" cy="1143000"/>
          </a:xfrm>
        </p:spPr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If you Need Any Help in your Project …. Feel Free To Contact one of those Volunteers: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7"/>
            <a:ext cx="7467600" cy="4525963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b="1" dirty="0">
                <a:ln w="50800"/>
                <a:solidFill>
                  <a:schemeClr val="bg1">
                    <a:shade val="50000"/>
                  </a:schemeClr>
                </a:solidFill>
              </a:rPr>
              <a:t>Ali Hassan</a:t>
            </a:r>
          </a:p>
          <a:p>
            <a:endParaRPr lang="en-US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 l="46622" t="40153"/>
          <a:stretch/>
        </p:blipFill>
        <p:spPr bwMode="auto">
          <a:xfrm>
            <a:off x="4706520" y="2209800"/>
            <a:ext cx="2854467" cy="4267200"/>
          </a:xfrm>
          <a:prstGeom prst="rect">
            <a:avLst/>
          </a:prstGeom>
          <a:ln w="38100" cap="sq">
            <a:solidFill>
              <a:srgbClr xmlns:mc="http://schemas.openxmlformats.org/markup-compatibility/2006" xmlns:a14="http://schemas.microsoft.com/office/drawing/2007/7/7/main" val="000000" mc:Ignorable=""/>
            </a:solidFill>
            <a:prstDash val="solid"/>
            <a:miter lim="800000"/>
          </a:ln>
          <a:effectLst>
            <a:outerShdw blurRad="50800" dist="38100" dir="2700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07/7/7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07/7/12/main" val="3667624673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1700">
        <p14:gallery dir="l"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86800" cy="1143000"/>
          </a:xfrm>
        </p:spPr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If you Need Any Help in your Project …. Feel Free To Contact one of those Volunteers: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7"/>
            <a:ext cx="7467600" cy="4525963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Ahmed Abdel Salam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 l="23049" r="24892"/>
          <a:stretch/>
        </p:blipFill>
        <p:spPr bwMode="auto">
          <a:xfrm>
            <a:off x="5029200" y="2057400"/>
            <a:ext cx="2994991" cy="4314825"/>
          </a:xfrm>
          <a:prstGeom prst="rect">
            <a:avLst/>
          </a:prstGeom>
          <a:ln w="38100" cap="sq">
            <a:solidFill>
              <a:srgbClr xmlns:mc="http://schemas.openxmlformats.org/markup-compatibility/2006" xmlns:a14="http://schemas.microsoft.com/office/drawing/2007/7/7/main" val="000000" mc:Ignorable=""/>
            </a:solidFill>
            <a:prstDash val="solid"/>
            <a:miter lim="800000"/>
          </a:ln>
          <a:effectLst>
            <a:outerShdw blurRad="50800" dist="38100" dir="2700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07/7/7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07/7/12/main" val="10729561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1700">
        <p14:gallery dir="l"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86800" cy="1143000"/>
          </a:xfrm>
        </p:spPr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If you Need Any Help in your Project …. Feel Free To Contact one of those Volunteers: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7"/>
            <a:ext cx="7467600" cy="4525963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Engy</a:t>
            </a:r>
            <a:r>
              <a:rPr lang="en-U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Adel</a:t>
            </a:r>
          </a:p>
          <a:p>
            <a:endParaRPr lang="en-US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62200"/>
            <a:ext cx="3376612" cy="3609688"/>
          </a:xfrm>
          <a:prstGeom prst="rect">
            <a:avLst/>
          </a:prstGeom>
          <a:ln w="38100" cap="sq">
            <a:solidFill>
              <a:srgbClr xmlns:mc="http://schemas.openxmlformats.org/markup-compatibility/2006" xmlns:a14="http://schemas.microsoft.com/office/drawing/2007/7/7/main" val="000000" mc:Ignorable=""/>
            </a:solidFill>
            <a:prstDash val="solid"/>
            <a:miter lim="800000"/>
          </a:ln>
          <a:effectLst>
            <a:outerShdw blurRad="50800" dist="38100" dir="2700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07/7/7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07/7/12/main" val="2094118818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1700">
        <p14:gallery dir="l"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86800" cy="1143000"/>
          </a:xfrm>
        </p:spPr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If you Need Any Help in your Project …. Feel Free To Contact one of those Volunteers: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7"/>
            <a:ext cx="7467600" cy="4525963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Nada </a:t>
            </a:r>
            <a:r>
              <a:rPr lang="en-US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Zaki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 l="37331" t="7385" r="25353" b="38252"/>
          <a:stretch/>
        </p:blipFill>
        <p:spPr bwMode="auto">
          <a:xfrm>
            <a:off x="5029200" y="2667000"/>
            <a:ext cx="3277891" cy="3581400"/>
          </a:xfrm>
          <a:prstGeom prst="rect">
            <a:avLst/>
          </a:prstGeom>
          <a:ln w="38100" cap="sq">
            <a:solidFill>
              <a:srgbClr xmlns:mc="http://schemas.openxmlformats.org/markup-compatibility/2006" xmlns:a14="http://schemas.microsoft.com/office/drawing/2007/7/7/main" val="000000" mc:Ignorable=""/>
            </a:solidFill>
            <a:prstDash val="solid"/>
            <a:miter lim="800000"/>
          </a:ln>
          <a:effectLst>
            <a:outerShdw blurRad="50800" dist="38100" dir="2700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07/7/7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07/7/12/main" val="1844802285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1700">
        <p14:gallery dir="l"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86800" cy="1143000"/>
          </a:xfrm>
        </p:spPr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If you Need Any Help in your Project …. Feel Free To Contact one of those Volunteers: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7"/>
            <a:ext cx="7467600" cy="4525963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Mohamed </a:t>
            </a:r>
            <a:r>
              <a:rPr lang="en-US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Wahbi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0600" y="1981200"/>
            <a:ext cx="3352800" cy="4504138"/>
          </a:xfrm>
          <a:prstGeom prst="rect">
            <a:avLst/>
          </a:prstGeom>
          <a:ln w="38100" cap="sq">
            <a:solidFill>
              <a:srgbClr xmlns:mc="http://schemas.openxmlformats.org/markup-compatibility/2006" xmlns:a14="http://schemas.microsoft.com/office/drawing/2007/7/7/main" val="000000" mc:Ignorable=""/>
            </a:solidFill>
            <a:prstDash val="solid"/>
            <a:miter lim="800000"/>
          </a:ln>
          <a:effectLst>
            <a:outerShdw blurRad="50800" dist="38100" dir="2700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07/7/7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07/7/12/main" val="4271306974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1700">
        <p14:gallery dir="l"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286000"/>
            <a:ext cx="8763000" cy="1399032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rtl="1"/>
            <a:r>
              <a:rPr lang="ar-EG" sz="66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Microsoft Uighur" pitchFamily="2" charset="-78"/>
                <a:cs typeface="Microsoft Uighur" pitchFamily="2" charset="-78"/>
              </a:rPr>
              <a:t>كن معنا لنصبح المستقبل المشرق لبلدنا</a:t>
            </a:r>
            <a:endParaRPr lang="en-US" sz="6600" b="1" dirty="0">
              <a:ln w="50800"/>
              <a:solidFill>
                <a:schemeClr val="bg1">
                  <a:shade val="50000"/>
                </a:schemeClr>
              </a:solidFill>
              <a:effectLst/>
              <a:latin typeface="Microsoft Uighur" pitchFamily="2" charset="-78"/>
              <a:cs typeface="Microsoft Uighur" pitchFamily="2" charset="-78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609600" y="838200"/>
            <a:ext cx="8229600" cy="1399032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xmlns:mc="http://schemas.openxmlformats.org/markup-compatibility/2006" xmlns:a14="http://schemas.microsoft.com/office/drawing/2007/7/7/main" val="000000" mc:Ignorable="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EG" sz="72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Microsoft Uighur" pitchFamily="2" charset="-78"/>
                <a:cs typeface="Microsoft Uighur" pitchFamily="2" charset="-78"/>
              </a:rPr>
              <a:t>الإنسان لايستطيع النجاح بمفرده</a:t>
            </a:r>
            <a:endParaRPr lang="en-US" sz="7200" b="1" dirty="0">
              <a:ln w="50800"/>
              <a:solidFill>
                <a:schemeClr val="bg1">
                  <a:shade val="50000"/>
                </a:schemeClr>
              </a:solidFill>
              <a:effectLst/>
              <a:latin typeface="Microsoft Uighur" pitchFamily="2" charset="-78"/>
              <a:cs typeface="Microsoft Uighur" pitchFamily="2" charset="-78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2133600" y="4648200"/>
            <a:ext cx="5486400" cy="1399032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xmlns:mc="http://schemas.openxmlformats.org/markup-compatibility/2006" xmlns:a14="http://schemas.microsoft.com/office/drawing/2007/7/7/main" val="000000" mc:Ignorable="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88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Microsoft Uighur" pitchFamily="2" charset="-78"/>
                <a:cs typeface="Microsoft Uighur" pitchFamily="2" charset="-78"/>
              </a:rPr>
              <a:t>معًا يمكننا تحقيق</a:t>
            </a:r>
          </a:p>
          <a:p>
            <a:pPr algn="ctr" rtl="1"/>
            <a:r>
              <a:rPr lang="ar-EG" sz="88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Microsoft Uighur" pitchFamily="2" charset="-78"/>
                <a:cs typeface="Microsoft Uighur" pitchFamily="2" charset="-78"/>
              </a:rPr>
              <a:t> </a:t>
            </a:r>
            <a:r>
              <a:rPr lang="ar-EG" sz="96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Microsoft Uighur" pitchFamily="2" charset="-78"/>
                <a:cs typeface="Microsoft Uighur" pitchFamily="2" charset="-78"/>
              </a:rPr>
              <a:t>التغيير  الفعال</a:t>
            </a:r>
            <a:endParaRPr lang="en-US" sz="8800" b="1" dirty="0">
              <a:ln w="50800"/>
              <a:solidFill>
                <a:schemeClr val="bg1">
                  <a:shade val="50000"/>
                </a:schemeClr>
              </a:solidFill>
              <a:effectLst/>
              <a:latin typeface="Microsoft Uighur" pitchFamily="2" charset="-78"/>
              <a:cs typeface="Microsoft Uighu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07/7/12/main" val="3860063307"/>
      </p:ext>
    </p:extLst>
  </p:cSld>
  <p:clrMapOvr>
    <a:masterClrMapping/>
  </p:clrMapOvr>
  <p:transition xmlns:p14="http://schemas.microsoft.com/office/powerpoint/2007/7/12/main" spd="slow">
    <p:pull/>
  </p:transition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07/7/12/main" val="1532177601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IBA ALEX\MY THOUGHTS\my presentations\Thank You\963534673_0e56ea5eb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48825"/>
          <a:stretch>
            <a:fillRect/>
          </a:stretch>
        </p:blipFill>
        <p:spPr bwMode="auto">
          <a:xfrm>
            <a:off x="762000" y="685800"/>
            <a:ext cx="7705613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07/7/7/main" val="333333" mc:Ignorable="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07/7/12/main" val="2331277141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1399">
        <p14:ripple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399032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>
                <a:solidFill>
                  <a:srgbClr xmlns:mc="http://schemas.openxmlformats.org/markup-compatibility/2006" xmlns:a14="http://schemas.microsoft.com/office/drawing/2007/7/7/main" val="FF0000" mc:Ignorable=""/>
                </a:solidFill>
              </a:rPr>
              <a:t>The First Presentation </a:t>
            </a:r>
            <a:endParaRPr lang="en-US" dirty="0">
              <a:solidFill>
                <a:srgbClr xmlns:mc="http://schemas.openxmlformats.org/markup-compatibility/2006" xmlns:a14="http://schemas.microsoft.com/office/drawing/2007/7/7/main" val="FF0000" mc:Ignorable="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6324600" cy="4070845"/>
          </a:xfrm>
          <a:prstGeom prst="roundRect">
            <a:avLst>
              <a:gd name="adj" fmla="val 8594"/>
            </a:avLst>
          </a:prstGeom>
          <a:solidFill>
            <a:srgbClr xmlns:mc="http://schemas.openxmlformats.org/markup-compatibility/2006" xmlns:a14="http://schemas.microsoft.com/office/drawing/2007/7/7/main" val="FFFFFF" mc:Ignorable="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07/7/7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07/7/7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07/7/12/main" val="781755262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1399">
        <p14:ripple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/>
              </a:rPr>
              <a:t>First convention  </a:t>
            </a:r>
            <a:endParaRPr lang="en-US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71600"/>
            <a:ext cx="6324600" cy="5029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07/7/7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07/7/7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07/7/12/main" val="2884258510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GB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References </a:t>
            </a:r>
            <a:endParaRPr lang="en-GB" b="1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82808"/>
            <a:ext cx="9144000" cy="497519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the archival </a:t>
            </a:r>
            <a:r>
              <a:rPr lang="en-GB" dirty="0" smtClean="0">
                <a:solidFill>
                  <a:schemeClr val="bg1"/>
                </a:solidFill>
              </a:rPr>
              <a:t>website: www.iiiee.lu.se/site.nsf</a:t>
            </a:r>
          </a:p>
          <a:p>
            <a:r>
              <a:rPr lang="en-GB" dirty="0" smtClean="0">
                <a:solidFill>
                  <a:schemeClr val="bg1"/>
                </a:solidFill>
                <a:hlinkClick r:id="rId2"/>
              </a:rPr>
              <a:t>http</a:t>
            </a:r>
            <a:r>
              <a:rPr lang="en-GB" dirty="0">
                <a:solidFill>
                  <a:schemeClr val="bg1"/>
                </a:solidFill>
                <a:hlinkClick r:id="rId2"/>
              </a:rPr>
              <a:t>://</a:t>
            </a:r>
            <a:r>
              <a:rPr lang="en-GB" dirty="0" smtClean="0">
                <a:solidFill>
                  <a:schemeClr val="bg1"/>
                </a:solidFill>
                <a:hlinkClick r:id="rId2"/>
              </a:rPr>
              <a:t>www.iiiee.lu.se/site.nsf/AllDocuments/3FF88126AF2B70EDC1256F6B00489555</a:t>
            </a:r>
            <a:endParaRPr lang="en-GB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  <a:hlinkClick r:id="rId3"/>
              </a:rPr>
              <a:t>www.yesbu.org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07/7/12/main" val="3177362868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29200" y="228600"/>
            <a:ext cx="26837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ar-EG" sz="88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Microsoft Uighur" pitchFamily="2" charset="-78"/>
                <a:cs typeface="Microsoft Uighur" pitchFamily="2" charset="-78"/>
              </a:rPr>
              <a:t>شكرًا لكم</a:t>
            </a:r>
            <a:endParaRPr lang="en-US" sz="8800" b="1" dirty="0">
              <a:ln w="50800"/>
              <a:solidFill>
                <a:schemeClr val="bg1">
                  <a:shade val="50000"/>
                </a:schemeClr>
              </a:solidFill>
              <a:latin typeface="Microsoft Uighur" pitchFamily="2" charset="-78"/>
              <a:cs typeface="Microsoft Uighur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19600" y="2362200"/>
            <a:ext cx="3406702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/>
            <a:r>
              <a:rPr lang="ar-EG" sz="6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إبراهيم جمال الدين</a:t>
            </a:r>
            <a:endParaRPr lang="en-US" sz="6600" b="1" dirty="0" smtClean="0">
              <a:ln w="50800"/>
              <a:solidFill>
                <a:schemeClr val="bg1">
                  <a:shade val="50000"/>
                </a:schemeClr>
              </a:solidFill>
              <a:latin typeface="Arabic Typesetting" pitchFamily="66" charset="-78"/>
              <a:cs typeface="Arabic Typesetting" pitchFamily="66" charset="-78"/>
            </a:endParaRPr>
          </a:p>
          <a:p>
            <a:pPr algn="r"/>
            <a:r>
              <a:rPr lang="ar-EG" sz="6600" b="1" dirty="0">
                <a:ln w="50800"/>
                <a:solidFill>
                  <a:schemeClr val="bg1">
                    <a:shade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أحمد </a:t>
            </a:r>
            <a:r>
              <a:rPr lang="ar-EG" sz="6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رفعت</a:t>
            </a:r>
            <a:endParaRPr lang="ar-EG" sz="6600" b="1" dirty="0">
              <a:ln w="50800"/>
              <a:solidFill>
                <a:schemeClr val="bg1">
                  <a:shade val="50000"/>
                </a:schemeClr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5562600"/>
            <a:ext cx="861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ahmed_refaat30@hotmail.com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fireball_24@hotmail.com			salah.soliman@bibalex.com</a:t>
            </a:r>
          </a:p>
          <a:p>
            <a:r>
              <a:rPr lang="en-US" b="1" dirty="0">
                <a:solidFill>
                  <a:schemeClr val="bg1"/>
                </a:solidFill>
              </a:rPr>
              <a:t>ibrahim.gamal.eldin@hotmail.com </a:t>
            </a:r>
            <a:r>
              <a:rPr lang="en-US" b="1" dirty="0" smtClean="0">
                <a:solidFill>
                  <a:schemeClr val="bg1"/>
                </a:solidFill>
              </a:rPr>
              <a:t>	riham.abdelhamid@bibalex.org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076" name="Picture 4" descr="C:\Users\ASUS\Downloads\lym_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90800"/>
            <a:ext cx="2514600" cy="1828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3077" name="Picture 5" descr="C:\Users\ASUS\Downloads\yesbub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2514600" cy="19431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07/7/12/main" val="2007983684"/>
      </p:ext>
    </p:extLst>
  </p:cSld>
  <p:clrMapOvr>
    <a:masterClrMapping/>
  </p:clrMapOvr>
  <p:transition xmlns:p14="http://schemas.microsoft.com/office/powerpoint/2007/7/12/main" spd="slow">
    <p:push dir="u"/>
  </p:transition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07/7/12/main" val="2218109738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533400"/>
            <a:ext cx="81534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Name :</a:t>
            </a:r>
          </a:p>
          <a:p>
            <a:r>
              <a:rPr lang="en-US" sz="4000" b="1" dirty="0" smtClean="0">
                <a:solidFill>
                  <a:schemeClr val="bg1"/>
                </a:solidFill>
              </a:rPr>
              <a:t>GEYC &amp; AEYC</a:t>
            </a:r>
          </a:p>
          <a:p>
            <a:r>
              <a:rPr lang="en-US" sz="4000" b="1" dirty="0" smtClean="0">
                <a:solidFill>
                  <a:schemeClr val="bg1"/>
                </a:solidFill>
              </a:rPr>
              <a:t>Place:</a:t>
            </a:r>
          </a:p>
          <a:p>
            <a:r>
              <a:rPr lang="en-US" sz="4000" b="1" dirty="0" smtClean="0">
                <a:solidFill>
                  <a:schemeClr val="bg1"/>
                </a:solidFill>
              </a:rPr>
              <a:t>Conference center “West Hall”</a:t>
            </a:r>
          </a:p>
          <a:p>
            <a:r>
              <a:rPr lang="en-US" sz="4000" b="1" dirty="0" smtClean="0">
                <a:solidFill>
                  <a:schemeClr val="bg1"/>
                </a:solidFill>
              </a:rPr>
              <a:t>Date:</a:t>
            </a:r>
          </a:p>
          <a:p>
            <a:r>
              <a:rPr lang="en-US" sz="4000" b="1" dirty="0" smtClean="0">
                <a:solidFill>
                  <a:schemeClr val="bg1"/>
                </a:solidFill>
              </a:rPr>
              <a:t>18 &amp;19 / 7 / 2009</a:t>
            </a:r>
          </a:p>
          <a:p>
            <a:r>
              <a:rPr lang="en-US" sz="4000" b="1" dirty="0" smtClean="0">
                <a:solidFill>
                  <a:schemeClr val="bg1"/>
                </a:solidFill>
              </a:rPr>
              <a:t>Presenters:</a:t>
            </a:r>
          </a:p>
          <a:p>
            <a:r>
              <a:rPr lang="en-US" sz="4000" b="1" dirty="0" smtClean="0">
                <a:solidFill>
                  <a:schemeClr val="bg1"/>
                </a:solidFill>
              </a:rPr>
              <a:t>Ibrahim </a:t>
            </a:r>
            <a:r>
              <a:rPr lang="en-US" sz="4000" b="1" dirty="0" err="1" smtClean="0">
                <a:solidFill>
                  <a:schemeClr val="bg1"/>
                </a:solidFill>
              </a:rPr>
              <a:t>Gamal</a:t>
            </a:r>
            <a:endParaRPr lang="en-US" sz="4000" b="1" dirty="0" smtClean="0">
              <a:solidFill>
                <a:schemeClr val="bg1"/>
              </a:solidFill>
            </a:endParaRPr>
          </a:p>
          <a:p>
            <a:r>
              <a:rPr lang="en-US" sz="4000" b="1" dirty="0" smtClean="0">
                <a:solidFill>
                  <a:schemeClr val="bg1"/>
                </a:solidFill>
              </a:rPr>
              <a:t>Ahmed </a:t>
            </a:r>
            <a:r>
              <a:rPr lang="en-US" sz="4000" b="1" dirty="0" err="1" smtClean="0">
                <a:solidFill>
                  <a:schemeClr val="bg1"/>
                </a:solidFill>
              </a:rPr>
              <a:t>Refaat</a:t>
            </a:r>
            <a:endParaRPr lang="en-US" sz="4000" b="1" dirty="0" smtClean="0">
              <a:solidFill>
                <a:schemeClr val="bg1"/>
              </a:solidFill>
            </a:endParaRPr>
          </a:p>
          <a:p>
            <a:endParaRPr lang="en-US" sz="4000" b="1" dirty="0" smtClean="0">
              <a:solidFill>
                <a:schemeClr val="bg1"/>
              </a:solidFill>
            </a:endParaRPr>
          </a:p>
          <a:p>
            <a:endParaRPr lang="en-GB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07/7/12/main" val="600880359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43000"/>
            <a:ext cx="2819400" cy="3542506"/>
          </a:xfrm>
        </p:spPr>
        <p:txBody>
          <a:bodyPr/>
          <a:lstStyle/>
          <a:p>
            <a:r>
              <a:rPr lang="en-US" b="1" dirty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Lund, Sweden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 l="34964" t="33312" r="22852" b="6688"/>
          <a:stretch/>
        </p:blipFill>
        <p:spPr bwMode="auto">
          <a:xfrm>
            <a:off x="2819400" y="685800"/>
            <a:ext cx="5857461" cy="520703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07/7/7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07/7/7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07/7/12/main" val="3948641578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b="1" dirty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Lund, Sweden</a:t>
            </a:r>
            <a:endParaRPr lang="en-GB" b="1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4008" indent="0">
              <a:buNone/>
            </a:pPr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 smtClean="0">
                <a:solidFill>
                  <a:schemeClr val="bg1"/>
                </a:solidFill>
              </a:rPr>
              <a:t>YMP </a:t>
            </a:r>
            <a:r>
              <a:rPr lang="en-US" dirty="0">
                <a:solidFill>
                  <a:schemeClr val="bg1"/>
                </a:solidFill>
              </a:rPr>
              <a:t>attracted the participation of some </a:t>
            </a:r>
            <a:r>
              <a:rPr lang="en-US" sz="4300" b="1" u="sng" dirty="0">
                <a:solidFill>
                  <a:schemeClr val="bg1"/>
                </a:solidFill>
              </a:rPr>
              <a:t>550</a:t>
            </a:r>
            <a:r>
              <a:rPr lang="en-US" dirty="0">
                <a:solidFill>
                  <a:schemeClr val="bg1"/>
                </a:solidFill>
              </a:rPr>
              <a:t> young students in schools from over </a:t>
            </a:r>
            <a:r>
              <a:rPr lang="en-US" sz="3900" b="1" u="sng" dirty="0">
                <a:solidFill>
                  <a:schemeClr val="bg1"/>
                </a:solidFill>
              </a:rPr>
              <a:t>100</a:t>
            </a:r>
            <a:r>
              <a:rPr lang="en-US" sz="39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countries around the world. From the 15 to 19 June 2000 young students, along with teachers, gathered for the </a:t>
            </a:r>
            <a:r>
              <a:rPr lang="en-US" sz="3500" b="1" u="sng" dirty="0">
                <a:solidFill>
                  <a:schemeClr val="bg1"/>
                </a:solidFill>
              </a:rPr>
              <a:t>Convention in Lund, Sweden</a:t>
            </a:r>
            <a:r>
              <a:rPr lang="en-US" dirty="0">
                <a:solidFill>
                  <a:schemeClr val="bg1"/>
                </a:solidFill>
              </a:rPr>
              <a:t>. The theme was </a:t>
            </a:r>
            <a:endParaRPr lang="en-US" dirty="0" smtClean="0">
              <a:solidFill>
                <a:schemeClr val="bg1"/>
              </a:solidFill>
            </a:endParaRPr>
          </a:p>
          <a:p>
            <a:pPr marL="64008" indent="0"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   </a:t>
            </a:r>
            <a:r>
              <a:rPr lang="en-US" sz="3600" b="1" u="sng" dirty="0" smtClean="0">
                <a:solidFill>
                  <a:schemeClr val="bg1"/>
                </a:solidFill>
              </a:rPr>
              <a:t>Global </a:t>
            </a:r>
            <a:r>
              <a:rPr lang="en-US" sz="3600" b="1" u="sng" dirty="0">
                <a:solidFill>
                  <a:schemeClr val="bg1"/>
                </a:solidFill>
              </a:rPr>
              <a:t>Environmental </a:t>
            </a:r>
            <a:r>
              <a:rPr lang="en-US" sz="3600" b="1" u="sng" dirty="0" smtClean="0">
                <a:solidFill>
                  <a:schemeClr val="bg1"/>
                </a:solidFill>
              </a:rPr>
              <a:t>Issues.</a:t>
            </a:r>
            <a:endParaRPr lang="en-GB" sz="3600" b="1" u="sng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 l="16188" r="18538" b="43459"/>
          <a:stretch/>
        </p:blipFill>
        <p:spPr bwMode="auto">
          <a:xfrm>
            <a:off x="7023652" y="0"/>
            <a:ext cx="2120348" cy="1752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07/7/7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07/7/7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07/7/7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07/7/12/main" val="119930636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Metro">
      <a:dk1>
        <a:sysClr val="windowText" lastClr="000000"/>
      </a:dk1>
      <a:lt1>
        <a:sysClr val="window" lastClr="FFFFFF"/>
      </a:lt1>
      <a:dk2>
        <a:srgbClr xmlns:mc="http://schemas.openxmlformats.org/markup-compatibility/2006" xmlns:a14="http://schemas.microsoft.com/office/drawing/2007/7/7/main" val="4E5B6F" mc:Ignorable=""/>
      </a:dk2>
      <a:lt2>
        <a:srgbClr xmlns:mc="http://schemas.openxmlformats.org/markup-compatibility/2006" xmlns:a14="http://schemas.microsoft.com/office/drawing/2007/7/7/main" val="D6ECFF" mc:Ignorable=""/>
      </a:lt2>
      <a:accent1>
        <a:srgbClr xmlns:mc="http://schemas.openxmlformats.org/markup-compatibility/2006" xmlns:a14="http://schemas.microsoft.com/office/drawing/2007/7/7/main" val="7FD13B" mc:Ignorable=""/>
      </a:accent1>
      <a:accent2>
        <a:srgbClr xmlns:mc="http://schemas.openxmlformats.org/markup-compatibility/2006" xmlns:a14="http://schemas.microsoft.com/office/drawing/2007/7/7/main" val="EA157A" mc:Ignorable=""/>
      </a:accent2>
      <a:accent3>
        <a:srgbClr xmlns:mc="http://schemas.openxmlformats.org/markup-compatibility/2006" xmlns:a14="http://schemas.microsoft.com/office/drawing/2007/7/7/main" val="FEB80A" mc:Ignorable=""/>
      </a:accent3>
      <a:accent4>
        <a:srgbClr xmlns:mc="http://schemas.openxmlformats.org/markup-compatibility/2006" xmlns:a14="http://schemas.microsoft.com/office/drawing/2007/7/7/main" val="00ADDC" mc:Ignorable=""/>
      </a:accent4>
      <a:accent5>
        <a:srgbClr xmlns:mc="http://schemas.openxmlformats.org/markup-compatibility/2006" xmlns:a14="http://schemas.microsoft.com/office/drawing/2007/7/7/main" val="738AC8" mc:Ignorable=""/>
      </a:accent5>
      <a:accent6>
        <a:srgbClr xmlns:mc="http://schemas.openxmlformats.org/markup-compatibility/2006" xmlns:a14="http://schemas.microsoft.com/office/drawing/2007/7/7/main" val="1AB39F" mc:Ignorable=""/>
      </a:accent6>
      <a:hlink>
        <a:srgbClr xmlns:mc="http://schemas.openxmlformats.org/markup-compatibility/2006" xmlns:a14="http://schemas.microsoft.com/office/drawing/2007/7/7/main" val="EB8803" mc:Ignorable=""/>
      </a:hlink>
      <a:folHlink>
        <a:srgbClr xmlns:mc="http://schemas.openxmlformats.org/markup-compatibility/2006" xmlns:a14="http://schemas.microsoft.com/office/drawing/2007/7/7/main" val="5F7791" mc:Ignorable="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xmlns:mc="http://schemas.openxmlformats.org/markup-compatibility/2006" xmlns:a14="http://schemas.microsoft.com/office/drawing/2007/7/7/main" val="000000" mc:Ignorable="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xmlns:mc="http://schemas.openxmlformats.org/markup-compatibility/2006" xmlns:a14="http://schemas.microsoft.com/office/drawing/2007/7/7/main" val="000000" mc:Ignorable="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xmlns:mc="http://schemas.openxmlformats.org/markup-compatibility/2006" xmlns:a14="http://schemas.microsoft.com/office/drawing/2007/7/7/main" val="000000" mc:Ignorable="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xmlns:mc="http://schemas.openxmlformats.org/markup-compatibility/2006" xmlns:a14="http://schemas.microsoft.com/office/drawing/2007/7/7/main" val="1F497D" mc:Ignorable=""/>
      </a:dk2>
      <a:lt2>
        <a:srgbClr xmlns:mc="http://schemas.openxmlformats.org/markup-compatibility/2006" xmlns:a14="http://schemas.microsoft.com/office/drawing/2007/7/7/main" val="EEECE1" mc:Ignorable=""/>
      </a:lt2>
      <a:accent1>
        <a:srgbClr xmlns:mc="http://schemas.openxmlformats.org/markup-compatibility/2006" xmlns:a14="http://schemas.microsoft.com/office/drawing/2007/7/7/main" val="4F81BD" mc:Ignorable=""/>
      </a:accent1>
      <a:accent2>
        <a:srgbClr xmlns:mc="http://schemas.openxmlformats.org/markup-compatibility/2006" xmlns:a14="http://schemas.microsoft.com/office/drawing/2007/7/7/main" val="C0504D" mc:Ignorable=""/>
      </a:accent2>
      <a:accent3>
        <a:srgbClr xmlns:mc="http://schemas.openxmlformats.org/markup-compatibility/2006" xmlns:a14="http://schemas.microsoft.com/office/drawing/2007/7/7/main" val="9BBB59" mc:Ignorable=""/>
      </a:accent3>
      <a:accent4>
        <a:srgbClr xmlns:mc="http://schemas.openxmlformats.org/markup-compatibility/2006" xmlns:a14="http://schemas.microsoft.com/office/drawing/2007/7/7/main" val="8064A2" mc:Ignorable=""/>
      </a:accent4>
      <a:accent5>
        <a:srgbClr xmlns:mc="http://schemas.openxmlformats.org/markup-compatibility/2006" xmlns:a14="http://schemas.microsoft.com/office/drawing/2007/7/7/main" val="4BACC6" mc:Ignorable=""/>
      </a:accent5>
      <a:accent6>
        <a:srgbClr xmlns:mc="http://schemas.openxmlformats.org/markup-compatibility/2006" xmlns:a14="http://schemas.microsoft.com/office/drawing/2007/7/7/main" val="F79646" mc:Ignorable=""/>
      </a:accent6>
      <a:hlink>
        <a:srgbClr xmlns:mc="http://schemas.openxmlformats.org/markup-compatibility/2006" xmlns:a14="http://schemas.microsoft.com/office/drawing/2007/7/7/main" val="0000FF" mc:Ignorable=""/>
      </a:hlink>
      <a:folHlink>
        <a:srgbClr xmlns:mc="http://schemas.openxmlformats.org/markup-compatibility/2006" xmlns:a14="http://schemas.microsoft.com/office/drawing/2007/7/7/main" val="800080" mc:Ignorable="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07/7/7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07/7/7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07/7/7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outs:outSpaceData xmlns:outs="http://schemas.microsoft.com/office/2009/outspace/metadata">
  <outs:relatedDates>
    <outs:relatedDate>
      <outs:type>3</outs:type>
      <outs:displayName>Last Modified</outs:displayName>
      <outs:dateTime>2009-07-18T13:04:18Z</outs:dateTime>
      <outs:isPinned>true</outs:isPinned>
    </outs:relatedDate>
    <outs:relatedDate>
      <outs:type>2</outs:type>
      <outs:displayName>Created</outs:displayName>
      <outs:dateTime>2009-07-11T18:54:00Z</outs:dateTime>
      <outs:isPinned>true</outs:isPinned>
    </outs:relatedDate>
    <outs:relatedDate>
      <outs:type>4</outs:type>
      <outs:displayName>Last Printed</outs:displayName>
      <outs:dateTime/>
      <outs:isPinned>true</outs:isPinned>
    </outs:relatedDate>
  </outs:relatedDates>
  <outs:relatedDocuments>
    <outs:relatedDocument>
      <outs:type>2</outs:type>
      <outs:displayName>Other documents in current folder</outs:displayName>
      <outs:uri/>
      <outs:isPinned>true</outs:isPinned>
    </outs:relatedDocument>
  </outs:relatedDocuments>
  <outs:relatedPeople>
    <outs:relatedPeopleItem>
      <outs:category>Author</outs:category>
      <outs:people>
        <outs:relatedPerson>
          <outs:displayName>Ibrahim Gamal</outs:displayName>
          <outs:accountName/>
        </outs:relatedPerson>
      </outs:people>
      <outs:source>0</outs:source>
      <outs:isPinned>true</outs:isPinned>
    </outs:relatedPeopleItem>
    <outs:relatedPeopleItem>
      <outs:category>Last modified by</outs:category>
      <outs:people>
        <outs:relatedPerson>
          <outs:displayName>Ahmed</outs:displayName>
          <outs:accountName/>
        </outs:relatedPerson>
      </outs:people>
      <outs:source>0</outs:source>
      <outs:isPinned>true</outs:isPinned>
    </outs:relatedPeopleItem>
    <outs:relatedPeopleItem>
      <outs:category>Manager</outs:category>
      <outs:people/>
      <outs:source>0</outs:source>
      <outs:isPinned>false</outs:isPinned>
    </outs:relatedPeopleItem>
  </outs:relatedPeople>
  <propertyMetadataList xmlns="http://schemas.microsoft.com/office/2009/outspace/metadata">
    <propertyMetadata>
      <type>0</type>
      <propertyId>2228224</propertyId>
      <propertyName/>
      <isPinned>true</isPinned>
    </propertyMetadata>
    <propertyMetadata>
      <type>0</type>
      <propertyId>1114115</propertyId>
      <propertyName/>
      <isPinned>true</isPinned>
    </propertyMetadata>
    <propertyMetadata>
      <type>0</type>
      <propertyId>1114117</propertyId>
      <propertyName/>
      <isPinned>true</isPinned>
    </propertyMetadata>
    <propertyMetadata>
      <type>0</type>
      <propertyId>589825</propertyId>
      <propertyName/>
      <isPinned>false</isPinned>
    </propertyMetadata>
    <propertyMetadata>
      <type>0</type>
      <propertyId>1114116</propertyId>
      <propertyName/>
      <isPinned>false</isPinned>
    </propertyMetadata>
    <propertyMetadata>
      <type>0</type>
      <propertyId>14</propertyId>
      <propertyName/>
      <isPinned>true</isPinned>
    </propertyMetadata>
    <propertyMetadata>
      <type>0</type>
      <propertyId>8</propertyId>
      <propertyName/>
      <isPinned>true</isPinned>
    </propertyMetadata>
    <propertyMetadata>
      <type>0</type>
      <propertyId>6</propertyId>
      <propertyName/>
      <isPinned>false</isPinned>
    </propertyMetadata>
    <propertyMetadata>
      <type>0</type>
      <propertyId>1114118</propertyId>
      <propertyName/>
      <isPinned>false</isPinned>
    </propertyMetadata>
    <propertyMetadata>
      <type>0</type>
      <propertyId>1179649</propertyId>
      <propertyName/>
      <isPinned>false</isPinned>
    </propertyMetadata>
    <propertyMetadata>
      <type>0</type>
      <propertyId>655365</propertyId>
      <propertyName/>
      <isPinned>false</isPinned>
    </propertyMetadata>
    <propertyMetadata>
      <type>0</type>
      <propertyId>1</propertyId>
      <propertyName/>
      <isPinned>false</isPinned>
    </propertyMetadata>
    <propertyMetadata>
      <type>0</type>
      <propertyId>0</propertyId>
      <propertyName/>
      <isPinned>true</isPinned>
    </propertyMetadata>
    <propertyMetadata>
      <type>0</type>
      <propertyId>13</propertyId>
      <propertyName/>
      <isPinned>false</isPinned>
    </propertyMetadata>
    <propertyMetadata>
      <type>0</type>
      <propertyId>1179653</propertyId>
      <propertyName/>
      <isPinned>false</isPinned>
    </propertyMetadata>
    <propertyMetadata>
      <type>0</type>
      <propertyId>22</propertyId>
      <propertyName/>
      <isPinned>false</isPinned>
    </propertyMetadata>
  </propertyMetadataList>
  <outs:corruptMetadataWasLost/>
</outs:outSpaceData>
</file>

<file path=customXml/itemProps1.xml><?xml version="1.0" encoding="utf-8"?>
<ds:datastoreItem xmlns:ds="http://schemas.openxmlformats.org/officeDocument/2006/customXml" ds:itemID="{C2D41C56-87F8-4944-9F65-0B65C21662BA}">
  <ds:schemaRefs>
    <ds:schemaRef ds:uri="http://schemas.microsoft.com/office/2009/outspace/meta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624</TotalTime>
  <Words>819</Words>
  <Application>Microsoft Office PowerPoint</Application>
  <PresentationFormat>On-screen Show (4:3)</PresentationFormat>
  <Paragraphs>183</Paragraphs>
  <Slides>73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Verve</vt:lpstr>
      <vt:lpstr>PowerPoint Presentation</vt:lpstr>
      <vt:lpstr>Please </vt:lpstr>
      <vt:lpstr>PowerPoint Presentation</vt:lpstr>
      <vt:lpstr>YESBU</vt:lpstr>
      <vt:lpstr>LYM</vt:lpstr>
      <vt:lpstr>PowerPoint Presentation</vt:lpstr>
      <vt:lpstr>First convention  </vt:lpstr>
      <vt:lpstr>Lund, Sweden</vt:lpstr>
      <vt:lpstr>Lund, Sweden</vt:lpstr>
      <vt:lpstr>Second convention </vt:lpstr>
      <vt:lpstr>Turin, Italy</vt:lpstr>
      <vt:lpstr>GEYC 2004</vt:lpstr>
      <vt:lpstr>GEYC 2004</vt:lpstr>
      <vt:lpstr>Alexandria, Egypt</vt:lpstr>
      <vt:lpstr>Dubai , 2006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Sustainable  ? </vt:lpstr>
      <vt:lpstr>   Preventive   ? </vt:lpstr>
      <vt:lpstr>PowerPoint Presentation</vt:lpstr>
      <vt:lpstr>PowerPoint Presentation</vt:lpstr>
      <vt:lpstr>PowerPoint Presentation</vt:lpstr>
      <vt:lpstr>PowerPoint Presentation</vt:lpstr>
      <vt:lpstr>Certificate </vt:lpstr>
      <vt:lpstr>PowerPoint Presentation</vt:lpstr>
      <vt:lpstr>YESBU</vt:lpstr>
      <vt:lpstr>تعريف</vt:lpstr>
      <vt:lpstr>تعريف</vt:lpstr>
      <vt:lpstr>الأنشطة</vt:lpstr>
      <vt:lpstr>الأنشطة</vt:lpstr>
      <vt:lpstr>التفاعل</vt:lpstr>
      <vt:lpstr>التفاعل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</vt:lpstr>
      <vt:lpstr>التعليم عن بعد</vt:lpstr>
      <vt:lpstr>موقع المنهج باللغة العربية</vt:lpstr>
      <vt:lpstr>موقع المنهج باللغة الإنجليزية</vt:lpstr>
      <vt:lpstr>If you Need Any Help in your Project …. Feel Free To Contact one of those Volunteers:</vt:lpstr>
      <vt:lpstr>If you Need Any Help in your Project …. Feel Free To Contact one of those Volunteers:</vt:lpstr>
      <vt:lpstr>If you Need Any Help in your Project …. Feel Free To Contact one of those Volunteers:</vt:lpstr>
      <vt:lpstr>If you Need Any Help in your Project …. Feel Free To Contact one of those Volunteers:</vt:lpstr>
      <vt:lpstr>If you Need Any Help in your Project …. Feel Free To Contact one of those Volunteers:</vt:lpstr>
      <vt:lpstr>If you Need Any Help in your Project …. Feel Free To Contact one of those Volunteers:</vt:lpstr>
      <vt:lpstr>If you Need Any Help in your Project …. Feel Free To Contact one of those Volunteers:</vt:lpstr>
      <vt:lpstr>If you Need Any Help in your Project …. Feel Free To Contact one of those Volunteers:</vt:lpstr>
      <vt:lpstr>كن معنا لنصبح المستقبل المشرق لبلدنا</vt:lpstr>
      <vt:lpstr>PowerPoint Presentation</vt:lpstr>
      <vt:lpstr>PowerPoint Presentation</vt:lpstr>
      <vt:lpstr>The First Presentation </vt:lpstr>
      <vt:lpstr>References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YESBU</dc:title>
  <dc:creator>Ibrahim Gamal</dc:creator>
  <cp:lastModifiedBy>Ibrahim Gamal</cp:lastModifiedBy>
  <cp:revision>249</cp:revision>
  <dcterms:created xsi:type="dcterms:W3CDTF">2009-07-11T18:54:00Z</dcterms:created>
  <dcterms:modified xsi:type="dcterms:W3CDTF">2009-07-18T13:53:03Z</dcterms:modified>
</cp:coreProperties>
</file>