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8" r:id="rId4"/>
    <p:sldId id="270" r:id="rId5"/>
    <p:sldId id="291" r:id="rId6"/>
    <p:sldId id="259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72" r:id="rId18"/>
    <p:sldId id="273" r:id="rId19"/>
    <p:sldId id="284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5" r:id="rId30"/>
    <p:sldId id="287" r:id="rId31"/>
    <p:sldId id="286" r:id="rId32"/>
    <p:sldId id="290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71" autoAdjust="0"/>
  </p:normalViewPr>
  <p:slideViewPr>
    <p:cSldViewPr>
      <p:cViewPr>
        <p:scale>
          <a:sx n="66" d="100"/>
          <a:sy n="66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AB3AF-3942-4FC6-AD7A-31FF85119CE3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770-637F-41A2-83A7-23284AABE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A2770-637F-41A2-83A7-23284AABE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6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ag/againfo/commissions/docs/training/material/Diagnostic_sampling_procedures/Diagnostic_sampling_procedures.pdf" TargetMode="External"/><Relationship Id="rId2" Type="http://schemas.openxmlformats.org/officeDocument/2006/relationships/hyperlink" Target="http://www.oie.int/eng/A_FMD2012/docs/2.01.05_FMD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eterinaryextension.colostate.edu/News/dzinfo/Japan%20FMD%20_2_1%20_2_.pdf" TargetMode="External"/><Relationship Id="rId4" Type="http://schemas.openxmlformats.org/officeDocument/2006/relationships/hyperlink" Target="http://www.daff.gov.au/animal-plant-health/pests-diseases-weeds/animal/fm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457200"/>
            <a:ext cx="85344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and Mouth Disease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Aphthous fever </a:t>
            </a:r>
            <a:endParaRPr lang="ar-EG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FMD</a:t>
            </a:r>
          </a:p>
          <a:p>
            <a:pPr algn="ctr"/>
            <a:r>
              <a:rPr lang="ar-EG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الحمى القلاعية 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8674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9346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Bibliotheca Alexandrina </a:t>
            </a:r>
          </a:p>
          <a:p>
            <a:r>
              <a:rPr lang="en-US" dirty="0" smtClean="0"/>
              <a:t>18/3/2012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2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MD BA\basic virus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9" y="319020"/>
            <a:ext cx="7911233" cy="615798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Virus Structure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1.Capsid </a:t>
            </a:r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الإطار الخارجى 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2.Viral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:</a:t>
            </a:r>
          </a:p>
          <a:p>
            <a:pPr lvl="1"/>
            <a:r>
              <a:rPr lang="en-US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VP1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VP2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VP3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VP4</a:t>
            </a:r>
            <a:endPara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Nucleic Acid “RNA”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4600" y="3581400"/>
            <a:ext cx="1524000" cy="609600"/>
          </a:xfrm>
          <a:prstGeom prst="rightArrow">
            <a:avLst/>
          </a:prstGeom>
          <a:gradFill>
            <a:gsLst>
              <a:gs pos="21660">
                <a:srgbClr val="4A008B"/>
              </a:gs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1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ANTIGENICITY</a:t>
            </a:r>
          </a:p>
          <a:p>
            <a:r>
              <a:rPr lang="ar-EG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إحداث المرض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FMD BA\genetic mater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032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036637"/>
            <a:ext cx="4419600" cy="506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Genetic Material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Viral</a:t>
            </a:r>
            <a:r>
              <a:rPr lang="en-US" dirty="0" smtClean="0"/>
              <a:t> </a:t>
            </a:r>
            <a:r>
              <a:rPr lang="en-US" sz="3600" dirty="0"/>
              <a:t>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Understanding infection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1188"/>
            <a:ext cx="6400800" cy="566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FMD BA\RNA 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6480"/>
            <a:ext cx="8458200" cy="44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Why Antigenic Variation??!!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Millions of copies + narrow time + LACK OF CORRECTION =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New Subtype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19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arajita" pitchFamily="34" charset="0"/>
                <a:cs typeface="Aparajita" pitchFamily="34" charset="0"/>
              </a:rPr>
              <a:t>Point mutation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Why Antigenic Variation??!!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0" name="Picture 2" descr="E:\FMD BA\PointMutationG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781800" cy="43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FMD BA\mutat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" y="2286000"/>
            <a:ext cx="789516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Why Antigenic Variation??!!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arajita" pitchFamily="34" charset="0"/>
                <a:cs typeface="Aparajita" pitchFamily="34" charset="0"/>
              </a:rPr>
              <a:t>Point mutation</a:t>
            </a:r>
            <a:endParaRPr lang="en-US" sz="48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Prognosis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Morbidity: 100%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Mortality: up to 5%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                        50-70% in calves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                       up to 100% in suckling calves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16386" name="Picture 2" descr="E:\FMD BA\dead_ca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8" y="3733800"/>
            <a:ext cx="4089472" cy="30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Mode of Transmission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E:\FMD BA\ing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1" y="900031"/>
            <a:ext cx="3618703" cy="27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FMD BA\muzzle c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00031"/>
            <a:ext cx="3886200" cy="26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FMD BA\migratory bi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98888"/>
            <a:ext cx="2427711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E:\FMD BA\do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41" y="3798888"/>
            <a:ext cx="2659096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E:\FMD BA\rod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8887"/>
            <a:ext cx="34290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Mode of Transmission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602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i="1" u="sng" dirty="0"/>
              <a:t>Quantitative risk assessment of FMD virus transmission via water.</a:t>
            </a:r>
          </a:p>
          <a:p>
            <a:r>
              <a:rPr lang="en-US" sz="4000" i="1" u="sng" dirty="0"/>
              <a:t/>
            </a:r>
            <a:br>
              <a:rPr lang="en-US" sz="4000" i="1" u="sng" dirty="0"/>
            </a:br>
            <a:endParaRPr lang="en-US" sz="40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413028" y="3048000"/>
            <a:ext cx="3701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ooper Black" pitchFamily="18" charset="0"/>
              </a:rPr>
              <a:t>National Institute of Health</a:t>
            </a:r>
          </a:p>
          <a:p>
            <a:r>
              <a:rPr lang="en-US" sz="2400" i="1" dirty="0" smtClean="0">
                <a:latin typeface="Cooper Black" pitchFamily="18" charset="0"/>
              </a:rPr>
              <a:t>USA</a:t>
            </a:r>
            <a:endParaRPr lang="en-US" sz="2400" i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Epizootic events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453" y="1415534"/>
            <a:ext cx="5091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US 1914-1929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UK 1967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Taiwan 1997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UK 2001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China 2005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UK 2005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Japan and Korea 2010/2011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Bulgaria 2011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u="sng" dirty="0"/>
          </a:p>
        </p:txBody>
      </p:sp>
      <p:pic>
        <p:nvPicPr>
          <p:cNvPr id="1026" name="Picture 2" descr="E:\FMD BA\dead c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97" y="1017897"/>
            <a:ext cx="4186823" cy="2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Clinical Signs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E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الأعراض 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الإكلينيكية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17410" name="Picture 2" descr="E:\FMD BA\thermome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012"/>
            <a:ext cx="1981200" cy="23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FMD BA\milk let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90172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E:\FMD BA\pic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4" y="3927475"/>
            <a:ext cx="3410856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E:\FMD BA\mouth vesicles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81" y="3962400"/>
            <a:ext cx="3384119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E:\FMD BA\mouth vesic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40" y="1207256"/>
            <a:ext cx="2952535" cy="22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Clinical Signs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E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الأعراض 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الإكلينيكية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18435" name="Picture 3" descr="E:\FMD BA\mouth ulcers and tongue ulc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45" y="1447800"/>
            <a:ext cx="694166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FMD BA\salivati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114800" cy="50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Clinical Signs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E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الأعراض 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الإكلينيكية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20483" name="Picture 3" descr="E:\FMD BA\sal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733800" cy="51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FMD BA\hoof ulcer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6373"/>
            <a:ext cx="4043272" cy="50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Clinical Signs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E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الأعراض 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الإكلينيكية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19459" name="Picture 3" descr="E:\FMD BA\hoof af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61" y="1116373"/>
            <a:ext cx="3513239" cy="50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Clinical Signs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ar-E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الأعراض </a:t>
            </a:r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الإكلينيكية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21506" name="Picture 2" descr="E:\FMD BA\udder ulc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47243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E:\FMD BA\pic\tea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2154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FMD BA\myocardia neec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029200" cy="41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P.M Examination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5029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Calf heart if passed: </a:t>
            </a:r>
          </a:p>
          <a:p>
            <a:r>
              <a:rPr lang="en-US" sz="4000" dirty="0" smtClean="0"/>
              <a:t>MYOCARDIOPATHY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56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</p:txBody>
      </p:sp>
      <p:pic>
        <p:nvPicPr>
          <p:cNvPr id="23554" name="Picture 2" descr="E:\FMD BA\isolated 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1"/>
            <a:ext cx="36185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676400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Isolation of suspected  cases</a:t>
            </a:r>
          </a:p>
          <a:p>
            <a:endParaRPr lang="en-US" dirty="0"/>
          </a:p>
        </p:txBody>
      </p:sp>
      <p:pic>
        <p:nvPicPr>
          <p:cNvPr id="23555" name="Picture 3" descr="E:\FMD BA\Foot-and-mouth-epidemic-007 bu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5401"/>
            <a:ext cx="3810000" cy="30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E:\FMD BA\funeral py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03638"/>
            <a:ext cx="4140635" cy="31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  <a:p>
            <a:pPr algn="ctr"/>
            <a:r>
              <a:rPr lang="en-US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Vaccination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</p:txBody>
      </p:sp>
      <p:pic>
        <p:nvPicPr>
          <p:cNvPr id="24578" name="Picture 2" descr="E:\FMD BA\Vac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22438"/>
            <a:ext cx="577215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Matching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selection ..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Emergency vaccination ..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Protective Vaccination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Vs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Suppressive Vaccination . 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11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  <a:p>
            <a:pPr algn="ctr"/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Biosecurity procedures</a:t>
            </a:r>
          </a:p>
        </p:txBody>
      </p:sp>
      <p:pic>
        <p:nvPicPr>
          <p:cNvPr id="25602" name="Picture 2" descr="E:\FMD BA\quarant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638800" cy="42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  <a:p>
            <a:pPr algn="ctr"/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Biosecurity procedures</a:t>
            </a:r>
          </a:p>
        </p:txBody>
      </p:sp>
      <p:pic>
        <p:nvPicPr>
          <p:cNvPr id="26626" name="Picture 2" descr="E:\FMD BA\disinfecting quarant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350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95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EGYPT  2006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10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Epizootic events </a:t>
            </a:r>
          </a:p>
        </p:txBody>
      </p:sp>
      <p:pic>
        <p:nvPicPr>
          <p:cNvPr id="2050" name="Picture 2" descr="E:\FMD BA\FMD DEAD 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57401"/>
            <a:ext cx="5113972" cy="38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1849399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Losses up to </a:t>
            </a:r>
          </a:p>
          <a:p>
            <a:r>
              <a:rPr lang="en-US" sz="5400" dirty="0" smtClean="0"/>
              <a:t>900.000 head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716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control ?</a:t>
            </a:r>
          </a:p>
          <a:p>
            <a:pPr algn="ctr"/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Biosecurity procedures</a:t>
            </a:r>
          </a:p>
        </p:txBody>
      </p:sp>
      <p:pic>
        <p:nvPicPr>
          <p:cNvPr id="28674" name="Picture 2" descr="E:\FMD BA\Foot b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905000"/>
            <a:ext cx="3830638" cy="41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Public Health concern . 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Zoonotic in very limited conditions </a:t>
            </a:r>
            <a:endParaRPr lang="en-US" sz="4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  <a:p>
            <a:pPr algn="ctr"/>
            <a:r>
              <a:rPr lang="en-US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8100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ell MT" pitchFamily="18" charset="0"/>
              </a:rPr>
              <a:t>Milk. . If unboiled !</a:t>
            </a:r>
          </a:p>
          <a:p>
            <a:r>
              <a:rPr lang="en-US" sz="4800" dirty="0" smtClean="0">
                <a:latin typeface="Bell MT" pitchFamily="18" charset="0"/>
              </a:rPr>
              <a:t>Occupational . . Vets ! </a:t>
            </a:r>
            <a:endParaRPr lang="en-US" sz="4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Public Health concern . 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Zoonotic in very limited conditions </a:t>
            </a:r>
          </a:p>
          <a:p>
            <a:pPr algn="ctr"/>
            <a:r>
              <a:rPr lang="en-US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??</a:t>
            </a:r>
          </a:p>
        </p:txBody>
      </p:sp>
      <p:pic>
        <p:nvPicPr>
          <p:cNvPr id="1026" name="Picture 2" descr="E:\FMD BA\pic\hum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06584"/>
            <a:ext cx="3124200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MD BA\pic\hfmd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07" y="3706583"/>
            <a:ext cx="4120102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Syndicate Axial Role </a:t>
            </a:r>
          </a:p>
        </p:txBody>
      </p:sp>
      <p:pic>
        <p:nvPicPr>
          <p:cNvPr id="29698" name="Picture 2" descr="E:\FMD BA\نقابة البيطريي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18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362200" cy="350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References</a:t>
            </a:r>
          </a:p>
          <a:p>
            <a:r>
              <a:rPr lang="en-US" sz="3200" u="sng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http://www.oie.int/eng/A_FMD2012/docs/2.01.05_FMD.pdf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u="sng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http://www.fao.org/ag/againfo/commissions/docs/training/material/Diagnostic_sampling_procedures/Diagnostic_sampling_procedures.pdf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u="sng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http://www.daff.gov.au/animal-plant-health/pests-diseases-weeds/animal/fmd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3200" u="sng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5"/>
              </a:rPr>
              <a:t>http://veterinaryextension.colostate.edu/News/dzinfo/Japan%20FMD%20_2_1%20_2_.pdf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685800" indent="-685800">
              <a:buFont typeface="Courier New" pitchFamily="49" charset="0"/>
              <a:buChar char="o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is FMD? </a:t>
            </a:r>
          </a:p>
        </p:txBody>
      </p:sp>
      <p:sp>
        <p:nvSpPr>
          <p:cNvPr id="3" name="Oval 2"/>
          <p:cNvSpPr/>
          <p:nvPr/>
        </p:nvSpPr>
        <p:spPr>
          <a:xfrm>
            <a:off x="3200400" y="2590800"/>
            <a:ext cx="26670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chemeClr val="tx1"/>
                </a:solidFill>
                <a:latin typeface="Aharoni" pitchFamily="2" charset="-79"/>
                <a:ea typeface="Batang" pitchFamily="18" charset="-127"/>
                <a:cs typeface="Aharoni" pitchFamily="2" charset="-79"/>
              </a:rPr>
              <a:t>VIRAL</a:t>
            </a:r>
            <a:endParaRPr lang="en-US" sz="4400" i="1" dirty="0">
              <a:solidFill>
                <a:schemeClr val="tx1"/>
              </a:solidFill>
              <a:latin typeface="Aharoni" pitchFamily="2" charset="-79"/>
              <a:ea typeface="Batang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25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Susceptibility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7077"/>
            <a:ext cx="52578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CLOVEN HOOF</a:t>
            </a:r>
          </a:p>
          <a:p>
            <a:pPr algn="ctr"/>
            <a:r>
              <a:rPr lang="ar-EG" sz="5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ذوات الظلف المشقوق </a:t>
            </a:r>
            <a:endParaRPr lang="en-US" sz="54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E:\FMD BA\sheep and 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" y="3886200"/>
            <a:ext cx="3027381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FMD BA\calf 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78240"/>
            <a:ext cx="2743200" cy="22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FMD BA\Pi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02" y="3886200"/>
            <a:ext cx="302879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FMD BA\came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219200"/>
            <a:ext cx="30289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MD BA\pic\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488951"/>
            <a:ext cx="78867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725" y="376451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Taxonomy </a:t>
            </a:r>
            <a:r>
              <a:rPr lang="ar-EG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أصله وفصل</a:t>
            </a:r>
            <a:r>
              <a:rPr lang="ar-EG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725" y="1905000"/>
            <a:ext cx="32026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Picornaviridae</a:t>
            </a:r>
            <a:endParaRPr lang="en-US" sz="4000" dirty="0"/>
          </a:p>
        </p:txBody>
      </p:sp>
      <p:sp>
        <p:nvSpPr>
          <p:cNvPr id="5" name="Right Arrow 4"/>
          <p:cNvSpPr/>
          <p:nvPr/>
        </p:nvSpPr>
        <p:spPr>
          <a:xfrm>
            <a:off x="3733800" y="2133601"/>
            <a:ext cx="685800" cy="485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11723" y="1905000"/>
            <a:ext cx="32026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Picorna virus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4648201" y="3810000"/>
            <a:ext cx="32026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Aphthous virus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5815083" y="3071885"/>
            <a:ext cx="685800" cy="485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8726" y="3900558"/>
            <a:ext cx="3202676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Bernard MT Condensed" pitchFamily="18" charset="0"/>
              </a:rPr>
              <a:t>FMD VIRUS</a:t>
            </a:r>
            <a:endParaRPr lang="en-US" sz="4000" dirty="0">
              <a:latin typeface="Bernard MT Condensed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733800" y="4176784"/>
            <a:ext cx="685800" cy="485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8600" y="5029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</a:t>
            </a:r>
            <a:endParaRPr lang="en-US" sz="4800" dirty="0"/>
          </a:p>
        </p:txBody>
      </p:sp>
      <p:sp>
        <p:nvSpPr>
          <p:cNvPr id="22" name="Oval 21"/>
          <p:cNvSpPr/>
          <p:nvPr/>
        </p:nvSpPr>
        <p:spPr>
          <a:xfrm>
            <a:off x="1143000" y="5029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057400" y="5029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24" name="Oval 23"/>
          <p:cNvSpPr/>
          <p:nvPr/>
        </p:nvSpPr>
        <p:spPr>
          <a:xfrm>
            <a:off x="2971801" y="4953000"/>
            <a:ext cx="1219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SAT1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4267202" y="4953000"/>
            <a:ext cx="1295399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SAT2</a:t>
            </a:r>
          </a:p>
        </p:txBody>
      </p:sp>
      <p:sp>
        <p:nvSpPr>
          <p:cNvPr id="26" name="Oval 25"/>
          <p:cNvSpPr/>
          <p:nvPr/>
        </p:nvSpPr>
        <p:spPr>
          <a:xfrm>
            <a:off x="5638800" y="4953000"/>
            <a:ext cx="1371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SAT3</a:t>
            </a:r>
          </a:p>
        </p:txBody>
      </p:sp>
      <p:sp>
        <p:nvSpPr>
          <p:cNvPr id="27" name="Oval 26"/>
          <p:cNvSpPr/>
          <p:nvPr/>
        </p:nvSpPr>
        <p:spPr>
          <a:xfrm>
            <a:off x="7086600" y="4876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ASIA1</a:t>
            </a:r>
          </a:p>
        </p:txBody>
      </p:sp>
    </p:spTree>
    <p:extLst>
      <p:ext uri="{BB962C8B-B14F-4D97-AF65-F5344CB8AC3E}">
        <p14:creationId xmlns:p14="http://schemas.microsoft.com/office/powerpoint/2010/main" val="1623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Physico-chemical properties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728" y="2160022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PH : stable at 7.4-7.6 . . . . ! !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/>
              <a:t>Resistant to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Chloroform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Ether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Bile salts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Detergents ????</a:t>
            </a:r>
            <a:endParaRPr lang="en-US" sz="2800" b="1" dirty="0"/>
          </a:p>
        </p:txBody>
      </p:sp>
      <p:pic>
        <p:nvPicPr>
          <p:cNvPr id="6147" name="Picture 3" descr="E:\FMD BA\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1879600"/>
            <a:ext cx="19335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Virus Structure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 descr="E:\FMD BA\basic virus structu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800"/>
            <a:ext cx="669783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2286000"/>
            <a:ext cx="1981200" cy="212365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virus structure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466</TotalTime>
  <Words>323</Words>
  <Application>Microsoft Office PowerPoint</Application>
  <PresentationFormat>On-screen Show (4:3)</PresentationFormat>
  <Paragraphs>109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Shady</dc:creator>
  <cp:lastModifiedBy>Shady</cp:lastModifiedBy>
  <cp:revision>44</cp:revision>
  <dcterms:created xsi:type="dcterms:W3CDTF">2006-08-16T00:00:00Z</dcterms:created>
  <dcterms:modified xsi:type="dcterms:W3CDTF">2012-03-18T14:16:58Z</dcterms:modified>
</cp:coreProperties>
</file>