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32" r:id="rId1"/>
    <p:sldMasterId id="2147484068" r:id="rId2"/>
    <p:sldMasterId id="2147484080" r:id="rId3"/>
  </p:sldMasterIdLst>
  <p:notesMasterIdLst>
    <p:notesMasterId r:id="rId18"/>
  </p:notesMasterIdLst>
  <p:sldIdLst>
    <p:sldId id="271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38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80425-5578-4F40-BD55-9C41EFBFF065}" type="doc">
      <dgm:prSet loTypeId="urn:microsoft.com/office/officeart/2005/8/layout/cycle7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1CF0DB3B-C42B-41FC-B43B-A7AF5E85D1E6}">
      <dgm:prSet phldrT="[نص]"/>
      <dgm:spPr/>
      <dgm:t>
        <a:bodyPr/>
        <a:lstStyle/>
        <a:p>
          <a:pPr rtl="1"/>
          <a:r>
            <a:rPr lang="ar-EG" dirty="0" smtClean="0"/>
            <a:t>عمل مؤسسي</a:t>
          </a:r>
          <a:endParaRPr lang="ar-EG" dirty="0"/>
        </a:p>
      </dgm:t>
    </dgm:pt>
    <dgm:pt modelId="{CC12BCFD-E9F9-4B9A-B2DB-AA6A019BB07F}" type="parTrans" cxnId="{2081F6FA-A301-4225-8D85-997D6ADA2B5F}">
      <dgm:prSet/>
      <dgm:spPr/>
      <dgm:t>
        <a:bodyPr/>
        <a:lstStyle/>
        <a:p>
          <a:pPr rtl="1"/>
          <a:endParaRPr lang="ar-EG"/>
        </a:p>
      </dgm:t>
    </dgm:pt>
    <dgm:pt modelId="{76CA3DD6-C5B3-401F-B203-B4F0DD27CF74}" type="sibTrans" cxnId="{2081F6FA-A301-4225-8D85-997D6ADA2B5F}">
      <dgm:prSet/>
      <dgm:spPr/>
      <dgm:t>
        <a:bodyPr/>
        <a:lstStyle/>
        <a:p>
          <a:pPr rtl="1"/>
          <a:endParaRPr lang="ar-EG"/>
        </a:p>
      </dgm:t>
    </dgm:pt>
    <dgm:pt modelId="{3F13A2FC-C26A-4B91-B0AA-354AD45C771C}">
      <dgm:prSet phldrT="[نص]"/>
      <dgm:spPr/>
      <dgm:t>
        <a:bodyPr/>
        <a:lstStyle/>
        <a:p>
          <a:pPr rtl="1"/>
          <a:r>
            <a:rPr lang="ar-EG" dirty="0" smtClean="0"/>
            <a:t>عمل شخصي </a:t>
          </a:r>
          <a:endParaRPr lang="ar-EG" dirty="0"/>
        </a:p>
      </dgm:t>
    </dgm:pt>
    <dgm:pt modelId="{D46DE6CC-87D4-4B35-B646-D0DE060D24EF}" type="parTrans" cxnId="{DC094624-F031-4DA5-B41C-F2C76F92041D}">
      <dgm:prSet/>
      <dgm:spPr/>
      <dgm:t>
        <a:bodyPr/>
        <a:lstStyle/>
        <a:p>
          <a:pPr rtl="1"/>
          <a:endParaRPr lang="ar-EG"/>
        </a:p>
      </dgm:t>
    </dgm:pt>
    <dgm:pt modelId="{C5C4F053-CBEA-46A7-BA86-61570F23C838}" type="sibTrans" cxnId="{DC094624-F031-4DA5-B41C-F2C76F92041D}">
      <dgm:prSet/>
      <dgm:spPr/>
      <dgm:t>
        <a:bodyPr/>
        <a:lstStyle/>
        <a:p>
          <a:pPr rtl="1"/>
          <a:endParaRPr lang="ar-EG"/>
        </a:p>
      </dgm:t>
    </dgm:pt>
    <dgm:pt modelId="{566AF007-C854-49CC-97B2-148A0689DB05}" type="pres">
      <dgm:prSet presAssocID="{F1A80425-5578-4F40-BD55-9C41EFBFF0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915A182-2FC8-4FDF-945A-9B243E108774}" type="pres">
      <dgm:prSet presAssocID="{1CF0DB3B-C42B-41FC-B43B-A7AF5E85D1E6}" presName="node" presStyleLbl="node1" presStyleIdx="0" presStyleCnt="2" custRadScaleRad="162923" custRadScaleInc="-8618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E627130-FAED-43C0-A1D6-09E387BE4725}" type="pres">
      <dgm:prSet presAssocID="{76CA3DD6-C5B3-401F-B203-B4F0DD27CF74}" presName="sibTrans" presStyleLbl="sibTrans2D1" presStyleIdx="0" presStyleCnt="2" custLinFactNeighborX="64" custLinFactNeighborY="-37813"/>
      <dgm:spPr/>
      <dgm:t>
        <a:bodyPr/>
        <a:lstStyle/>
        <a:p>
          <a:pPr rtl="1"/>
          <a:endParaRPr lang="ar-EG"/>
        </a:p>
      </dgm:t>
    </dgm:pt>
    <dgm:pt modelId="{6C72D08D-FA3A-48BD-8FD4-71094AE473A6}" type="pres">
      <dgm:prSet presAssocID="{76CA3DD6-C5B3-401F-B203-B4F0DD27CF74}" presName="connectorText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F396BE88-801B-4153-8D81-26E7C791E381}" type="pres">
      <dgm:prSet presAssocID="{3F13A2FC-C26A-4B91-B0AA-354AD45C771C}" presName="node" presStyleLbl="node1" presStyleIdx="1" presStyleCnt="2" custRadScaleRad="171192" custRadScaleInc="-11155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6E09D14-5994-4C86-B915-4DD145C78D0C}" type="pres">
      <dgm:prSet presAssocID="{C5C4F053-CBEA-46A7-BA86-61570F23C838}" presName="sibTrans" presStyleLbl="sibTrans2D1" presStyleIdx="1" presStyleCnt="2" custLinFactNeighborX="64" custLinFactNeighborY="81351"/>
      <dgm:spPr/>
      <dgm:t>
        <a:bodyPr/>
        <a:lstStyle/>
        <a:p>
          <a:pPr rtl="1"/>
          <a:endParaRPr lang="ar-EG"/>
        </a:p>
      </dgm:t>
    </dgm:pt>
    <dgm:pt modelId="{08318B7B-16B7-4240-B789-6A5F515C5731}" type="pres">
      <dgm:prSet presAssocID="{C5C4F053-CBEA-46A7-BA86-61570F23C838}" presName="connectorText" presStyleLbl="sibTrans2D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2081F6FA-A301-4225-8D85-997D6ADA2B5F}" srcId="{F1A80425-5578-4F40-BD55-9C41EFBFF065}" destId="{1CF0DB3B-C42B-41FC-B43B-A7AF5E85D1E6}" srcOrd="0" destOrd="0" parTransId="{CC12BCFD-E9F9-4B9A-B2DB-AA6A019BB07F}" sibTransId="{76CA3DD6-C5B3-401F-B203-B4F0DD27CF74}"/>
    <dgm:cxn modelId="{6180852B-5B2F-44AE-B253-793776786097}" type="presOf" srcId="{F1A80425-5578-4F40-BD55-9C41EFBFF065}" destId="{566AF007-C854-49CC-97B2-148A0689DB05}" srcOrd="0" destOrd="0" presId="urn:microsoft.com/office/officeart/2005/8/layout/cycle7"/>
    <dgm:cxn modelId="{AE89637E-4683-4F0F-8C57-CB4AF02C0099}" type="presOf" srcId="{76CA3DD6-C5B3-401F-B203-B4F0DD27CF74}" destId="{0E627130-FAED-43C0-A1D6-09E387BE4725}" srcOrd="0" destOrd="0" presId="urn:microsoft.com/office/officeart/2005/8/layout/cycle7"/>
    <dgm:cxn modelId="{9E3879EC-5E4F-4023-B5FF-529990C9F7D0}" type="presOf" srcId="{1CF0DB3B-C42B-41FC-B43B-A7AF5E85D1E6}" destId="{0915A182-2FC8-4FDF-945A-9B243E108774}" srcOrd="0" destOrd="0" presId="urn:microsoft.com/office/officeart/2005/8/layout/cycle7"/>
    <dgm:cxn modelId="{DC094624-F031-4DA5-B41C-F2C76F92041D}" srcId="{F1A80425-5578-4F40-BD55-9C41EFBFF065}" destId="{3F13A2FC-C26A-4B91-B0AA-354AD45C771C}" srcOrd="1" destOrd="0" parTransId="{D46DE6CC-87D4-4B35-B646-D0DE060D24EF}" sibTransId="{C5C4F053-CBEA-46A7-BA86-61570F23C838}"/>
    <dgm:cxn modelId="{FEDBC251-6E57-415A-B769-2CF1D5307819}" type="presOf" srcId="{C5C4F053-CBEA-46A7-BA86-61570F23C838}" destId="{08318B7B-16B7-4240-B789-6A5F515C5731}" srcOrd="1" destOrd="0" presId="urn:microsoft.com/office/officeart/2005/8/layout/cycle7"/>
    <dgm:cxn modelId="{C35E0C0C-A888-452B-B309-320F25D4690D}" type="presOf" srcId="{76CA3DD6-C5B3-401F-B203-B4F0DD27CF74}" destId="{6C72D08D-FA3A-48BD-8FD4-71094AE473A6}" srcOrd="1" destOrd="0" presId="urn:microsoft.com/office/officeart/2005/8/layout/cycle7"/>
    <dgm:cxn modelId="{D681E983-F323-487B-9A27-45D12DE475F8}" type="presOf" srcId="{3F13A2FC-C26A-4B91-B0AA-354AD45C771C}" destId="{F396BE88-801B-4153-8D81-26E7C791E381}" srcOrd="0" destOrd="0" presId="urn:microsoft.com/office/officeart/2005/8/layout/cycle7"/>
    <dgm:cxn modelId="{9E9BE907-1443-4FCE-B18B-C778335276E6}" type="presOf" srcId="{C5C4F053-CBEA-46A7-BA86-61570F23C838}" destId="{86E09D14-5994-4C86-B915-4DD145C78D0C}" srcOrd="0" destOrd="0" presId="urn:microsoft.com/office/officeart/2005/8/layout/cycle7"/>
    <dgm:cxn modelId="{5D97C911-FBBE-4467-8A0F-6F2DF78319C5}" type="presParOf" srcId="{566AF007-C854-49CC-97B2-148A0689DB05}" destId="{0915A182-2FC8-4FDF-945A-9B243E108774}" srcOrd="0" destOrd="0" presId="urn:microsoft.com/office/officeart/2005/8/layout/cycle7"/>
    <dgm:cxn modelId="{FEDB4A10-C18A-407A-8935-40BD7268D5AE}" type="presParOf" srcId="{566AF007-C854-49CC-97B2-148A0689DB05}" destId="{0E627130-FAED-43C0-A1D6-09E387BE4725}" srcOrd="1" destOrd="0" presId="urn:microsoft.com/office/officeart/2005/8/layout/cycle7"/>
    <dgm:cxn modelId="{1BF2229B-4485-4BED-BDA0-A95A42BB2EAE}" type="presParOf" srcId="{0E627130-FAED-43C0-A1D6-09E387BE4725}" destId="{6C72D08D-FA3A-48BD-8FD4-71094AE473A6}" srcOrd="0" destOrd="0" presId="urn:microsoft.com/office/officeart/2005/8/layout/cycle7"/>
    <dgm:cxn modelId="{4C085042-AF8C-41F7-88ED-B953F7DBE513}" type="presParOf" srcId="{566AF007-C854-49CC-97B2-148A0689DB05}" destId="{F396BE88-801B-4153-8D81-26E7C791E381}" srcOrd="2" destOrd="0" presId="urn:microsoft.com/office/officeart/2005/8/layout/cycle7"/>
    <dgm:cxn modelId="{3CD0D49A-5D24-46D4-B195-4B2DB93FC5D7}" type="presParOf" srcId="{566AF007-C854-49CC-97B2-148A0689DB05}" destId="{86E09D14-5994-4C86-B915-4DD145C78D0C}" srcOrd="3" destOrd="0" presId="urn:microsoft.com/office/officeart/2005/8/layout/cycle7"/>
    <dgm:cxn modelId="{E745AA84-81D2-4B7B-8F16-E1D6C6CF2F05}" type="presParOf" srcId="{86E09D14-5994-4C86-B915-4DD145C78D0C}" destId="{08318B7B-16B7-4240-B789-6A5F515C5731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7AB7B-F58A-4F00-81F9-260E5694A4C0}" type="doc">
      <dgm:prSet loTypeId="urn:microsoft.com/office/officeart/2005/8/layout/arrow5" loCatId="relationship" qsTypeId="urn:microsoft.com/office/officeart/2005/8/quickstyle/3d5" qsCatId="3D" csTypeId="urn:microsoft.com/office/officeart/2005/8/colors/accent2_5" csCatId="accent2" phldr="1"/>
      <dgm:spPr/>
      <dgm:t>
        <a:bodyPr/>
        <a:lstStyle/>
        <a:p>
          <a:pPr rtl="1"/>
          <a:endParaRPr lang="ar-EG"/>
        </a:p>
      </dgm:t>
    </dgm:pt>
    <dgm:pt modelId="{37E0C2BD-847B-4BE6-BA80-2A98E9FB948B}">
      <dgm:prSet phldrT="[نص]"/>
      <dgm:spPr/>
      <dgm:t>
        <a:bodyPr/>
        <a:lstStyle/>
        <a:p>
          <a:pPr rtl="1"/>
          <a:r>
            <a:rPr lang="ar-EG" dirty="0" smtClean="0"/>
            <a:t>المجتمع </a:t>
          </a:r>
          <a:endParaRPr lang="ar-EG" dirty="0"/>
        </a:p>
      </dgm:t>
    </dgm:pt>
    <dgm:pt modelId="{23A2770B-B0DA-445E-9A4E-FFC2A286CB15}" type="parTrans" cxnId="{BF7EBD80-3264-48D7-8630-04F39802CAB7}">
      <dgm:prSet/>
      <dgm:spPr/>
      <dgm:t>
        <a:bodyPr/>
        <a:lstStyle/>
        <a:p>
          <a:pPr rtl="1"/>
          <a:endParaRPr lang="ar-EG"/>
        </a:p>
      </dgm:t>
    </dgm:pt>
    <dgm:pt modelId="{8FCA03B7-28F8-4664-AFAA-19EA39753364}" type="sibTrans" cxnId="{BF7EBD80-3264-48D7-8630-04F39802CAB7}">
      <dgm:prSet/>
      <dgm:spPr/>
      <dgm:t>
        <a:bodyPr/>
        <a:lstStyle/>
        <a:p>
          <a:pPr rtl="1"/>
          <a:endParaRPr lang="ar-EG"/>
        </a:p>
      </dgm:t>
    </dgm:pt>
    <dgm:pt modelId="{9ED9A9F0-F2EB-4416-9916-19758AA2D0E7}">
      <dgm:prSet phldrT="[نص]"/>
      <dgm:spPr/>
      <dgm:t>
        <a:bodyPr/>
        <a:lstStyle/>
        <a:p>
          <a:pPr rtl="1"/>
          <a:r>
            <a:rPr lang="ar-EG" dirty="0" smtClean="0"/>
            <a:t>الفرد</a:t>
          </a:r>
          <a:endParaRPr lang="ar-EG" dirty="0"/>
        </a:p>
      </dgm:t>
    </dgm:pt>
    <dgm:pt modelId="{8D4312F8-3EEB-423D-813D-3CBBEA767707}" type="parTrans" cxnId="{EEBCE7E5-1900-4B0A-9B61-90A141E3CB91}">
      <dgm:prSet/>
      <dgm:spPr/>
      <dgm:t>
        <a:bodyPr/>
        <a:lstStyle/>
        <a:p>
          <a:pPr rtl="1"/>
          <a:endParaRPr lang="ar-EG"/>
        </a:p>
      </dgm:t>
    </dgm:pt>
    <dgm:pt modelId="{A564877A-7942-4542-AC95-FAD5CED511B9}" type="sibTrans" cxnId="{EEBCE7E5-1900-4B0A-9B61-90A141E3CB91}">
      <dgm:prSet/>
      <dgm:spPr/>
      <dgm:t>
        <a:bodyPr/>
        <a:lstStyle/>
        <a:p>
          <a:pPr rtl="1"/>
          <a:endParaRPr lang="ar-EG"/>
        </a:p>
      </dgm:t>
    </dgm:pt>
    <dgm:pt modelId="{FAA1DCAD-28C1-481F-933B-CB054DC769ED}" type="pres">
      <dgm:prSet presAssocID="{7147AB7B-F58A-4F00-81F9-260E5694A4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66F36BA-F377-472B-B8D2-FE754850DA7B}" type="pres">
      <dgm:prSet presAssocID="{37E0C2BD-847B-4BE6-BA80-2A98E9FB948B}" presName="arrow" presStyleLbl="node1" presStyleIdx="0" presStyleCnt="2" custRadScaleRad="98717" custRadScaleInc="-1729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4665790-C9BE-4AEC-A830-DD312E62D78C}" type="pres">
      <dgm:prSet presAssocID="{9ED9A9F0-F2EB-4416-9916-19758AA2D0E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D4050AE-1561-4B21-BAA8-042FFC0C8234}" type="presOf" srcId="{9ED9A9F0-F2EB-4416-9916-19758AA2D0E7}" destId="{54665790-C9BE-4AEC-A830-DD312E62D78C}" srcOrd="0" destOrd="0" presId="urn:microsoft.com/office/officeart/2005/8/layout/arrow5"/>
    <dgm:cxn modelId="{EEBCE7E5-1900-4B0A-9B61-90A141E3CB91}" srcId="{7147AB7B-F58A-4F00-81F9-260E5694A4C0}" destId="{9ED9A9F0-F2EB-4416-9916-19758AA2D0E7}" srcOrd="1" destOrd="0" parTransId="{8D4312F8-3EEB-423D-813D-3CBBEA767707}" sibTransId="{A564877A-7942-4542-AC95-FAD5CED511B9}"/>
    <dgm:cxn modelId="{BF7EBD80-3264-48D7-8630-04F39802CAB7}" srcId="{7147AB7B-F58A-4F00-81F9-260E5694A4C0}" destId="{37E0C2BD-847B-4BE6-BA80-2A98E9FB948B}" srcOrd="0" destOrd="0" parTransId="{23A2770B-B0DA-445E-9A4E-FFC2A286CB15}" sibTransId="{8FCA03B7-28F8-4664-AFAA-19EA39753364}"/>
    <dgm:cxn modelId="{0FC875D5-0E86-4083-A995-2A6405FD73B0}" type="presOf" srcId="{37E0C2BD-847B-4BE6-BA80-2A98E9FB948B}" destId="{B66F36BA-F377-472B-B8D2-FE754850DA7B}" srcOrd="0" destOrd="0" presId="urn:microsoft.com/office/officeart/2005/8/layout/arrow5"/>
    <dgm:cxn modelId="{8FB7D80A-399C-48C0-AB73-1521F4C5C9F2}" type="presOf" srcId="{7147AB7B-F58A-4F00-81F9-260E5694A4C0}" destId="{FAA1DCAD-28C1-481F-933B-CB054DC769ED}" srcOrd="0" destOrd="0" presId="urn:microsoft.com/office/officeart/2005/8/layout/arrow5"/>
    <dgm:cxn modelId="{2464E1DC-C1E6-43BE-AF7A-ED0DCA9DEB44}" type="presParOf" srcId="{FAA1DCAD-28C1-481F-933B-CB054DC769ED}" destId="{B66F36BA-F377-472B-B8D2-FE754850DA7B}" srcOrd="0" destOrd="0" presId="urn:microsoft.com/office/officeart/2005/8/layout/arrow5"/>
    <dgm:cxn modelId="{D81B3892-101E-4E96-8037-2510DA659445}" type="presParOf" srcId="{FAA1DCAD-28C1-481F-933B-CB054DC769ED}" destId="{54665790-C9BE-4AEC-A830-DD312E62D78C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35609F-0B3A-45B9-B369-5D791A1954FA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57590B-8B73-46CD-ADEE-075365740079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ar-E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12814C-D0E2-4D57-A1EC-58994F29BC6D}" type="datetimeFigureOut">
              <a:rPr lang="ar-EG" smtClean="0"/>
              <a:pPr/>
              <a:t>09/07/1432</a:t>
            </a:fld>
            <a:endParaRPr lang="ar-EG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EG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C46B7E-B772-4945-BF96-3F654E473ED5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-571536" y="2143116"/>
            <a:ext cx="88582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itchFamily="2" charset="0"/>
                <a:ea typeface="Ebrima" pitchFamily="2" charset="0"/>
                <a:cs typeface="Diwani Bent" pitchFamily="2" charset="-78"/>
              </a:rPr>
              <a:t>أزمة العمل التطوعي </a:t>
            </a:r>
            <a:endParaRPr lang="ar-EG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Diwani Bent" pitchFamily="2" charset="-78"/>
            </a:endParaRPr>
          </a:p>
        </p:txBody>
      </p:sp>
      <p:pic>
        <p:nvPicPr>
          <p:cNvPr id="6" name="صورة 5" descr="iskaawaxuqabs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286908" cy="742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- بالنسبة للمجتمع 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282" y="1571612"/>
            <a:ext cx="7215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تحسين المستوي الاجتماعي والاقتصادي للمحتاجين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3929066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2-الحفاظ علي القيم الإسلامية 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42910" y="4929198"/>
            <a:ext cx="85010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تحقيق مبدأ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التكافل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الاجتماعي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صورة 6" descr="65Saudia_pov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071678"/>
            <a:ext cx="2643206" cy="175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527967_472421266101256_1281197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43116"/>
            <a:ext cx="2428892" cy="239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858000" cy="1357322"/>
          </a:xfrm>
        </p:spPr>
        <p:txBody>
          <a:bodyPr>
            <a:normAutofit/>
          </a:bodyPr>
          <a:lstStyle/>
          <a:p>
            <a:pPr algn="ct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العمل التطوعي في العالم 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785850" y="1357298"/>
            <a:ext cx="5929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(أمريكا)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2571744"/>
            <a:ext cx="800105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وأشارت التقارير إلى أن عدد المنظمات غير الربحية في أميركا بلغ مليونا ونصف المليون منظمة، وثلثها خيرية، </a:t>
            </a:r>
            <a:r>
              <a:rPr lang="ar-EG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EG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%48 منها قائم على أساس ديني. كما بلغ حجم التبرعات في أحد الأعوام القليلة الماضية 212 مليار دولار، %83 منها لإغراض دينية.</a:t>
            </a:r>
            <a:br>
              <a:rPr lang="ar-EG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ووصلت موارد المنظمات غير الربحية في هذه الدولة إلى 174 مليار دولار، ويأتي %77.3 منها من الأفراد.</a:t>
            </a:r>
            <a:endParaRPr lang="ar-EG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 descr="united_st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643174" y="571480"/>
            <a:ext cx="315755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2- (إسرائيل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(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71472" y="2857496"/>
            <a:ext cx="792961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-أما في إسرائيل فيوجد 35 ألف منظمة غير ربحية، تفوق منظمات العالم العربي والإسلامي وجمعياته، وبلغت التبرعات فيها 11 مليار دولار في سنة واحدة. ويشكل الدعم الحكومي %65</a:t>
            </a:r>
            <a:endParaRPr lang="ar-EG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 descr="israel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357298"/>
            <a:ext cx="1714512" cy="140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257544" cy="1500198"/>
          </a:xfrm>
        </p:spPr>
        <p:txBody>
          <a:bodyPr/>
          <a:lstStyle/>
          <a:p>
            <a:r>
              <a:rPr lang="ar-EG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(مصر)       </a:t>
            </a:r>
            <a:endParaRPr lang="ar-EG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3829032"/>
            <a:ext cx="8215370" cy="3028968"/>
          </a:xfrm>
        </p:spPr>
        <p:txBody>
          <a:bodyPr>
            <a:normAutofit/>
          </a:bodyPr>
          <a:lstStyle/>
          <a:p>
            <a:r>
              <a:rPr lang="ar-EG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أما نسبة التطوع في مصر 2.2% !!!!!!!!!!!!!!!!!</a:t>
            </a:r>
            <a:endParaRPr lang="ar-EG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 descr="200809091444270.العلم المصري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71612"/>
            <a:ext cx="2678233" cy="204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1482" y="0"/>
            <a:ext cx="8472518" cy="1143000"/>
          </a:xfrm>
        </p:spPr>
        <p:txBody>
          <a:bodyPr/>
          <a:lstStyle/>
          <a:p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.مجالات العمل التطوعي.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1472" y="1357298"/>
            <a:ext cx="650085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مساعدة الفقراء والمساعدات الإنسانية  مثل الأيتام </a:t>
            </a:r>
            <a:r>
              <a:rPr lang="ar-EG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الأرامل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500098" y="2571744"/>
            <a:ext cx="8643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2-علاج المرضي بدون اجر (الأطباء )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71472" y="3714752"/>
            <a:ext cx="8572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المساعدات بالأدوية المجانية  (الصيادلة)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5720" y="4786322"/>
            <a:ext cx="8858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محو الأمية والقضاء علي الجهل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557214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خدمة البيئة .</a:t>
            </a:r>
            <a:r>
              <a:rPr lang="ar-EG" sz="3200" dirty="0" smtClean="0"/>
              <a:t>.</a:t>
            </a:r>
            <a:endParaRPr lang="ar-EG" sz="3200" dirty="0"/>
          </a:p>
        </p:txBody>
      </p:sp>
      <p:pic>
        <p:nvPicPr>
          <p:cNvPr id="9" name="صورة 8" descr="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928802"/>
            <a:ext cx="171451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 descr="medic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86190"/>
            <a:ext cx="915254" cy="1067797"/>
          </a:xfrm>
          <a:prstGeom prst="rect">
            <a:avLst/>
          </a:prstGeom>
        </p:spPr>
      </p:pic>
      <p:pic>
        <p:nvPicPr>
          <p:cNvPr id="11" name="صورة 10" descr="di-5J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5143512"/>
            <a:ext cx="136246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071538" y="1071546"/>
            <a:ext cx="6072230" cy="64633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accent2"/>
                </a:solidFill>
                <a:cs typeface="PT Bold Heading" pitchFamily="2" charset="-78"/>
              </a:rPr>
              <a:t>تعريف العمل التطوعي ....</a:t>
            </a:r>
            <a:endParaRPr lang="ar-EG" sz="3600" b="1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0034" y="2428868"/>
            <a:ext cx="764386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- هو عمل غير ربحي غير وظيفي يقوم به الفرد أو مجموعة أفراد في سبيل تقديم إي مساعدة لأي شريحة من شرائح البشر وتنمية مستواها المعيشي بغض النظر عن مكان تواجدها .</a:t>
            </a:r>
          </a:p>
          <a:p>
            <a:endParaRPr lang="ar-E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643438" y="6500834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1</a:t>
            </a:r>
            <a:endParaRPr lang="ar-EG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-أشكال العمل التطوعي ..</a:t>
            </a:r>
            <a:endParaRPr lang="ar-EG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43956" cy="473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929190" y="6500834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dirty="0" smtClean="0"/>
              <a:t>2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5329246" cy="1143000"/>
          </a:xfrm>
        </p:spPr>
        <p:txBody>
          <a:bodyPr>
            <a:noAutofit/>
          </a:bodyPr>
          <a:lstStyle/>
          <a:p>
            <a:pPr algn="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Kufi Extended Outline" pitchFamily="82" charset="-78"/>
              </a:rPr>
              <a:t>أولا.العمل الشخصي..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Arial Unicode MS" pitchFamily="34" charset="-128"/>
              <a:cs typeface="Kufi Extended Outline" pitchFamily="8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785926"/>
            <a:ext cx="7929618" cy="1804796"/>
          </a:xfrm>
        </p:spPr>
        <p:txBody>
          <a:bodyPr/>
          <a:lstStyle/>
          <a:p>
            <a:r>
              <a:rPr lang="ar-EG" sz="3200" b="1" dirty="0" smtClean="0">
                <a:cs typeface="PT Bold Heading" pitchFamily="2" charset="-78"/>
              </a:rPr>
              <a:t>هو سلوك اجتماعي يمارسه الشخص من تلقاء نفسه  </a:t>
            </a:r>
          </a:p>
          <a:p>
            <a:pPr>
              <a:buNone/>
            </a:pPr>
            <a:r>
              <a:rPr lang="ar-EG" sz="3200" b="1" dirty="0" smtClean="0">
                <a:cs typeface="PT Bold Heading" pitchFamily="2" charset="-78"/>
              </a:rPr>
              <a:t> لحاجة ذاتية ونفسية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429256" y="3786190"/>
            <a:ext cx="33575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مثـــــــال»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14546" y="4714884"/>
            <a:ext cx="6643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cs typeface="PT Bold Heading" pitchFamily="2" charset="-78"/>
              </a:rPr>
              <a:t>مساعدة  رجال كبيرة السن .</a:t>
            </a:r>
            <a:endParaRPr lang="ar-EG" sz="2800" b="1" dirty="0">
              <a:cs typeface="PT Bold Heading" pitchFamily="2" charset="-78"/>
            </a:endParaRPr>
          </a:p>
        </p:txBody>
      </p:sp>
      <p:pic>
        <p:nvPicPr>
          <p:cNvPr id="8" name="صورة 7" descr="help1_L_20121416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572008"/>
            <a:ext cx="2667001" cy="200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ثانيا.العمل المؤسسي ...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14346" y="1571612"/>
            <a:ext cx="8858280" cy="207170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ar-EG" sz="11200" dirty="0" smtClean="0"/>
          </a:p>
          <a:p>
            <a:pPr algn="ctr">
              <a:buNone/>
            </a:pPr>
            <a:r>
              <a:rPr lang="ar-EG" sz="11200" b="1" dirty="0" smtClean="0">
                <a:cs typeface="PT Bold Heading" pitchFamily="2" charset="-78"/>
              </a:rPr>
              <a:t>هو الشكل الأكثر تقدما في المجتمعات لأنه يستثمر الجهود البشرية والمادية</a:t>
            </a:r>
          </a:p>
          <a:p>
            <a:pPr algn="ctr">
              <a:buNone/>
            </a:pPr>
            <a:r>
              <a:rPr lang="ar-EG" sz="11200" b="1" dirty="0" smtClean="0">
                <a:cs typeface="PT Bold Heading" pitchFamily="2" charset="-78"/>
              </a:rPr>
              <a:t> ويوجها التوجيه الصحيح لخدمة المجتمع .</a:t>
            </a:r>
          </a:p>
          <a:p>
            <a:pPr>
              <a:buNone/>
            </a:pPr>
            <a:endParaRPr lang="ar-EG" sz="11200" dirty="0" smtClean="0"/>
          </a:p>
          <a:p>
            <a:pPr>
              <a:buNone/>
            </a:pPr>
            <a:endParaRPr lang="ar-EG" dirty="0" smtClean="0"/>
          </a:p>
          <a:p>
            <a:pPr>
              <a:buNone/>
            </a:pPr>
            <a:r>
              <a:rPr lang="ar-EG" dirty="0" smtClean="0"/>
              <a:t> </a:t>
            </a:r>
          </a:p>
          <a:p>
            <a:pPr>
              <a:buNone/>
            </a:pPr>
            <a:endParaRPr lang="ar-EG" dirty="0"/>
          </a:p>
        </p:txBody>
      </p:sp>
      <p:sp>
        <p:nvSpPr>
          <p:cNvPr id="4" name="مستطيل 3"/>
          <p:cNvSpPr/>
          <p:nvPr/>
        </p:nvSpPr>
        <p:spPr>
          <a:xfrm>
            <a:off x="2214546" y="3786190"/>
            <a:ext cx="6643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مثـــال »</a:t>
            </a:r>
          </a:p>
          <a:p>
            <a:endParaRPr lang="ar-E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الجمعيات والمؤسسات الخيرية والأهلية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أنواع العمل التطوعي..</a:t>
            </a:r>
            <a:endParaRPr lang="ar-EG" u="sng" dirty="0"/>
          </a:p>
        </p:txBody>
      </p:sp>
      <p:sp>
        <p:nvSpPr>
          <p:cNvPr id="17" name="وسيلة شرح على شكل سحابة 16"/>
          <p:cNvSpPr/>
          <p:nvPr/>
        </p:nvSpPr>
        <p:spPr>
          <a:xfrm>
            <a:off x="4929190" y="1000108"/>
            <a:ext cx="2286016" cy="1571636"/>
          </a:xfrm>
          <a:prstGeom prst="cloudCallout">
            <a:avLst>
              <a:gd name="adj1" fmla="val -17966"/>
              <a:gd name="adj2" fmla="val 1298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التطوع بالجهد</a:t>
            </a:r>
            <a:endParaRPr lang="ar-E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8" name="وسيلة شرح على شكل سحابة 17"/>
          <p:cNvSpPr/>
          <p:nvPr/>
        </p:nvSpPr>
        <p:spPr>
          <a:xfrm>
            <a:off x="2643174" y="1071546"/>
            <a:ext cx="1928826" cy="1428760"/>
          </a:xfrm>
          <a:prstGeom prst="cloudCallout">
            <a:avLst>
              <a:gd name="adj1" fmla="val 32690"/>
              <a:gd name="adj2" fmla="val 1492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 smtClean="0">
                <a:cs typeface="PT Bold Heading" pitchFamily="2" charset="-78"/>
              </a:rPr>
              <a:t>التطوع بالوقت</a:t>
            </a:r>
            <a:endParaRPr lang="ar-EG" sz="2000" b="1" dirty="0">
              <a:cs typeface="PT Bold Heading" pitchFamily="2" charset="-78"/>
            </a:endParaRPr>
          </a:p>
        </p:txBody>
      </p:sp>
      <p:sp>
        <p:nvSpPr>
          <p:cNvPr id="19" name="وسيلة شرح على شكل سحابة 18"/>
          <p:cNvSpPr/>
          <p:nvPr/>
        </p:nvSpPr>
        <p:spPr>
          <a:xfrm>
            <a:off x="6643702" y="2714620"/>
            <a:ext cx="2500298" cy="1714512"/>
          </a:xfrm>
          <a:prstGeom prst="cloudCallout">
            <a:avLst>
              <a:gd name="adj1" fmla="val -53103"/>
              <a:gd name="adj2" fmla="val 917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 smtClean="0">
                <a:cs typeface="PT Bold Heading" pitchFamily="2" charset="-78"/>
              </a:rPr>
              <a:t>التطوع بالمال </a:t>
            </a:r>
            <a:endParaRPr lang="ar-EG" sz="2000" dirty="0">
              <a:cs typeface="PT Bold Heading" pitchFamily="2" charset="-78"/>
            </a:endParaRPr>
          </a:p>
        </p:txBody>
      </p:sp>
      <p:sp>
        <p:nvSpPr>
          <p:cNvPr id="20" name="وسيلة شرح على شكل سحابة 19"/>
          <p:cNvSpPr/>
          <p:nvPr/>
        </p:nvSpPr>
        <p:spPr>
          <a:xfrm rot="21218573">
            <a:off x="80201" y="1475071"/>
            <a:ext cx="2214578" cy="1571636"/>
          </a:xfrm>
          <a:prstGeom prst="cloudCallout">
            <a:avLst>
              <a:gd name="adj1" fmla="val 72874"/>
              <a:gd name="adj2" fmla="val 1618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 smtClean="0">
                <a:cs typeface="PT Bold Heading" pitchFamily="2" charset="-78"/>
              </a:rPr>
              <a:t>التطوع بالأفكار </a:t>
            </a:r>
            <a:endParaRPr lang="ar-EG" sz="2000" b="1" dirty="0">
              <a:cs typeface="PT Bold Heading" pitchFamily="2" charset="-78"/>
            </a:endParaRPr>
          </a:p>
        </p:txBody>
      </p:sp>
      <p:pic>
        <p:nvPicPr>
          <p:cNvPr id="22" name="صورة 21" descr="depressedman34-saidaon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000480"/>
            <a:ext cx="371477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214414" y="214290"/>
            <a:ext cx="70009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1- التطوع </a:t>
            </a:r>
            <a:r>
              <a:rPr lang="ar-EG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بــ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المال </a:t>
            </a:r>
          </a:p>
          <a:p>
            <a:pPr algn="ctr"/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هذا النوع يكون عن طريق التبرع المادي  .</a:t>
            </a:r>
          </a:p>
          <a:p>
            <a:pPr algn="ctr"/>
            <a:endParaRPr lang="ar-EG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43074" y="1785926"/>
            <a:ext cx="778671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/>
              <a:t>2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-التطوع </a:t>
            </a:r>
            <a:r>
              <a:rPr lang="ar-EG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بــ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الوقت</a:t>
            </a:r>
          </a:p>
          <a:p>
            <a:pPr algn="ctr"/>
            <a:r>
              <a:rPr lang="ar-E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عن طريق تخصيص 2ساعة علي الأقل أسبوعيا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57192" y="3286124"/>
            <a:ext cx="82868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3-التطوع </a:t>
            </a:r>
            <a:r>
              <a:rPr lang="ar-EG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بـــ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بالجهد 0</a:t>
            </a:r>
          </a:p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عن طريق بذل الجهد والعمل في الأعمال الخيرية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57192" y="4929198"/>
            <a:ext cx="82868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4</a:t>
            </a:r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التطوع بالأفكار .</a:t>
            </a:r>
          </a:p>
          <a:p>
            <a:r>
              <a:rPr lang="ar-E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طريق نشر الأفكار البناءة في المجتمع .</a:t>
            </a:r>
            <a:endParaRPr lang="ar-E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صورة 7" descr="Scan 02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714512" cy="100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M_M_M_ Tim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 descr="cartoon-strong-body-builder-logo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36056"/>
            <a:ext cx="1928826" cy="1478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 descr="quis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786322"/>
            <a:ext cx="1714512" cy="142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6858000" cy="1676400"/>
          </a:xfrm>
        </p:spPr>
        <p:txBody>
          <a:bodyPr/>
          <a:lstStyle/>
          <a:p>
            <a:pPr algn="ctr"/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ufi Extended Outline" pitchFamily="82" charset="-78"/>
              </a:rPr>
              <a:t>أهمية العمل التطوعي ...</a:t>
            </a:r>
            <a:endParaRPr lang="ar-E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ufi Extended Outline" pitchFamily="82" charset="-78"/>
            </a:endParaRPr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714348" y="1428736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PT Bold Broken" pitchFamily="2" charset="-78"/>
              </a:rPr>
              <a:t>- بالنسبة للفرد.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2328865"/>
          </a:xfrm>
        </p:spPr>
        <p:txBody>
          <a:bodyPr>
            <a:noAutofit/>
          </a:bodyPr>
          <a:lstStyle/>
          <a:p>
            <a:pPr algn="ctr"/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الحصول علي الأجر والثواب.</a:t>
            </a:r>
          </a:p>
          <a:p>
            <a:pPr algn="ctr">
              <a:buNone/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قال رسول الله (صلي الله علية وسلم)</a:t>
            </a:r>
          </a:p>
          <a:p>
            <a:pPr algn="ctr">
              <a:buNone/>
            </a:pPr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لله عبادا اختصهم الله بحوائج الناس حبب الخير فيهم وحبب الخير إليهم أولئك هم الآمنون من عذاب الله يوم القيامة .</a:t>
            </a:r>
          </a:p>
          <a:p>
            <a:pPr algn="ctr">
              <a:buNone/>
            </a:pPr>
            <a:endParaRPr lang="ar-EG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28596" y="4929198"/>
            <a:ext cx="83582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شغل أوقات الفراغ . </a:t>
            </a:r>
            <a:endParaRPr lang="ar-E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42976" y="5572140"/>
            <a:ext cx="77152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تقدير الذات .</a:t>
            </a:r>
            <a:endParaRPr lang="ar-E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388</Words>
  <Application>Microsoft Office PowerPoint</Application>
  <PresentationFormat>عرض على الشاشة (3:4)‏</PresentationFormat>
  <Paragraphs>62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Butterfly</vt:lpstr>
      <vt:lpstr>1_Butterfly</vt:lpstr>
      <vt:lpstr>تقنية</vt:lpstr>
      <vt:lpstr>الشريحة 1</vt:lpstr>
      <vt:lpstr>الشريحة 2</vt:lpstr>
      <vt:lpstr>-أشكال العمل التطوعي ..</vt:lpstr>
      <vt:lpstr>أولا.العمل الشخصي..</vt:lpstr>
      <vt:lpstr>ثانيا.العمل المؤسسي ...</vt:lpstr>
      <vt:lpstr>أنواع العمل التطوعي..</vt:lpstr>
      <vt:lpstr>الشريحة 7</vt:lpstr>
      <vt:lpstr>أهمية العمل التطوعي ...</vt:lpstr>
      <vt:lpstr>- بالنسبة للفرد.</vt:lpstr>
      <vt:lpstr>- بالنسبة للمجتمع .</vt:lpstr>
      <vt:lpstr>العمل التطوعي في العالم .</vt:lpstr>
      <vt:lpstr>الشريحة 12</vt:lpstr>
      <vt:lpstr>(مصر)       </vt:lpstr>
      <vt:lpstr>.مجالات العمل التطوعي.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tal3at trading</dc:creator>
  <cp:lastModifiedBy>tal3at trading</cp:lastModifiedBy>
  <cp:revision>41</cp:revision>
  <dcterms:created xsi:type="dcterms:W3CDTF">2011-06-08T21:40:08Z</dcterms:created>
  <dcterms:modified xsi:type="dcterms:W3CDTF">2011-06-09T23:29:20Z</dcterms:modified>
</cp:coreProperties>
</file>