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24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3" r:id="rId6"/>
    <p:sldId id="261" r:id="rId7"/>
    <p:sldId id="263" r:id="rId8"/>
    <p:sldId id="270" r:id="rId9"/>
    <p:sldId id="276" r:id="rId10"/>
    <p:sldId id="264" r:id="rId11"/>
    <p:sldId id="265" r:id="rId12"/>
    <p:sldId id="266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4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366" autoAdjust="0"/>
  </p:normalViewPr>
  <p:slideViewPr>
    <p:cSldViewPr>
      <p:cViewPr varScale="1">
        <p:scale>
          <a:sx n="70" d="100"/>
          <a:sy n="70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8C81-8230-463C-917D-B95732BDAF29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3E56E-2638-41BD-9FF7-1BEF1322A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Nanotechnology</a:t>
            </a:r>
            <a:endParaRPr lang="en-US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385762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Introduction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42926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Yousof Farrag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Master student at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Universidad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Autónoma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de Madrid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Tools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48"/>
            <a:ext cx="4500594" cy="284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Bottom-up =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Nanochemistry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materials and devices are built from molecular components which assemble themselves chemically by principles of molecular recognition</a:t>
            </a: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Ex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Langmuir-Blodgett technique</a:t>
            </a: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776673" cy="533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Tools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Synthesis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214950"/>
            <a:ext cx="8715436" cy="184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Top-down = Nanophysics: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-objects are constructed from larger entities without atomic-level control. 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Physical vapour deposition </a:t>
            </a:r>
            <a:endParaRPr lang="es-ES_tradn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28" y="1785926"/>
            <a:ext cx="6130504" cy="335758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Tools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Microscopes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434149"/>
            <a:ext cx="3000396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Microscopes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Surfaces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Yousof\Desktop\_mg_0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4786314" cy="3533645"/>
          </a:xfrm>
          <a:prstGeom prst="rect">
            <a:avLst/>
          </a:prstGeom>
          <a:noFill/>
        </p:spPr>
      </p:pic>
      <p:pic>
        <p:nvPicPr>
          <p:cNvPr id="11" name="Picture 2" descr="D:\Master Nanotechnology\Thesis\Experiments\Y gels\Diffusion reaction\SEM\1-6-12\1%-2-1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126" y="1857365"/>
            <a:ext cx="4464874" cy="35718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6314" y="5429264"/>
            <a:ext cx="4357686" cy="13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 Image of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Calcium Phosphate microparticles on the surface of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hydrogel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Tools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Microscopes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391829"/>
            <a:ext cx="3000396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Electron Microscopes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Matrix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5429264"/>
            <a:ext cx="4357686" cy="1351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 Image of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Calcium Phosphate microparticles Inside the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hydrogel</a:t>
            </a:r>
            <a:r>
              <a:rPr lang="en-GB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C:\Users\Yousof\Desktop\_mg_0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2714612" cy="4068427"/>
          </a:xfrm>
          <a:prstGeom prst="rect">
            <a:avLst/>
          </a:prstGeom>
          <a:noFill/>
        </p:spPr>
      </p:pic>
      <p:pic>
        <p:nvPicPr>
          <p:cNvPr id="4099" name="Picture 3" descr="D:\Master Nanotechnology\Thesis\Experiments\Y gels\Yousuf samples TEM 16-07-2012\Y-Y50% - 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3086" y="1928802"/>
            <a:ext cx="4260848" cy="340891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Tools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Microscopes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Yousof\Desktop\STM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5"/>
            <a:ext cx="4665224" cy="35004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706923"/>
            <a:ext cx="471487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STM</a:t>
            </a:r>
            <a:endParaRPr lang="es-ES_tradn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2" descr="C:\Users\Yousof\Desktop\graphene_s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85860"/>
            <a:ext cx="2500330" cy="55280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6314" y="4475938"/>
            <a:ext cx="1643074" cy="238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STM image for carbon monolayer (graphene)</a:t>
            </a:r>
            <a:endParaRPr lang="es-ES_tradn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50070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NanoElectronics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Yousof\Desktop\011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4976824" cy="373972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22166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071797"/>
            <a:ext cx="1371600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923365" cy="52133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8194" name="Picture 2" descr="C:\Users\Yousof\Desktop\residential-Used-Solar-Pan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6254736" cy="46910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600076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Solar Cells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00076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Nanomedicine</a:t>
            </a:r>
            <a:endParaRPr lang="es-ES_tradnl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Yousof\Desktop\Nanopresentation\whitebot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0" y="1142984"/>
            <a:ext cx="6619900" cy="49649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85887"/>
            <a:ext cx="8229600" cy="49720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is nanotechnology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Nanotechnology?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Tools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Nanotechnology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Applications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Nanotechnology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Nanoelectronics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(transistors)</a:t>
            </a:r>
          </a:p>
          <a:p>
            <a:pPr lvl="1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Solar cells</a:t>
            </a:r>
          </a:p>
          <a:p>
            <a:pPr lvl="1"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Nanomedicine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Nanogold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Iron oxide nanoparticles</a:t>
            </a:r>
          </a:p>
          <a:p>
            <a:pPr lvl="2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Nanosensors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Scheme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200024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Gold Nanoparticles</a:t>
            </a:r>
            <a:endParaRPr lang="es-ES_tradnl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Yousof\Desktop\Nanopresentation\Gold rods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4214810" cy="3091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643314"/>
            <a:ext cx="4429124" cy="14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Phototherapy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Cancer cell imaging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141813"/>
            <a:ext cx="4214810" cy="27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19" y="1714488"/>
            <a:ext cx="471723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714488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Iron Oxide Nanoparticles</a:t>
            </a:r>
            <a:endParaRPr lang="es-ES_tradnl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20151"/>
            <a:ext cx="4429124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Biodegradable (Adv.)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Drug delivery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7" name="Picture 16" descr="HTS1_l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143900" cy="42351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143240" y="5620424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NanoBiosensors</a:t>
            </a:r>
            <a:endParaRPr lang="es-ES_tradnl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  <a:ea typeface="+mj-ea"/>
                <a:cs typeface="+mj-cs"/>
              </a:rPr>
              <a:t>Applications of</a:t>
            </a: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528638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Calcium phosphate precipitation inside copolymer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hydrogel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by reaction diffusion method </a:t>
            </a:r>
            <a:endParaRPr lang="es-ES_tradnl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Master Nanotechnology\Thesis\Experiments\Y gels\Diffusion reaction\SEM\1-6-12\1%-1-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285860"/>
            <a:ext cx="4286279" cy="3429024"/>
          </a:xfrm>
          <a:prstGeom prst="rect">
            <a:avLst/>
          </a:prstGeom>
          <a:noFill/>
        </p:spPr>
      </p:pic>
      <p:pic>
        <p:nvPicPr>
          <p:cNvPr id="9" name="Picture 2" descr="D:\Master Nanotechnology\Thesis\Experiments\Y gels\Diffusion reaction\SEM\1-6-12\0.5%-1-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209" y="1285859"/>
            <a:ext cx="4282247" cy="34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1"/>
            <a:ext cx="8229600" cy="3857652"/>
          </a:xfrm>
        </p:spPr>
        <p:txBody>
          <a:bodyPr>
            <a:noAutofit/>
          </a:bodyPr>
          <a:lstStyle/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Master lectures [molecular Nanoscience and nanotechnology], Faculty of science 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Universidad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Autónoma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Madrid.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1400" i="1" dirty="0" smtClean="0"/>
              <a:t>Francisco M. </a:t>
            </a:r>
            <a:r>
              <a:rPr lang="en-US" sz="1400" i="1" dirty="0" smtClean="0"/>
              <a:t>Romero 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Universidad de Valencia, Valencia, Spain.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1400" i="1" dirty="0" smtClean="0">
                <a:cs typeface="Times New Roman" pitchFamily="18" charset="0"/>
              </a:rPr>
              <a:t>Tomas Torres,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Universidad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Autónoma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 Madrid, Madrid, Spain.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1400" i="1" dirty="0" smtClean="0"/>
              <a:t>Fernando </a:t>
            </a:r>
            <a:r>
              <a:rPr lang="en-US" sz="1400" i="1" dirty="0" err="1" smtClean="0"/>
              <a:t>Langa</a:t>
            </a:r>
            <a:r>
              <a:rPr lang="en-US" sz="1400" i="1" dirty="0" smtClean="0"/>
              <a:t> </a:t>
            </a:r>
            <a:r>
              <a:rPr lang="en-US" sz="1400" i="1" dirty="0" smtClean="0"/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Universidad de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Castilla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-La Mancha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Toledo, Spain.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1400" i="1" dirty="0" smtClean="0"/>
              <a:t>Juan José </a:t>
            </a:r>
            <a:r>
              <a:rPr lang="en-US" sz="1400" i="1" dirty="0" smtClean="0"/>
              <a:t>Palacios,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Universidad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Autónoma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de Madrid, Madrid, Spain.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1400" dirty="0" smtClean="0"/>
              <a:t> </a:t>
            </a:r>
            <a:r>
              <a:rPr lang="en-US" sz="1400" i="1" dirty="0" err="1" smtClean="0"/>
              <a:t>María</a:t>
            </a:r>
            <a:r>
              <a:rPr lang="en-US" sz="1400" i="1" dirty="0" smtClean="0"/>
              <a:t> A. </a:t>
            </a:r>
            <a:r>
              <a:rPr lang="en-US" sz="1400" i="1" dirty="0" err="1" smtClean="0"/>
              <a:t>Díaz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García</a:t>
            </a:r>
            <a:r>
              <a:rPr lang="en-US" sz="1400" i="1" dirty="0" smtClean="0"/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Universidad de Alicante, Alicante, Spain.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1400" i="1" dirty="0" smtClean="0"/>
              <a:t>Carlos</a:t>
            </a:r>
            <a:r>
              <a:rPr lang="en-US" sz="1400" dirty="0" smtClean="0"/>
              <a:t> </a:t>
            </a:r>
            <a:r>
              <a:rPr lang="en-US" sz="1400" i="1" dirty="0" err="1" smtClean="0"/>
              <a:t>Untiedt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Lecuona</a:t>
            </a:r>
            <a:r>
              <a:rPr lang="en-US" sz="1400" i="1" dirty="0" smtClean="0"/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Universidad de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Alicante, Alicante, Spain.</a:t>
            </a:r>
          </a:p>
          <a:p>
            <a:pPr lvl="2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1400" i="1" dirty="0" err="1" smtClean="0"/>
              <a:t>María</a:t>
            </a:r>
            <a:r>
              <a:rPr lang="en-US" sz="1400" i="1" dirty="0" smtClean="0"/>
              <a:t> Luz </a:t>
            </a:r>
            <a:r>
              <a:rPr lang="en-US" sz="1400" i="1" dirty="0" err="1" smtClean="0"/>
              <a:t>Rodríguez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Méndez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Universidad de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Valladolid, Valladolid, Spain.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Cancer cell imaging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photothermal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therapy in near-infrared region by using gold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nanorods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,"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Xiaohua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Huang; Ivan H. El-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Sayed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 Wei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Mostafa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A. El-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Sayed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 J. Am. Chem. Soc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.., 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2115-2120, (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Wikipedia.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References 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Thank You</a:t>
            </a:r>
            <a:endParaRPr kumimoji="0" lang="en-US" sz="8800" b="1" i="0" u="none" strike="noStrike" kern="1200" cap="none" spc="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What is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76453"/>
            <a:ext cx="8072494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nanometer</a:t>
            </a:r>
            <a:endParaRPr lang="es-ES_tradnl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= 1/1,000,000,000 (1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billionth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of a 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meter</a:t>
            </a:r>
          </a:p>
          <a:p>
            <a:r>
              <a:rPr lang="es-ES_tradnl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= 1/1,000,000 (1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millionth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of a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millimeter</a:t>
            </a:r>
            <a:endParaRPr lang="es-ES_tradnl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= 1/1,000 (1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thousandth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of a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micron</a:t>
            </a:r>
            <a:endParaRPr lang="es-ES_tradnl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= 10 Angstroms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_tradnl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inch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25,400,000 </a:t>
            </a:r>
            <a:r>
              <a:rPr lang="es-ES_tradnl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_tradnl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What is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714488"/>
            <a:ext cx="8143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head of a pin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roughly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mm = 2,000 µm  = 2,000,000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s-ES_tradnl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roughly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1/10 mm = 100 µm = 100,000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s-ES_tradn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1/40 mm = 25 µm = 25,000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s-ES_tradn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red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roughly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µm = 10,000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s-ES_tradn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DNA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strand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roughly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endParaRPr lang="es-ES_tradnl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typical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atom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roughly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0.1-0.2 </a:t>
            </a:r>
            <a:r>
              <a:rPr lang="es-ES_tradnl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S_tradn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1-2 Angstrom.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What is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54922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33624"/>
            <a:ext cx="3714744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What is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357430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refers broadly to a field of applied science and technology whose unifying theme is the control of matter on the atomic and molecular scale, normally 1 to 100 </a:t>
            </a:r>
            <a:r>
              <a:rPr lang="en-GB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nanometers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the fabrication of devices within that size range.</a:t>
            </a:r>
            <a:endParaRPr lang="es-ES_tradnl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Why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6146" name="Picture 2" descr="C:\Users\Yousof\Desktop\nobel ubuge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4861398" cy="37290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434149"/>
            <a:ext cx="2143140" cy="507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Andre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Geim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5429264"/>
            <a:ext cx="2643206" cy="96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Konstantin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Novoselov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Yousof\Desktop\Graphene Kit Scotch Tape Value Pack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693" y="1843098"/>
            <a:ext cx="3444587" cy="315753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Why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43050"/>
            <a:ext cx="4714876" cy="28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Graphene</a:t>
            </a: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Strenght</a:t>
            </a:r>
            <a:endParaRPr lang="en-GB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Flexibility</a:t>
            </a:r>
          </a:p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Conductivity.......</a:t>
            </a:r>
          </a:p>
        </p:txBody>
      </p:sp>
      <p:pic>
        <p:nvPicPr>
          <p:cNvPr id="7172" name="Picture 4" descr="C:\Users\Yousof\Desktop\wavy-graphen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379" y="1571612"/>
            <a:ext cx="4343273" cy="432912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9975"/>
            <a:ext cx="9144000" cy="1588"/>
          </a:xfrm>
          <a:prstGeom prst="line">
            <a:avLst/>
          </a:prstGeom>
          <a:ln w="25400">
            <a:solidFill>
              <a:srgbClr val="C00000"/>
            </a:solidFill>
          </a:ln>
          <a:effectLst>
            <a:outerShdw blurRad="63500" dist="381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Why Nanotechnology?</a:t>
            </a:r>
            <a:endParaRPr kumimoji="0" lang="en-US" sz="5400" b="1" i="0" u="none" strike="noStrike" kern="12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1266" name="Picture 2" descr="C:\Users\Yousof\Desktop\Nanopresentation\nanopris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758008" cy="35303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5500702"/>
            <a:ext cx="7143800" cy="57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Gold ..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6385</TotalTime>
  <Words>430</Words>
  <Application>Microsoft Office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Nanotechnology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Nanotechnology</dc:title>
  <dc:creator>Yousof</dc:creator>
  <cp:lastModifiedBy>Yousof</cp:lastModifiedBy>
  <cp:revision>89</cp:revision>
  <dcterms:created xsi:type="dcterms:W3CDTF">2012-08-06T22:32:21Z</dcterms:created>
  <dcterms:modified xsi:type="dcterms:W3CDTF">2012-08-11T23:24:23Z</dcterms:modified>
</cp:coreProperties>
</file>