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78" r:id="rId7"/>
    <p:sldId id="261" r:id="rId8"/>
    <p:sldId id="262" r:id="rId9"/>
    <p:sldId id="270" r:id="rId10"/>
    <p:sldId id="279" r:id="rId11"/>
    <p:sldId id="271" r:id="rId12"/>
    <p:sldId id="272" r:id="rId13"/>
    <p:sldId id="274" r:id="rId14"/>
    <p:sldId id="263" r:id="rId15"/>
    <p:sldId id="269" r:id="rId16"/>
    <p:sldId id="264" r:id="rId17"/>
    <p:sldId id="266" r:id="rId18"/>
    <p:sldId id="267"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59254-466D-4A94-99D3-106FA1101D0F}" type="datetimeFigureOut">
              <a:rPr lang="en-GB" smtClean="0"/>
              <a:pPr/>
              <a:t>26/08/2012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733768-3A5B-4FF8-9C0F-4F951D2EB26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59254-466D-4A94-99D3-106FA1101D0F}" type="datetimeFigureOut">
              <a:rPr lang="en-GB" smtClean="0"/>
              <a:pPr/>
              <a:t>26/08/2012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33768-3A5B-4FF8-9C0F-4F951D2EB2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ljazeera.com/programmes/insidestoryamericas/2012/07/20127257810141930.html"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irinnews.org/InDepthMain.aspx?indepthid=72&amp;reportid=96032" TargetMode="External"/><Relationship Id="rId2" Type="http://schemas.openxmlformats.org/officeDocument/2006/relationships/hyperlink" Target="http://www.aljazeera.com/programmes/insidestoryamericas/2012/07/20127257810141930.html" TargetMode="External"/><Relationship Id="rId1" Type="http://schemas.openxmlformats.org/officeDocument/2006/relationships/slideLayout" Target="../slideLayouts/slideLayout2.xml"/><Relationship Id="rId5" Type="http://schemas.openxmlformats.org/officeDocument/2006/relationships/hyperlink" Target="http://allafrica.com/stories/201208100477.html" TargetMode="External"/><Relationship Id="rId4" Type="http://schemas.openxmlformats.org/officeDocument/2006/relationships/hyperlink" Target="http://www.worldbank.org/en/news/2012/07/30/food-price-volatility-growing-concern-world-bank-stands-ready-respon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rinnews.org/Report/95853/FOOD-Another-crisis-com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 </a:t>
            </a:r>
            <a:r>
              <a:rPr lang="en-US" dirty="0" smtClean="0"/>
              <a:t>Drought: Are </a:t>
            </a:r>
            <a:r>
              <a:rPr lang="en-US" dirty="0" smtClean="0"/>
              <a:t>we heading for a global food crisis?</a:t>
            </a:r>
            <a:endParaRPr lang="en-GB" dirty="0"/>
          </a:p>
        </p:txBody>
      </p:sp>
      <p:sp>
        <p:nvSpPr>
          <p:cNvPr id="3" name="Subtitle 2"/>
          <p:cNvSpPr>
            <a:spLocks noGrp="1"/>
          </p:cNvSpPr>
          <p:nvPr>
            <p:ph type="subTitle" idx="1"/>
          </p:nvPr>
        </p:nvSpPr>
        <p:spPr/>
        <p:txBody>
          <a:bodyPr>
            <a:normAutofit fontScale="85000" lnSpcReduction="20000"/>
          </a:bodyPr>
          <a:lstStyle/>
          <a:p>
            <a:r>
              <a:rPr lang="en-US" dirty="0" smtClean="0"/>
              <a:t>Impact on Africa</a:t>
            </a:r>
          </a:p>
          <a:p>
            <a:endParaRPr lang="en-US" dirty="0"/>
          </a:p>
          <a:p>
            <a:r>
              <a:rPr lang="en-US" dirty="0" smtClean="0"/>
              <a:t>By Eric </a:t>
            </a:r>
            <a:r>
              <a:rPr lang="en-US" dirty="0" smtClean="0"/>
              <a:t>Uwimana</a:t>
            </a:r>
          </a:p>
          <a:p>
            <a:r>
              <a:rPr lang="en-US" dirty="0" smtClean="0"/>
              <a:t>ALYM 16/08/12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descr="C:\Users\user\Downloads\food crisis\food-price-index_e.jpg"/>
          <p:cNvPicPr>
            <a:picLocks noGrp="1" noChangeAspect="1" noChangeArrowheads="1"/>
          </p:cNvPicPr>
          <p:nvPr>
            <p:ph idx="1"/>
          </p:nvPr>
        </p:nvPicPr>
        <p:blipFill>
          <a:blip r:embed="rId2" cstate="print"/>
          <a:srcRect/>
          <a:stretch>
            <a:fillRect/>
          </a:stretch>
        </p:blipFill>
        <p:spPr bwMode="auto">
          <a:xfrm>
            <a:off x="2057400" y="316274"/>
            <a:ext cx="4419600" cy="62339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686800" cy="5973763"/>
          </a:xfrm>
        </p:spPr>
        <p:txBody>
          <a:bodyPr>
            <a:normAutofit/>
          </a:bodyPr>
          <a:lstStyle/>
          <a:p>
            <a:r>
              <a:rPr lang="en-US" dirty="0"/>
              <a:t>Ethiopian cereal prices have been rising since February 2012</a:t>
            </a:r>
            <a:r>
              <a:rPr lang="en-US" dirty="0" smtClean="0"/>
              <a:t>, </a:t>
            </a:r>
            <a:br>
              <a:rPr lang="en-US" dirty="0" smtClean="0"/>
            </a:br>
            <a:r>
              <a:rPr lang="en-US" dirty="0" smtClean="0"/>
              <a:t/>
            </a:r>
            <a:br>
              <a:rPr lang="en-US" dirty="0" smtClean="0"/>
            </a:br>
            <a:r>
              <a:rPr lang="en-US" dirty="0"/>
              <a:t>Maize in Uganda increased by about 60 percent between January and April 2012 </a:t>
            </a:r>
            <a:r>
              <a:rPr lang="en-US" dirty="0" smtClean="0"/>
              <a:t>about </a:t>
            </a:r>
            <a:r>
              <a:rPr lang="en-US" dirty="0"/>
              <a:t>42 percent higher than a year </a:t>
            </a:r>
            <a:r>
              <a:rPr lang="en-US" dirty="0" smtClean="0"/>
              <a:t>ear</a:t>
            </a:r>
            <a:br>
              <a:rPr lang="en-US" dirty="0" smtClean="0"/>
            </a:br>
            <a:r>
              <a:rPr lang="en-US" dirty="0" smtClean="0"/>
              <a:t/>
            </a:r>
            <a:br>
              <a:rPr lang="en-US" dirty="0" smtClean="0"/>
            </a:br>
            <a:r>
              <a:rPr lang="en-US" dirty="0"/>
              <a:t>In Kenya, maize prices have been rising by an average of 20-25 percent in the last three to four months in main </a:t>
            </a:r>
            <a:r>
              <a:rPr lang="en-US" dirty="0" smtClean="0"/>
              <a:t>markets</a:t>
            </a:r>
            <a:br>
              <a:rPr lang="en-US" dirty="0" smtClean="0"/>
            </a:b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recent hike in the global maize price was almost instantly transmitted to South Africa, the largest maize producer in Africa. </a:t>
            </a:r>
            <a:endParaRPr lang="en-US" dirty="0" smtClean="0"/>
          </a:p>
          <a:p>
            <a:r>
              <a:rPr lang="en-US" dirty="0"/>
              <a:t>M</a:t>
            </a:r>
            <a:r>
              <a:rPr lang="en-US" dirty="0" smtClean="0"/>
              <a:t>aize </a:t>
            </a:r>
            <a:r>
              <a:rPr lang="en-US" dirty="0"/>
              <a:t>production in Lesotho - a major importer - has dipped by 77 percent compared to 2010/11, and the country will struggle to feed its people, as will others in the region.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dirty="0"/>
              <a:t>Congo, Equatorial Guinea and Gabon in central Africa "are almost totally reliant on international markets to cover their cereal consumption requirements (wheat and rice</a:t>
            </a:r>
            <a:r>
              <a:rPr lang="en-US" dirty="0" smtClean="0"/>
              <a:t>),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it that </a:t>
            </a:r>
            <a:r>
              <a:rPr lang="en-US" dirty="0" smtClean="0"/>
              <a:t>serious?</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Impact may be higher whether crisis based on price soar or speculation</a:t>
            </a:r>
          </a:p>
          <a:p>
            <a:r>
              <a:rPr lang="en-US" dirty="0" smtClean="0"/>
              <a:t>speculation in </a:t>
            </a:r>
            <a:r>
              <a:rPr lang="en-US" dirty="0" smtClean="0"/>
              <a:t>America could </a:t>
            </a:r>
            <a:r>
              <a:rPr lang="en-US" dirty="0"/>
              <a:t>have a worldwide effect on food prices is reflected in the globalization of food production. Foreign investment drives productivity improvements, and other gains for farmers</a:t>
            </a:r>
            <a:endParaRPr lang="en-US" dirty="0" smtClean="0"/>
          </a:p>
          <a:p>
            <a:r>
              <a:rPr lang="en-US" dirty="0" smtClean="0"/>
              <a:t>Food inflation may lead to financial repercussion  as observed last financial crisis started by a food crisis</a:t>
            </a:r>
          </a:p>
          <a:p>
            <a:r>
              <a:rPr lang="en-US" dirty="0" smtClean="0"/>
              <a:t>Climate change aggravate the situation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Fao</a:t>
            </a:r>
            <a:r>
              <a:rPr lang="en-US" dirty="0" smtClean="0"/>
              <a:t> say there is enough food to feed every one but more than a billion people are hungry</a:t>
            </a:r>
          </a:p>
          <a:p>
            <a:r>
              <a:rPr lang="en-US" dirty="0" smtClean="0"/>
              <a:t>Why then can’t we feed every one: POVERTY</a:t>
            </a:r>
          </a:p>
          <a:p>
            <a:r>
              <a:rPr lang="en-US" dirty="0" smtClean="0"/>
              <a:t>Will the question </a:t>
            </a:r>
            <a:r>
              <a:rPr lang="en-US" dirty="0" smtClean="0"/>
              <a:t>change? May be </a:t>
            </a:r>
            <a:r>
              <a:rPr lang="en-US" dirty="0" smtClean="0"/>
              <a:t>: unable to grow enough food to feed </a:t>
            </a:r>
            <a:r>
              <a:rPr lang="en-US" dirty="0" smtClean="0"/>
              <a:t>everyone </a:t>
            </a:r>
            <a:r>
              <a:rPr lang="en-US" dirty="0" smtClean="0"/>
              <a:t>because of climate change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hazard</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Globalization the world being more interdependent: in case of crisis </a:t>
            </a:r>
            <a:r>
              <a:rPr lang="en-US" dirty="0" smtClean="0"/>
              <a:t>redistribution </a:t>
            </a:r>
            <a:r>
              <a:rPr lang="en-US" dirty="0" smtClean="0"/>
              <a:t>of commodities?</a:t>
            </a:r>
          </a:p>
          <a:p>
            <a:pPr>
              <a:buNone/>
            </a:pPr>
            <a:r>
              <a:rPr lang="en-US" dirty="0" smtClean="0"/>
              <a:t>however</a:t>
            </a:r>
          </a:p>
          <a:p>
            <a:pPr>
              <a:buNone/>
            </a:pPr>
            <a:endParaRPr lang="en-US" dirty="0" smtClean="0"/>
          </a:p>
          <a:p>
            <a:r>
              <a:rPr lang="en-US" dirty="0" smtClean="0"/>
              <a:t>The least food secure places are going to be more insecure: poor in Us more in the global South</a:t>
            </a:r>
          </a:p>
          <a:p>
            <a:r>
              <a:rPr lang="en-US" dirty="0" smtClean="0"/>
              <a:t>Hazard not an accident the global south used to export food now they importing: GLOBAL FOOD VULNELABILITY</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Currently globalization </a:t>
            </a:r>
          </a:p>
          <a:p>
            <a:r>
              <a:rPr lang="en-US" dirty="0" smtClean="0"/>
              <a:t>Dependency</a:t>
            </a:r>
          </a:p>
          <a:p>
            <a:r>
              <a:rPr lang="en-US" dirty="0" smtClean="0"/>
              <a:t>Monopoly of market: the big winners</a:t>
            </a:r>
          </a:p>
          <a:p>
            <a:endParaRPr lang="en-US" dirty="0"/>
          </a:p>
          <a:p>
            <a:pPr>
              <a:buNone/>
            </a:pPr>
            <a:r>
              <a:rPr lang="en-US" dirty="0" smtClean="0"/>
              <a:t>There is a need for</a:t>
            </a:r>
          </a:p>
          <a:p>
            <a:r>
              <a:rPr lang="en-US" dirty="0" smtClean="0"/>
              <a:t>A much more inter dependency: equity, transparency, laws (example in Russia wheat ban case after fire, rules could monitor abrupt change)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Africa</a:t>
            </a:r>
            <a:endParaRPr lang="en-GB" dirty="0"/>
          </a:p>
        </p:txBody>
      </p:sp>
      <p:sp>
        <p:nvSpPr>
          <p:cNvPr id="3" name="Content Placeholder 2"/>
          <p:cNvSpPr>
            <a:spLocks noGrp="1"/>
          </p:cNvSpPr>
          <p:nvPr>
            <p:ph idx="1"/>
          </p:nvPr>
        </p:nvSpPr>
        <p:spPr/>
        <p:txBody>
          <a:bodyPr>
            <a:normAutofit/>
          </a:bodyPr>
          <a:lstStyle/>
          <a:p>
            <a:endParaRPr lang="en-US" dirty="0"/>
          </a:p>
          <a:p>
            <a:r>
              <a:rPr lang="en-US" dirty="0" smtClean="0"/>
              <a:t>Why African countries declined in production:</a:t>
            </a:r>
            <a:r>
              <a:rPr lang="en-GB" dirty="0" smtClean="0"/>
              <a:t> unfavourable policy by developed countries: a lot subsidies which lead to less investment in </a:t>
            </a:r>
            <a:r>
              <a:rPr lang="en-GB" dirty="0"/>
              <a:t>A</a:t>
            </a:r>
            <a:r>
              <a:rPr lang="en-GB" dirty="0" smtClean="0"/>
              <a:t>frica.</a:t>
            </a:r>
          </a:p>
          <a:p>
            <a:r>
              <a:rPr lang="en-US" dirty="0" smtClean="0"/>
              <a:t>In addition studies have linked food crisis to climate change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being done?</a:t>
            </a:r>
            <a:endParaRPr lang="en-GB" dirty="0"/>
          </a:p>
        </p:txBody>
      </p:sp>
      <p:sp>
        <p:nvSpPr>
          <p:cNvPr id="3" name="Content Placeholder 2"/>
          <p:cNvSpPr>
            <a:spLocks noGrp="1"/>
          </p:cNvSpPr>
          <p:nvPr>
            <p:ph idx="1"/>
          </p:nvPr>
        </p:nvSpPr>
        <p:spPr/>
        <p:txBody>
          <a:bodyPr/>
          <a:lstStyle/>
          <a:p>
            <a:r>
              <a:rPr lang="en-US" i="1" dirty="0"/>
              <a:t>“We cannot allow short-term food-price spikes to have damaging long-term consequences for the world's most poor and vulnerable”  – World Bank Group President Jim Yong Kim</a:t>
            </a:r>
            <a:endParaRPr lang="en-GB" dirty="0"/>
          </a:p>
        </p:txBody>
      </p:sp>
      <p:pic>
        <p:nvPicPr>
          <p:cNvPr id="5122" name="Picture 2" descr="C:\Users\user\Downloads\food crisis\00210440-b9fbd804e878749d5cfcc1e844455d85-arc614x376-w360-us1.jpg"/>
          <p:cNvPicPr>
            <a:picLocks noChangeAspect="1" noChangeArrowheads="1"/>
          </p:cNvPicPr>
          <p:nvPr/>
        </p:nvPicPr>
        <p:blipFill>
          <a:blip r:embed="rId2" cstate="print"/>
          <a:srcRect/>
          <a:stretch>
            <a:fillRect/>
          </a:stretch>
        </p:blipFill>
        <p:spPr bwMode="auto">
          <a:xfrm>
            <a:off x="2895600" y="3886200"/>
            <a:ext cx="3429000" cy="21050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057400"/>
            <a:ext cx="8229600" cy="1143000"/>
          </a:xfrm>
        </p:spPr>
        <p:txBody>
          <a:bodyPr>
            <a:normAutofit fontScale="90000"/>
          </a:bodyPr>
          <a:lstStyle/>
          <a:p>
            <a:r>
              <a:rPr lang="en-US" dirty="0" smtClean="0">
                <a:latin typeface="Kristen ITC" pitchFamily="66" charset="0"/>
              </a:rPr>
              <a:t>Based on Aljazeera inside story</a:t>
            </a:r>
            <a:r>
              <a:rPr lang="en-US" dirty="0" smtClean="0"/>
              <a:t/>
            </a:r>
            <a:br>
              <a:rPr lang="en-US" dirty="0" smtClean="0"/>
            </a:br>
            <a:r>
              <a:rPr lang="en-GB" sz="2200" dirty="0" smtClean="0">
                <a:hlinkClick r:id="rId2"/>
              </a:rPr>
              <a:t>http://www.aljazeera.com/programmes/insidestoryamericas/2012/07/20127257810141930.html</a:t>
            </a:r>
            <a:endParaRPr lang="en-GB"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GB" dirty="0"/>
          </a:p>
        </p:txBody>
      </p:sp>
      <p:sp>
        <p:nvSpPr>
          <p:cNvPr id="3" name="Content Placeholder 2"/>
          <p:cNvSpPr>
            <a:spLocks noGrp="1"/>
          </p:cNvSpPr>
          <p:nvPr>
            <p:ph idx="1"/>
          </p:nvPr>
        </p:nvSpPr>
        <p:spPr/>
        <p:txBody>
          <a:bodyPr>
            <a:normAutofit fontScale="92500"/>
          </a:bodyPr>
          <a:lstStyle/>
          <a:p>
            <a:r>
              <a:rPr lang="en-GB" dirty="0" smtClean="0">
                <a:hlinkClick r:id="rId2"/>
              </a:rPr>
              <a:t>http://www.aljazeera.com/programmes/insidestoryamericas/2012/07/20127257810141930.html</a:t>
            </a:r>
            <a:endParaRPr lang="en-GB" dirty="0" smtClean="0"/>
          </a:p>
          <a:p>
            <a:r>
              <a:rPr lang="en-GB" dirty="0" smtClean="0">
                <a:hlinkClick r:id="rId3"/>
              </a:rPr>
              <a:t>http://www.irinnews.org/InDepthMain.aspx?indepthid=72&amp;reportid=96032</a:t>
            </a:r>
            <a:endParaRPr lang="en-GB" dirty="0" smtClean="0"/>
          </a:p>
          <a:p>
            <a:r>
              <a:rPr lang="en-GB" dirty="0" smtClean="0">
                <a:hlinkClick r:id="rId4"/>
              </a:rPr>
              <a:t>http://www.worldbank.org/en/news/2012/07/30/food-price-volatility-growing-concern-world-bank-stands-ready-respond</a:t>
            </a:r>
            <a:endParaRPr lang="en-GB" dirty="0" smtClean="0"/>
          </a:p>
          <a:p>
            <a:r>
              <a:rPr lang="en-GB" dirty="0" smtClean="0">
                <a:hlinkClick r:id="rId5"/>
              </a:rPr>
              <a:t>http://allafrica.com/stories/201208100477.html</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situation</a:t>
            </a:r>
            <a:endParaRPr lang="en-GB" dirty="0"/>
          </a:p>
        </p:txBody>
      </p:sp>
      <p:sp>
        <p:nvSpPr>
          <p:cNvPr id="3" name="Content Placeholder 2"/>
          <p:cNvSpPr>
            <a:spLocks noGrp="1"/>
          </p:cNvSpPr>
          <p:nvPr>
            <p:ph idx="1"/>
          </p:nvPr>
        </p:nvSpPr>
        <p:spPr/>
        <p:txBody>
          <a:bodyPr/>
          <a:lstStyle/>
          <a:p>
            <a:pPr>
              <a:buNone/>
            </a:pPr>
            <a:r>
              <a:rPr lang="en-US" dirty="0"/>
              <a:t>After months of searing heat and sparse rainfall farmland in the US is drying up. For weeks the US has been suffering its most extensive drought in half a century. And meteorologists expect the severe conditions to continue. What will the impact be on global food prices and is the existing global food market system flawed?</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descr="C:\Users\user\Downloads\food crisis\US-Drought-Monitor_July-191.gif"/>
          <p:cNvPicPr>
            <a:picLocks noGrp="1" noChangeAspect="1" noChangeArrowheads="1"/>
          </p:cNvPicPr>
          <p:nvPr>
            <p:ph idx="1"/>
          </p:nvPr>
        </p:nvPicPr>
        <p:blipFill>
          <a:blip r:embed="rId2" cstate="print"/>
          <a:srcRect/>
          <a:stretch>
            <a:fillRect/>
          </a:stretch>
        </p:blipFill>
        <p:spPr bwMode="auto">
          <a:xfrm>
            <a:off x="381000" y="382016"/>
            <a:ext cx="8673194" cy="647598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situation</a:t>
            </a:r>
            <a:endParaRPr lang="en-GB" dirty="0"/>
          </a:p>
        </p:txBody>
      </p:sp>
      <p:sp>
        <p:nvSpPr>
          <p:cNvPr id="3" name="Content Placeholder 2"/>
          <p:cNvSpPr>
            <a:spLocks noGrp="1"/>
          </p:cNvSpPr>
          <p:nvPr>
            <p:ph sz="half" idx="1"/>
          </p:nvPr>
        </p:nvSpPr>
        <p:spPr>
          <a:xfrm>
            <a:off x="457200" y="1600200"/>
            <a:ext cx="4724400" cy="4800600"/>
          </a:xfrm>
        </p:spPr>
        <p:txBody>
          <a:bodyPr>
            <a:normAutofit fontScale="85000" lnSpcReduction="20000"/>
          </a:bodyPr>
          <a:lstStyle/>
          <a:p>
            <a:r>
              <a:rPr lang="en-US" dirty="0" smtClean="0"/>
              <a:t>Us dominates corn market</a:t>
            </a:r>
          </a:p>
          <a:p>
            <a:r>
              <a:rPr lang="en-US" dirty="0" smtClean="0"/>
              <a:t>It expected sharp drop in export for </a:t>
            </a:r>
            <a:r>
              <a:rPr lang="en-US" dirty="0" smtClean="0"/>
              <a:t>corn, soybean.</a:t>
            </a:r>
            <a:endParaRPr lang="en-US" dirty="0" smtClean="0"/>
          </a:p>
          <a:p>
            <a:r>
              <a:rPr lang="en-US" dirty="0" smtClean="0"/>
              <a:t>Corn: a mega crops uses: production of meat, sugary drink, fuel, </a:t>
            </a:r>
            <a:r>
              <a:rPr lang="en-US" dirty="0" smtClean="0">
                <a:solidFill>
                  <a:srgbClr val="FF0000"/>
                </a:solidFill>
              </a:rPr>
              <a:t>food</a:t>
            </a:r>
          </a:p>
          <a:p>
            <a:r>
              <a:rPr lang="en-US" dirty="0" smtClean="0"/>
              <a:t>Damaged crop is beyond repair</a:t>
            </a:r>
          </a:p>
          <a:p>
            <a:r>
              <a:rPr lang="en-US" dirty="0" smtClean="0"/>
              <a:t>60% of continental </a:t>
            </a:r>
            <a:r>
              <a:rPr lang="en-US" dirty="0" smtClean="0"/>
              <a:t>US is </a:t>
            </a:r>
            <a:r>
              <a:rPr lang="en-US" dirty="0" smtClean="0"/>
              <a:t>stricken</a:t>
            </a:r>
            <a:r>
              <a:rPr lang="en-US" dirty="0" smtClean="0"/>
              <a:t> </a:t>
            </a:r>
            <a:r>
              <a:rPr lang="en-US" dirty="0" smtClean="0"/>
              <a:t>by draught </a:t>
            </a:r>
            <a:r>
              <a:rPr lang="en-US" dirty="0" smtClean="0"/>
              <a:t>conditions</a:t>
            </a:r>
            <a:endParaRPr lang="en-US" dirty="0" smtClean="0"/>
          </a:p>
          <a:p>
            <a:r>
              <a:rPr lang="en-US" dirty="0" smtClean="0"/>
              <a:t>87% corn and soybean </a:t>
            </a:r>
            <a:r>
              <a:rPr lang="en-US" dirty="0" smtClean="0"/>
              <a:t>US</a:t>
            </a:r>
            <a:r>
              <a:rPr lang="en-US" dirty="0" smtClean="0"/>
              <a:t> </a:t>
            </a:r>
            <a:r>
              <a:rPr lang="en-US" dirty="0" smtClean="0"/>
              <a:t>grown in draught area</a:t>
            </a:r>
          </a:p>
          <a:p>
            <a:r>
              <a:rPr lang="en-US" dirty="0" smtClean="0"/>
              <a:t>40% poor to </a:t>
            </a:r>
            <a:r>
              <a:rPr lang="en-US" dirty="0" smtClean="0"/>
              <a:t>very </a:t>
            </a:r>
            <a:r>
              <a:rPr lang="en-US" dirty="0" smtClean="0"/>
              <a:t>poor </a:t>
            </a:r>
            <a:r>
              <a:rPr lang="en-US" dirty="0" smtClean="0"/>
              <a:t>conditions</a:t>
            </a:r>
            <a:endParaRPr lang="en-US" dirty="0" smtClean="0"/>
          </a:p>
          <a:p>
            <a:r>
              <a:rPr lang="en-US" dirty="0" smtClean="0"/>
              <a:t>Corn yield down at least 12% 2012</a:t>
            </a:r>
            <a:endParaRPr lang="en-GB" dirty="0"/>
          </a:p>
        </p:txBody>
      </p:sp>
      <p:pic>
        <p:nvPicPr>
          <p:cNvPr id="2050" name="Picture 2" descr="C:\Users\user\Downloads\food crisis\2012-08-13t135205z_900689388_tm3e87p0nb802_rtrmadp_3_usa-drought-crops.jpg"/>
          <p:cNvPicPr>
            <a:picLocks noGrp="1" noChangeAspect="1" noChangeArrowheads="1"/>
          </p:cNvPicPr>
          <p:nvPr>
            <p:ph sz="half" idx="2"/>
          </p:nvPr>
        </p:nvPicPr>
        <p:blipFill>
          <a:blip r:embed="rId2" cstate="print"/>
          <a:srcRect/>
          <a:stretch>
            <a:fillRect/>
          </a:stretch>
        </p:blipFill>
        <p:spPr bwMode="auto">
          <a:xfrm>
            <a:off x="5105400" y="1828800"/>
            <a:ext cx="4038600" cy="28875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a:xfrm>
            <a:off x="457200" y="1600200"/>
            <a:ext cx="4724400" cy="5257800"/>
          </a:xfrm>
        </p:spPr>
        <p:txBody>
          <a:bodyPr>
            <a:normAutofit lnSpcReduction="10000"/>
          </a:bodyPr>
          <a:lstStyle/>
          <a:p>
            <a:r>
              <a:rPr lang="en-US" dirty="0" smtClean="0"/>
              <a:t>2008  wheat crisis read to protests in Africa Middle least south America</a:t>
            </a:r>
          </a:p>
          <a:p>
            <a:r>
              <a:rPr lang="en-US" dirty="0"/>
              <a:t>The price rises affected parts of </a:t>
            </a:r>
            <a:r>
              <a:rPr lang="en-US" dirty="0" smtClean="0"/>
              <a:t>Africa</a:t>
            </a:r>
            <a:r>
              <a:rPr lang="en-US" dirty="0"/>
              <a:t> particularly severely with </a:t>
            </a:r>
            <a:r>
              <a:rPr lang="en-US" dirty="0" smtClean="0"/>
              <a:t>Burkina </a:t>
            </a:r>
            <a:r>
              <a:rPr lang="en-US" dirty="0" err="1" smtClean="0"/>
              <a:t>Fasso</a:t>
            </a:r>
            <a:r>
              <a:rPr lang="en-US" dirty="0" smtClean="0"/>
              <a:t>, Cameroun, Senegal</a:t>
            </a:r>
            <a:r>
              <a:rPr lang="en-US" dirty="0"/>
              <a:t>, </a:t>
            </a:r>
            <a:r>
              <a:rPr lang="en-US" dirty="0" smtClean="0"/>
              <a:t>Mauritania, </a:t>
            </a:r>
            <a:r>
              <a:rPr lang="en-US" dirty="0"/>
              <a:t>Côte d'Ivoire, </a:t>
            </a:r>
            <a:r>
              <a:rPr lang="en-US" dirty="0" smtClean="0"/>
              <a:t>Egypt and</a:t>
            </a:r>
            <a:r>
              <a:rPr lang="en-US" dirty="0"/>
              <a:t> </a:t>
            </a:r>
            <a:r>
              <a:rPr lang="en-US" dirty="0" err="1" smtClean="0"/>
              <a:t>Morroco</a:t>
            </a:r>
            <a:r>
              <a:rPr lang="en-US" dirty="0" smtClean="0"/>
              <a:t> </a:t>
            </a:r>
            <a:r>
              <a:rPr lang="en-US" dirty="0"/>
              <a:t>seeing protests and </a:t>
            </a:r>
            <a:r>
              <a:rPr lang="en-US" dirty="0" smtClean="0"/>
              <a:t>riots</a:t>
            </a:r>
            <a:r>
              <a:rPr lang="en-US" dirty="0"/>
              <a:t> in late 2007 and early 2008 over the unavailability of basic </a:t>
            </a:r>
            <a:r>
              <a:rPr lang="en-US" dirty="0" smtClean="0"/>
              <a:t>food staples.</a:t>
            </a:r>
          </a:p>
        </p:txBody>
      </p:sp>
      <p:pic>
        <p:nvPicPr>
          <p:cNvPr id="3074" name="Picture 2" descr="C:\Users\user\Downloads\food crisis\images.jpg"/>
          <p:cNvPicPr>
            <a:picLocks noGrp="1" noChangeAspect="1" noChangeArrowheads="1"/>
          </p:cNvPicPr>
          <p:nvPr>
            <p:ph sz="half" idx="2"/>
          </p:nvPr>
        </p:nvPicPr>
        <p:blipFill>
          <a:blip r:embed="rId2" cstate="print"/>
          <a:srcRect/>
          <a:stretch>
            <a:fillRect/>
          </a:stretch>
        </p:blipFill>
        <p:spPr bwMode="auto">
          <a:xfrm>
            <a:off x="5353050" y="2991644"/>
            <a:ext cx="2628900" cy="17430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GB" dirty="0"/>
          </a:p>
        </p:txBody>
      </p:sp>
      <p:sp>
        <p:nvSpPr>
          <p:cNvPr id="3" name="Content Placeholder 2"/>
          <p:cNvSpPr>
            <a:spLocks noGrp="1"/>
          </p:cNvSpPr>
          <p:nvPr>
            <p:ph idx="1"/>
          </p:nvPr>
        </p:nvSpPr>
        <p:spPr/>
        <p:txBody>
          <a:bodyPr/>
          <a:lstStyle/>
          <a:p>
            <a:pPr>
              <a:buNone/>
            </a:pPr>
            <a:r>
              <a:rPr lang="en-US" dirty="0" smtClean="0"/>
              <a:t>The crisis is likely to affect</a:t>
            </a:r>
            <a:endParaRPr lang="en-US" dirty="0" smtClean="0"/>
          </a:p>
          <a:p>
            <a:r>
              <a:rPr lang="en-US" dirty="0" smtClean="0"/>
              <a:t>on US </a:t>
            </a:r>
            <a:r>
              <a:rPr lang="en-US" dirty="0" smtClean="0"/>
              <a:t>price rise in dairy and animal </a:t>
            </a:r>
            <a:r>
              <a:rPr lang="en-US" dirty="0" smtClean="0"/>
              <a:t>products </a:t>
            </a:r>
            <a:r>
              <a:rPr lang="en-US" dirty="0" smtClean="0"/>
              <a:t>in </a:t>
            </a:r>
            <a:r>
              <a:rPr lang="en-US" dirty="0" smtClean="0"/>
              <a:t>US</a:t>
            </a:r>
            <a:r>
              <a:rPr lang="en-US" dirty="0" smtClean="0"/>
              <a:t> </a:t>
            </a:r>
            <a:r>
              <a:rPr lang="en-US" dirty="0" smtClean="0"/>
              <a:t>supermarket</a:t>
            </a:r>
            <a:endParaRPr lang="en-GB" dirty="0"/>
          </a:p>
          <a:p>
            <a:pPr>
              <a:buNone/>
            </a:pPr>
            <a:r>
              <a:rPr lang="en-US" dirty="0" smtClean="0"/>
              <a:t>Rest of the world :</a:t>
            </a:r>
          </a:p>
          <a:p>
            <a:r>
              <a:rPr lang="en-US" dirty="0" smtClean="0"/>
              <a:t>Impact on nations in shortage in corn and on other animal producing country India</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developing countries</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There is difference between </a:t>
            </a:r>
            <a:r>
              <a:rPr lang="en-US" dirty="0" smtClean="0"/>
              <a:t>US</a:t>
            </a:r>
            <a:r>
              <a:rPr lang="en-US" dirty="0" smtClean="0"/>
              <a:t> </a:t>
            </a:r>
            <a:r>
              <a:rPr lang="en-US" dirty="0" smtClean="0"/>
              <a:t>and developing </a:t>
            </a:r>
            <a:r>
              <a:rPr lang="en-US" dirty="0" smtClean="0"/>
              <a:t>country in: </a:t>
            </a:r>
            <a:endParaRPr lang="en-US" dirty="0" smtClean="0"/>
          </a:p>
          <a:p>
            <a:r>
              <a:rPr lang="en-US" dirty="0" smtClean="0"/>
              <a:t>uses of corn: as feed or food</a:t>
            </a:r>
          </a:p>
          <a:p>
            <a:r>
              <a:rPr lang="en-US" dirty="0" smtClean="0"/>
              <a:t>The amount of disposable income spent on food: us 10-15% developed up to 75% impact is more felt strongly</a:t>
            </a:r>
          </a:p>
          <a:p>
            <a:r>
              <a:rPr lang="en-US" dirty="0" smtClean="0"/>
              <a:t>Processed food consumption  in developed countries reduce the consumer price on the actual commodity while poor people diet depend on commodity itself so when the price go up they feel it strongly</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food crisis in US impacting Africa</a:t>
            </a:r>
            <a:endParaRPr lang="en-GB" dirty="0"/>
          </a:p>
        </p:txBody>
      </p:sp>
      <p:sp>
        <p:nvSpPr>
          <p:cNvPr id="3" name="Content Placeholder 2"/>
          <p:cNvSpPr>
            <a:spLocks noGrp="1"/>
          </p:cNvSpPr>
          <p:nvPr>
            <p:ph idx="1"/>
          </p:nvPr>
        </p:nvSpPr>
        <p:spPr/>
        <p:txBody>
          <a:bodyPr>
            <a:normAutofit/>
          </a:bodyPr>
          <a:lstStyle/>
          <a:p>
            <a:r>
              <a:rPr lang="en-US" dirty="0"/>
              <a:t>The </a:t>
            </a:r>
            <a:r>
              <a:rPr lang="en-US" dirty="0">
                <a:hlinkClick r:id="rId2"/>
              </a:rPr>
              <a:t>international prices of cereals</a:t>
            </a:r>
            <a:r>
              <a:rPr lang="en-US" dirty="0"/>
              <a:t> began to rise to record levels in mid-June this year, when the implications of one of the worst droughts ever to hit the US, the world's largest producer of maize and soybeans, became breaking news and commodity markets reacted. </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687</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US Drought: Are we heading for a global food crisis?</vt:lpstr>
      <vt:lpstr>Based on Aljazeera inside story http://www.aljazeera.com/programmes/insidestoryamericas/2012/07/20127257810141930.html</vt:lpstr>
      <vt:lpstr>The situation</vt:lpstr>
      <vt:lpstr>Slide 4</vt:lpstr>
      <vt:lpstr>The situation</vt:lpstr>
      <vt:lpstr>Slide 6</vt:lpstr>
      <vt:lpstr>Impact</vt:lpstr>
      <vt:lpstr>Impact on developing countries</vt:lpstr>
      <vt:lpstr>Is the food crisis in US impacting Africa</vt:lpstr>
      <vt:lpstr>Slide 10</vt:lpstr>
      <vt:lpstr>Slide 11</vt:lpstr>
      <vt:lpstr>Slide 12</vt:lpstr>
      <vt:lpstr>Slide 13</vt:lpstr>
      <vt:lpstr>Is it that serious?</vt:lpstr>
      <vt:lpstr>Slide 15</vt:lpstr>
      <vt:lpstr>Globalization hazard</vt:lpstr>
      <vt:lpstr>Slide 17</vt:lpstr>
      <vt:lpstr>In Africa</vt:lpstr>
      <vt:lpstr>What’s being done?</vt:lpstr>
      <vt:lpstr>Reference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Drought:Are we heading for a global food crisis?</dc:title>
  <dc:creator>user</dc:creator>
  <cp:lastModifiedBy>user</cp:lastModifiedBy>
  <cp:revision>4</cp:revision>
  <dcterms:created xsi:type="dcterms:W3CDTF">2012-08-16T05:41:53Z</dcterms:created>
  <dcterms:modified xsi:type="dcterms:W3CDTF">2012-08-26T16:00:14Z</dcterms:modified>
</cp:coreProperties>
</file>