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240" autoAdjust="0"/>
  </p:normalViewPr>
  <p:slideViewPr>
    <p:cSldViewPr>
      <p:cViewPr varScale="1">
        <p:scale>
          <a:sx n="51" d="100"/>
          <a:sy n="5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426F1-E4C1-4B8E-AFD0-0D01E959F3C6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C843F-22FE-47EB-9978-8DAD64C6F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C843F-22FE-47EB-9978-8DAD64C6F1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C843F-22FE-47EB-9978-8DAD64C6F1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ef.org/infobycountry/uganda_55191.html" TargetMode="External"/><Relationship Id="rId2" Type="http://schemas.openxmlformats.org/officeDocument/2006/relationships/hyperlink" Target="http://aburningfire.net/home/Source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r.sagepub.com/content/27/2/256.short" TargetMode="External"/><Relationship Id="rId4" Type="http://schemas.openxmlformats.org/officeDocument/2006/relationships/hyperlink" Target="http://www.tigweb.org/youth-media/panorama/article.html?ContentID=108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533399"/>
            <a:ext cx="9144000" cy="31242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smtClean="0"/>
              <a:t>Y0UTH PROBLEMS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9144000" cy="2362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smtClean="0"/>
              <a:t>Brief introduction;</a:t>
            </a:r>
          </a:p>
          <a:p>
            <a:r>
              <a:rPr lang="en-US" sz="7200" dirty="0" smtClean="0"/>
              <a:t>With definitions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such as football, and many other sports activities than in promoting entrepreneurship skills, which is the basis of economic welfare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Career guidance at every level of education, as many young people do not assume their ability to exploit their skills to provide for themselves – many think that career guidance is essential only at a higher level of study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</a:t>
            </a:r>
            <a:r>
              <a:rPr lang="en-US" dirty="0" err="1" smtClean="0"/>
              <a:t>actionaid</a:t>
            </a:r>
            <a:r>
              <a:rPr lang="en-US" dirty="0" smtClean="0"/>
              <a:t> Denmark, Uganda – Uganda newsletter)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681472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3"/>
                </a:solidFill>
              </a:rPr>
              <a:t>Case study; continued</a:t>
            </a:r>
          </a:p>
          <a:p>
            <a:r>
              <a:rPr lang="en-US" dirty="0" smtClean="0"/>
              <a:t>On July 25</a:t>
            </a:r>
            <a:r>
              <a:rPr lang="en-US" baseline="30000" dirty="0" smtClean="0"/>
              <a:t>th</a:t>
            </a:r>
            <a:r>
              <a:rPr lang="en-US" dirty="0" smtClean="0"/>
              <a:t> 2010 was the AU Summit in Kampala, Uganda</a:t>
            </a:r>
          </a:p>
          <a:p>
            <a:r>
              <a:rPr lang="en-US" dirty="0" smtClean="0"/>
              <a:t>A group of 100 youth had met on 19</a:t>
            </a:r>
            <a:r>
              <a:rPr lang="en-US" baseline="30000" dirty="0" smtClean="0"/>
              <a:t>th</a:t>
            </a:r>
            <a:r>
              <a:rPr lang="en-US" dirty="0" smtClean="0"/>
              <a:t> prior to the AU Summit to discuss issues they would present for appropriate action by the Heads of States who would attend the Summit</a:t>
            </a:r>
          </a:p>
          <a:p>
            <a:r>
              <a:rPr lang="en-US" dirty="0" smtClean="0"/>
              <a:t>3 days of meeting they presented maternal, infant and child health, which were also the main focus of the AU Summit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i="1" dirty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They also tackled such topics as gender-based violence and the role of poverty in child mortality</a:t>
            </a:r>
          </a:p>
          <a:p>
            <a:pPr>
              <a:buFont typeface="Wingdings" pitchFamily="2" charset="2"/>
              <a:buChar char="Ø"/>
            </a:pPr>
            <a:endParaRPr lang="en-US" b="1" i="1" dirty="0" smtClean="0">
              <a:solidFill>
                <a:schemeClr val="accent3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chemeClr val="accent3"/>
                </a:solidFill>
              </a:rPr>
              <a:t>Promoting youth  participation;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AYF urged the governments to; integrate, scale up and regularly update life skills and sexual reproductive health education in school curricula as well as out of school </a:t>
            </a:r>
            <a:r>
              <a:rPr lang="en-U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programmes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in line with article 16 of the African Youth Charter; invest in capacity development of peer educators and youth volunteers; and to fund youth-led initiatives and youth centers to promote participation in life skills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and Sexual Reproductive Health research, advocacy, training and monitoring.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UNICEF regional director of E and S Africa, </a:t>
            </a:r>
            <a:r>
              <a:rPr lang="en-US" dirty="0" err="1" smtClean="0"/>
              <a:t>Elhadj</a:t>
            </a:r>
            <a:r>
              <a:rPr lang="en-US" dirty="0" smtClean="0"/>
              <a:t> As </a:t>
            </a:r>
            <a:r>
              <a:rPr lang="en-US" dirty="0" err="1" smtClean="0"/>
              <a:t>Sy</a:t>
            </a:r>
            <a:r>
              <a:rPr lang="en-US" dirty="0" smtClean="0"/>
              <a:t> and UNICEF </a:t>
            </a:r>
            <a:r>
              <a:rPr lang="en-US" dirty="0" err="1" smtClean="0"/>
              <a:t>Googwill</a:t>
            </a:r>
            <a:r>
              <a:rPr lang="en-US" dirty="0" smtClean="0"/>
              <a:t> Ambassador Mia Farrow both said “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be the change you wish to see in this world. you can do it. The youth is the majority. The world will belong to you.”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youth elected two representatives who read the key points from their meeting to the AU Summit ceremony of Heads of States of 25</a:t>
            </a:r>
            <a:r>
              <a:rPr lang="en-US" i="1" baseline="30000" dirty="0" smtClean="0"/>
              <a:t>th</a:t>
            </a:r>
            <a:r>
              <a:rPr lang="en-US" i="1" dirty="0" smtClean="0"/>
              <a:t> July.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THE AFRICAN YOUTH CHARTER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first legal framework in favor of youth development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formation of AYC followed a proposal by the African Heads of States in their meeting ‘The African Union Strategic Planning 2004/2007’,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Following the need to ensure that youth issues are embedded in a legal framework and taken seriously with the deserved attention and care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Solutions;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ROLES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Facilitates the institutionalization of youth participation in political debates, decision making and development processes at national, regional and continental levels; on a regular and legal basis for positive and constructive contribution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Contributes to the strengthening of capacity building </a:t>
            </a:r>
            <a:r>
              <a:rPr lang="en-US" dirty="0" err="1" smtClean="0"/>
              <a:t>programmes</a:t>
            </a:r>
            <a:r>
              <a:rPr lang="en-US" dirty="0" smtClean="0"/>
              <a:t> for young leaders in Africa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It opens the possibility of dialogue and more opportunity for exchange on youth development issues and facilities relevant for improvement through education, training and skills development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MISSION</a:t>
            </a:r>
          </a:p>
          <a:p>
            <a:pPr>
              <a:buNone/>
            </a:pPr>
            <a:r>
              <a:rPr lang="en-US" dirty="0" smtClean="0"/>
              <a:t>The AYC, and thus its mission are established and taken care of by the </a:t>
            </a:r>
            <a:r>
              <a:rPr lang="en-US" dirty="0" smtClean="0"/>
              <a:t>UNESCO (UN Educational, Scientific and Cultural Organization)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7030A0"/>
                </a:solidFill>
              </a:rPr>
              <a:t>“To advance knowledge, standards and intellectual cooperation in order to facilitate social transformations conducive to the universal values of justice, freedom and human dignity”</a:t>
            </a:r>
          </a:p>
          <a:p>
            <a:pPr>
              <a:buNone/>
            </a:pPr>
            <a:r>
              <a:rPr lang="en-US" dirty="0" smtClean="0"/>
              <a:t>UNESCO addresses five major areas:</a:t>
            </a:r>
          </a:p>
          <a:p>
            <a:r>
              <a:rPr lang="en-US" dirty="0" smtClean="0"/>
              <a:t>International migration and multiculturalism</a:t>
            </a:r>
          </a:p>
          <a:p>
            <a:r>
              <a:rPr lang="en-US" dirty="0" smtClean="0"/>
              <a:t>Urban development</a:t>
            </a:r>
          </a:p>
          <a:p>
            <a:r>
              <a:rPr lang="en-US" dirty="0" smtClean="0"/>
              <a:t>Physical education and sport</a:t>
            </a:r>
          </a:p>
          <a:p>
            <a:r>
              <a:rPr lang="en-US" dirty="0" smtClean="0"/>
              <a:t>Ant-doping, and</a:t>
            </a:r>
          </a:p>
          <a:p>
            <a:r>
              <a:rPr lang="en-US" dirty="0" smtClean="0"/>
              <a:t>youth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LIFE SKILLS</a:t>
            </a:r>
          </a:p>
          <a:p>
            <a:r>
              <a:rPr lang="en-US" dirty="0" smtClean="0"/>
              <a:t>Communication(interpersonal &amp; listening)</a:t>
            </a:r>
          </a:p>
          <a:p>
            <a:r>
              <a:rPr lang="en-US" dirty="0" smtClean="0"/>
              <a:t>Negotiation and assertion</a:t>
            </a:r>
          </a:p>
          <a:p>
            <a:r>
              <a:rPr lang="en-US" dirty="0" smtClean="0"/>
              <a:t>Problem solving and decision making</a:t>
            </a:r>
          </a:p>
          <a:p>
            <a:r>
              <a:rPr lang="en-US" dirty="0" smtClean="0"/>
              <a:t>Anger and stress control</a:t>
            </a:r>
          </a:p>
          <a:p>
            <a:r>
              <a:rPr lang="en-US" dirty="0" smtClean="0"/>
              <a:t>Literacy</a:t>
            </a:r>
          </a:p>
          <a:p>
            <a:r>
              <a:rPr lang="en-US" dirty="0" smtClean="0"/>
              <a:t>Numeracy</a:t>
            </a:r>
          </a:p>
          <a:p>
            <a:pPr>
              <a:buNone/>
            </a:pPr>
            <a:r>
              <a:rPr lang="en-US" b="1" i="1" dirty="0" smtClean="0"/>
              <a:t>Needed in their basic levels.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To conclude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r>
              <a:rPr lang="en-US" dirty="0" smtClean="0"/>
              <a:t>Education is the most vital tool that can be used to change the world</a:t>
            </a:r>
          </a:p>
          <a:p>
            <a:r>
              <a:rPr lang="en-US" dirty="0" smtClean="0"/>
              <a:t>It begins with you</a:t>
            </a:r>
          </a:p>
          <a:p>
            <a:r>
              <a:rPr lang="en-US" dirty="0" smtClean="0"/>
              <a:t>Exemplary lives</a:t>
            </a:r>
          </a:p>
          <a:p>
            <a:r>
              <a:rPr lang="en-US" dirty="0" smtClean="0"/>
              <a:t>Et cetera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 young person</a:t>
            </a:r>
          </a:p>
          <a:p>
            <a:r>
              <a:rPr lang="en-US" dirty="0" smtClean="0"/>
              <a:t>Young people as a whole</a:t>
            </a:r>
          </a:p>
          <a:p>
            <a:r>
              <a:rPr lang="en-US" dirty="0" smtClean="0"/>
              <a:t>The time between maturity and childhood</a:t>
            </a:r>
          </a:p>
          <a:p>
            <a:r>
              <a:rPr lang="en-US" dirty="0" smtClean="0"/>
              <a:t>Early maturity; the state of being young, immature or inexperienced</a:t>
            </a:r>
          </a:p>
          <a:p>
            <a:r>
              <a:rPr lang="en-US" dirty="0" smtClean="0"/>
              <a:t>An early period of development</a:t>
            </a:r>
          </a:p>
          <a:p>
            <a:r>
              <a:rPr lang="en-US" dirty="0" smtClean="0"/>
              <a:t>The freshness and vitality characteristic of a young person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The 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aburningfire.net/home/Sources.htm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www.unicef.org/infobycountry/uganda_55191.html</a:t>
            </a:r>
            <a:endParaRPr lang="en-US" dirty="0" smtClean="0"/>
          </a:p>
          <a:p>
            <a:endParaRPr lang="en-US" dirty="0" smtClean="0">
              <a:hlinkClick r:id="rId4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www.tigweb.org/youth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media/panorama/</a:t>
            </a:r>
            <a:r>
              <a:rPr lang="en-US" dirty="0" err="1" smtClean="0">
                <a:hlinkClick r:id="rId4"/>
              </a:rPr>
              <a:t>article.html?ContentID</a:t>
            </a:r>
            <a:r>
              <a:rPr lang="en-US" dirty="0" smtClean="0">
                <a:hlinkClick r:id="rId4"/>
              </a:rPr>
              <a:t>=1087</a:t>
            </a:r>
            <a:endParaRPr lang="en-US" dirty="0" smtClean="0"/>
          </a:p>
          <a:p>
            <a:endParaRPr lang="en-US" dirty="0" smtClean="0">
              <a:hlinkClick r:id="rId5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://jar.sagepub.com/content/27/2/256.short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UNICEF</a:t>
            </a:r>
            <a:r>
              <a:rPr lang="en-US" dirty="0" smtClean="0"/>
              <a:t>, </a:t>
            </a:r>
            <a:r>
              <a:rPr lang="en-US" dirty="0" smtClean="0"/>
              <a:t>UNESCO</a:t>
            </a:r>
            <a:r>
              <a:rPr lang="en-US" dirty="0" smtClean="0"/>
              <a:t>, </a:t>
            </a:r>
            <a:r>
              <a:rPr lang="en-US" dirty="0" smtClean="0"/>
              <a:t>AU</a:t>
            </a:r>
            <a:r>
              <a:rPr lang="en-US" dirty="0" smtClean="0"/>
              <a:t>….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THANK YOU</a:t>
            </a:r>
          </a:p>
          <a:p>
            <a:pPr>
              <a:buNone/>
            </a:pPr>
            <a:r>
              <a:rPr lang="en-US" b="1" i="1" u="sng" dirty="0" smtClean="0"/>
              <a:t>JOEL OGWANG</a:t>
            </a:r>
          </a:p>
          <a:p>
            <a:pPr>
              <a:buNone/>
            </a:pPr>
            <a:r>
              <a:rPr lang="en-US" b="1" i="1" u="sng" dirty="0" smtClean="0"/>
              <a:t>DEPT OF AGRICULTURE 2012/2013.</a:t>
            </a:r>
            <a:endParaRPr lang="en-US" b="1" i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The youth really face problems</a:t>
            </a:r>
          </a:p>
          <a:p>
            <a:r>
              <a:rPr lang="en-US" dirty="0" smtClean="0"/>
              <a:t>Every generation has offered varying magnitudes of problems to the youth</a:t>
            </a:r>
          </a:p>
          <a:p>
            <a:r>
              <a:rPr lang="en-US" dirty="0" smtClean="0"/>
              <a:t>This particular era of generation has offered much more problems than the former ones</a:t>
            </a:r>
          </a:p>
          <a:p>
            <a:r>
              <a:rPr lang="en-US" dirty="0" smtClean="0"/>
              <a:t>Everywhere the youth are confused, frustrated, involved in riots, in rebellion against authority,.. And in most cases the end result is suicide or something worse!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The 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This is not the case with all the youth, but it is true for a distressingly large number of them</a:t>
            </a:r>
          </a:p>
          <a:p>
            <a:r>
              <a:rPr lang="en-US" dirty="0" smtClean="0"/>
              <a:t>Juvenile delinquency - characterized by gross misconduct reached epidemic levels decades ago</a:t>
            </a:r>
          </a:p>
          <a:p>
            <a:r>
              <a:rPr lang="en-US" dirty="0" smtClean="0"/>
              <a:t>In April 7 1982, one explanation for a decrease in crime rate was that there were fewer young people!!!!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The 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fine youth!</a:t>
            </a:r>
          </a:p>
          <a:p>
            <a:r>
              <a:rPr lang="en-US" dirty="0" smtClean="0"/>
              <a:t>The home and parents; source of love, security, provision, guidance, standards, discipline, hope and example… in most cases there are always the opposite</a:t>
            </a:r>
          </a:p>
          <a:p>
            <a:r>
              <a:rPr lang="en-US" dirty="0" smtClean="0"/>
              <a:t>Children learn to disrespect their parents because sometimes they are not themselves respectable – sometimes busy making money, relieving their own youth and having a good time as parents at the expense of their children’s morals.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Sources of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Divorce has played a major role in the development of vices among the young people</a:t>
            </a:r>
          </a:p>
          <a:p>
            <a:r>
              <a:rPr lang="en-US" dirty="0" smtClean="0"/>
              <a:t>Children learn to disrespect the  authority at home. It carries on to schools, against civil government and divine authorities.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Sources of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The government; </a:t>
            </a:r>
          </a:p>
          <a:p>
            <a:r>
              <a:rPr lang="en-US" dirty="0" smtClean="0"/>
              <a:t>The ambitious and unscrupulous politicians are in effect a ‘stumbling block’ for the youth, turning them off from being responsible citizens</a:t>
            </a:r>
          </a:p>
          <a:p>
            <a:r>
              <a:rPr lang="en-US" dirty="0" smtClean="0"/>
              <a:t>Power, popularity and profit have rather than service have dominated our governments</a:t>
            </a:r>
          </a:p>
          <a:p>
            <a:r>
              <a:rPr lang="en-US" dirty="0" smtClean="0"/>
              <a:t>As a result the young have always set targets beyond their means.?? So to achieve them….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Sources of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Case study – Uganda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Uganda currently is of over 34 million people</a:t>
            </a:r>
          </a:p>
          <a:p>
            <a:r>
              <a:rPr lang="en-US" dirty="0" smtClean="0"/>
              <a:t>70% are 30 years and below, of these 51% are 15 and below.</a:t>
            </a:r>
          </a:p>
          <a:p>
            <a:r>
              <a:rPr lang="en-US" dirty="0" smtClean="0"/>
              <a:t>Even with efforts to allow access to education at the most essential levels (UPE and USE Programs) to achieve literacy, there are still many school drop outs</a:t>
            </a:r>
          </a:p>
          <a:p>
            <a:r>
              <a:rPr lang="en-US" dirty="0" smtClean="0"/>
              <a:t>These group needs programs to provide them with skills to get  a job, start a business and make it possible to provide for themselves and their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families.</a:t>
            </a:r>
          </a:p>
          <a:p>
            <a:pPr>
              <a:buNone/>
            </a:pPr>
            <a:endParaRPr lang="en-US" b="1" i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3"/>
                </a:solidFill>
              </a:rPr>
              <a:t>Change of attitude;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more vital means to target school drop outs is through providing them vocational training, yet vocational training is not always a priority in the national budget (1% in 2005/6 national budget of Uganda)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Youth leaders have turned to be more political, and have little time for youth issues. However they are more active in promoting recreational programs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b="1" i="1" dirty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1214</TotalTime>
  <Words>1122</Words>
  <Application>Microsoft Office PowerPoint</Application>
  <PresentationFormat>On-screen Show (4:3)</PresentationFormat>
  <Paragraphs>116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Y0UTH PROBLEMS </vt:lpstr>
      <vt:lpstr>The youth</vt:lpstr>
      <vt:lpstr>The youth</vt:lpstr>
      <vt:lpstr>The youth</vt:lpstr>
      <vt:lpstr>Sources of problems</vt:lpstr>
      <vt:lpstr>Sources of problems</vt:lpstr>
      <vt:lpstr>Sources of problems</vt:lpstr>
      <vt:lpstr>solutions</vt:lpstr>
      <vt:lpstr>solutions</vt:lpstr>
      <vt:lpstr>solutions</vt:lpstr>
      <vt:lpstr>solutions</vt:lpstr>
      <vt:lpstr>solutions</vt:lpstr>
      <vt:lpstr>solutions</vt:lpstr>
      <vt:lpstr>Solutions; continued</vt:lpstr>
      <vt:lpstr>solutions</vt:lpstr>
      <vt:lpstr>solutions</vt:lpstr>
      <vt:lpstr>solutions</vt:lpstr>
      <vt:lpstr>To conclude</vt:lpstr>
      <vt:lpstr>REMEMBER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problems </dc:title>
  <dc:creator>ogwang</dc:creator>
  <cp:lastModifiedBy>ogwang</cp:lastModifiedBy>
  <cp:revision>76</cp:revision>
  <dcterms:created xsi:type="dcterms:W3CDTF">2006-08-16T00:00:00Z</dcterms:created>
  <dcterms:modified xsi:type="dcterms:W3CDTF">2012-08-22T20:26:59Z</dcterms:modified>
</cp:coreProperties>
</file>