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88" r:id="rId6"/>
    <p:sldId id="285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78" r:id="rId15"/>
    <p:sldId id="270" r:id="rId16"/>
    <p:sldId id="284" r:id="rId17"/>
    <p:sldId id="279" r:id="rId18"/>
    <p:sldId id="280" r:id="rId19"/>
    <p:sldId id="283" r:id="rId20"/>
    <p:sldId id="286" r:id="rId21"/>
    <p:sldId id="268" r:id="rId22"/>
    <p:sldId id="269" r:id="rId23"/>
    <p:sldId id="271" r:id="rId24"/>
    <p:sldId id="272" r:id="rId25"/>
    <p:sldId id="273" r:id="rId26"/>
    <p:sldId id="287" r:id="rId27"/>
    <p:sldId id="274" r:id="rId28"/>
    <p:sldId id="275" r:id="rId29"/>
    <p:sldId id="256" r:id="rId30"/>
    <p:sldId id="289" r:id="rId31"/>
    <p:sldId id="25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494D-66AE-47E0-A95F-F5FE0F91CCFB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F77-AC99-4646-9945-026EAC7A9D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01059_2483450408261_203247526_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5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494D-66AE-47E0-A95F-F5FE0F91CCFB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F77-AC99-4646-9945-026EAC7A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494D-66AE-47E0-A95F-F5FE0F91CCFB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F77-AC99-4646-9945-026EAC7A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494D-66AE-47E0-A95F-F5FE0F91CCFB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F77-AC99-4646-9945-026EAC7A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494D-66AE-47E0-A95F-F5FE0F91CCFB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F77-AC99-4646-9945-026EAC7A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494D-66AE-47E0-A95F-F5FE0F91CCFB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F77-AC99-4646-9945-026EAC7A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494D-66AE-47E0-A95F-F5FE0F91CCFB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F77-AC99-4646-9945-026EAC7A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494D-66AE-47E0-A95F-F5FE0F91CCFB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F77-AC99-4646-9945-026EAC7A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494D-66AE-47E0-A95F-F5FE0F91CCFB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F77-AC99-4646-9945-026EAC7A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494D-66AE-47E0-A95F-F5FE0F91CCFB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F77-AC99-4646-9945-026EAC7A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494D-66AE-47E0-A95F-F5FE0F91CCFB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F77-AC99-4646-9945-026EAC7A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D494D-66AE-47E0-A95F-F5FE0F91CCFB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A0F77-AC99-4646-9945-026EAC7A9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ponsibilitytoprotect.org/index.php/crises/crisis-in-zimbabwe" TargetMode="External"/><Relationship Id="rId2" Type="http://schemas.openxmlformats.org/officeDocument/2006/relationships/hyperlink" Target="http://en.wikipedia.org/wiki/Angolan_Civil_Wa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lobalissues.org/article/87/the-democratic-republic-of-congo" TargetMode="External"/><Relationship Id="rId4" Type="http://schemas.openxmlformats.org/officeDocument/2006/relationships/hyperlink" Target="http://en.wikipedia.org/wiki/Kivu_Conflic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AFRICA’s UNENDING  CONFLICTS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By  MATESO L. Materne (ALYM)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Feb 23-2013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838201"/>
            <a:ext cx="4038600" cy="4876800"/>
          </a:xfrm>
        </p:spPr>
        <p:txBody>
          <a:bodyPr>
            <a:normAutofit fontScale="25000" lnSpcReduction="20000"/>
          </a:bodyPr>
          <a:lstStyle/>
          <a:p>
            <a:r>
              <a:rPr lang="en-US" sz="8800" dirty="0" err="1" smtClean="0"/>
              <a:t>Nkunda</a:t>
            </a:r>
            <a:r>
              <a:rPr lang="en-US" sz="8800" dirty="0" smtClean="0"/>
              <a:t> total army : 6000-8000 men </a:t>
            </a:r>
          </a:p>
          <a:p>
            <a:pPr>
              <a:buNone/>
            </a:pPr>
            <a:endParaRPr lang="en-US" sz="8800" dirty="0" smtClean="0"/>
          </a:p>
          <a:p>
            <a:r>
              <a:rPr lang="en-US" sz="8800" dirty="0" smtClean="0"/>
              <a:t>Congolese total army : 144,000-159,000 men </a:t>
            </a:r>
          </a:p>
          <a:p>
            <a:pPr>
              <a:buNone/>
            </a:pPr>
            <a:endParaRPr lang="en-US" sz="8800" dirty="0" smtClean="0"/>
          </a:p>
          <a:p>
            <a:pPr>
              <a:buNone/>
            </a:pPr>
            <a:endParaRPr lang="en-US" sz="8800" dirty="0" smtClean="0"/>
          </a:p>
          <a:p>
            <a:r>
              <a:rPr lang="en-US" sz="8800" dirty="0" smtClean="0"/>
              <a:t>MONUSCO : 16,000men</a:t>
            </a:r>
          </a:p>
          <a:p>
            <a:pPr>
              <a:buNone/>
            </a:pPr>
            <a:endParaRPr lang="en-US" sz="8800" dirty="0" smtClean="0"/>
          </a:p>
          <a:p>
            <a:r>
              <a:rPr lang="en-US" sz="8800" dirty="0" smtClean="0"/>
              <a:t>Death toll : </a:t>
            </a:r>
            <a:r>
              <a:rPr lang="en-US" sz="8800" b="1" u="sng" dirty="0" smtClean="0"/>
              <a:t>5.4 million</a:t>
            </a:r>
            <a:r>
              <a:rPr lang="en-US" sz="8800" dirty="0" smtClean="0"/>
              <a:t> people    1998-2008.</a:t>
            </a:r>
          </a:p>
          <a:p>
            <a:pPr>
              <a:buNone/>
            </a:pPr>
            <a:r>
              <a:rPr lang="en-US" sz="8800" dirty="0" smtClean="0"/>
              <a:t>    </a:t>
            </a:r>
            <a:r>
              <a:rPr lang="en-US" sz="8800" b="1" u="heavy" dirty="0" smtClean="0"/>
              <a:t>ranked the  world’s deadliest conflict since World War II!!</a:t>
            </a:r>
          </a:p>
          <a:p>
            <a:pPr>
              <a:buNone/>
            </a:pPr>
            <a:endParaRPr lang="en-US" sz="8800" dirty="0" smtClean="0"/>
          </a:p>
          <a:p>
            <a:r>
              <a:rPr lang="en-US" sz="8800" dirty="0" smtClean="0"/>
              <a:t>Human right crimes</a:t>
            </a:r>
          </a:p>
          <a:p>
            <a:pPr>
              <a:buNone/>
            </a:pPr>
            <a:r>
              <a:rPr lang="en-US" sz="8800" dirty="0"/>
              <a:t> </a:t>
            </a:r>
            <a:r>
              <a:rPr lang="en-US" sz="8800" dirty="0" smtClean="0"/>
              <a:t>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27-07-2009chil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609600"/>
            <a:ext cx="3886200" cy="3322935"/>
          </a:xfrm>
        </p:spPr>
      </p:pic>
      <p:sp>
        <p:nvSpPr>
          <p:cNvPr id="9" name="Rectangle 8"/>
          <p:cNvSpPr/>
          <p:nvPr/>
        </p:nvSpPr>
        <p:spPr>
          <a:xfrm>
            <a:off x="5257800" y="3962400"/>
            <a:ext cx="22860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CHILD soldiers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DaFxHxulvsBWE-556x313-noP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3175000" cy="3467100"/>
          </a:xfrm>
        </p:spPr>
      </p:pic>
      <p:sp>
        <p:nvSpPr>
          <p:cNvPr id="5" name="Rectangle 4"/>
          <p:cNvSpPr/>
          <p:nvPr/>
        </p:nvSpPr>
        <p:spPr>
          <a:xfrm>
            <a:off x="609600" y="3581400"/>
            <a:ext cx="23622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Rape </a:t>
            </a:r>
            <a:endParaRPr lang="en-US" dirty="0"/>
          </a:p>
        </p:txBody>
      </p:sp>
      <p:pic>
        <p:nvPicPr>
          <p:cNvPr id="6" name="Picture 5" descr="war_in_congo_22-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228600"/>
            <a:ext cx="5415210" cy="335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00600" y="3657600"/>
            <a:ext cx="22098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Pillaging </a:t>
            </a:r>
            <a:endParaRPr lang="en-US" dirty="0"/>
          </a:p>
        </p:txBody>
      </p:sp>
      <p:pic>
        <p:nvPicPr>
          <p:cNvPr id="8" name="Picture 7" descr="war-conflict-rape-in-drcon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114800"/>
            <a:ext cx="3276600" cy="2362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48200" y="4343400"/>
            <a:ext cx="3962400" cy="167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“DRC …</a:t>
            </a:r>
            <a:r>
              <a:rPr lang="en-US" sz="2000" dirty="0" smtClean="0"/>
              <a:t>When </a:t>
            </a:r>
            <a:r>
              <a:rPr lang="en-US" sz="2000" dirty="0" smtClean="0"/>
              <a:t>natural resources get </a:t>
            </a:r>
            <a:r>
              <a:rPr lang="en-US" sz="2000" dirty="0" smtClean="0"/>
              <a:t>to be a curse   </a:t>
            </a:r>
            <a:r>
              <a:rPr lang="en-US" sz="2000" dirty="0" smtClean="0"/>
              <a:t>“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CAR (Central African Rep.)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2003 : Coup </a:t>
            </a:r>
            <a:r>
              <a:rPr lang="en-US" dirty="0" err="1" smtClean="0"/>
              <a:t>d’etat</a:t>
            </a:r>
            <a:r>
              <a:rPr lang="en-US" dirty="0" smtClean="0"/>
              <a:t> by the current president Francois </a:t>
            </a:r>
            <a:r>
              <a:rPr lang="en-US" dirty="0" err="1" smtClean="0"/>
              <a:t>Bozize</a:t>
            </a:r>
            <a:r>
              <a:rPr lang="en-US" dirty="0" smtClean="0"/>
              <a:t> .</a:t>
            </a:r>
          </a:p>
          <a:p>
            <a:r>
              <a:rPr lang="en-US" dirty="0" smtClean="0"/>
              <a:t>2004-2007 : CAR Bush war .</a:t>
            </a:r>
          </a:p>
          <a:p>
            <a:r>
              <a:rPr lang="en-US" dirty="0" smtClean="0"/>
              <a:t>2007 : Peace agreement </a:t>
            </a:r>
            <a:r>
              <a:rPr lang="en-US" dirty="0" smtClean="0"/>
              <a:t>with  the  </a:t>
            </a:r>
            <a:r>
              <a:rPr lang="en-US" dirty="0" smtClean="0"/>
              <a:t>rebels integration.</a:t>
            </a:r>
          </a:p>
          <a:p>
            <a:r>
              <a:rPr lang="en-US" dirty="0" smtClean="0"/>
              <a:t>2012 : conflicts resumed . Cause : Government trying to play smart.</a:t>
            </a:r>
          </a:p>
          <a:p>
            <a:r>
              <a:rPr lang="en-US" dirty="0" smtClean="0"/>
              <a:t>2013 : Peace agreement but keep the seized </a:t>
            </a:r>
            <a:r>
              <a:rPr lang="en-US" dirty="0" err="1" smtClean="0"/>
              <a:t>territorry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 descr="Francois Boziz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99658" y="1600201"/>
            <a:ext cx="2825142" cy="3810000"/>
          </a:xfrm>
        </p:spPr>
      </p:pic>
      <p:sp>
        <p:nvSpPr>
          <p:cNvPr id="10" name="Rectangle 9"/>
          <p:cNvSpPr/>
          <p:nvPr/>
        </p:nvSpPr>
        <p:spPr>
          <a:xfrm>
            <a:off x="5334000" y="5486400"/>
            <a:ext cx="25908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Francois</a:t>
            </a:r>
            <a:r>
              <a:rPr lang="en-US" dirty="0" smtClean="0"/>
              <a:t> BOZIZE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KENYA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2007-2008  post- presidential election crisis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Contesters 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Mwai</a:t>
            </a:r>
            <a:r>
              <a:rPr lang="en-US" b="1" u="sng" dirty="0" smtClean="0"/>
              <a:t> KIBAKI</a:t>
            </a:r>
            <a:r>
              <a:rPr lang="en-US" dirty="0" smtClean="0"/>
              <a:t> (inc. president) 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</a:t>
            </a:r>
            <a:r>
              <a:rPr lang="en-US" b="1" u="sng" dirty="0" err="1" smtClean="0"/>
              <a:t>R</a:t>
            </a:r>
            <a:r>
              <a:rPr lang="en-US" b="1" u="sng" dirty="0" err="1" smtClean="0"/>
              <a:t>aila</a:t>
            </a:r>
            <a:r>
              <a:rPr lang="en-US" b="1" u="sng" dirty="0" smtClean="0"/>
              <a:t> ODINGA</a:t>
            </a:r>
            <a:r>
              <a:rPr lang="en-US" dirty="0" smtClean="0"/>
              <a:t> (opposition)</a:t>
            </a:r>
          </a:p>
          <a:p>
            <a:r>
              <a:rPr lang="en-US" dirty="0" smtClean="0"/>
              <a:t>Early results : ODINGA’s victory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Official results : KIBAKI victory.</a:t>
            </a:r>
          </a:p>
          <a:p>
            <a:r>
              <a:rPr lang="en-US" dirty="0" smtClean="0"/>
              <a:t>Within minutes VIOLENCE  broke out …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Content Placeholder 11" descr="Kibaki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447800"/>
            <a:ext cx="2743200" cy="2028497"/>
          </a:xfrm>
        </p:spPr>
      </p:pic>
      <p:sp>
        <p:nvSpPr>
          <p:cNvPr id="13" name="Rectangle 12"/>
          <p:cNvSpPr/>
          <p:nvPr/>
        </p:nvSpPr>
        <p:spPr>
          <a:xfrm>
            <a:off x="5334000" y="3505200"/>
            <a:ext cx="16764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err="1" smtClean="0"/>
              <a:t>Mwai</a:t>
            </a:r>
            <a:r>
              <a:rPr lang="en-US" b="1" u="sng" dirty="0" smtClean="0"/>
              <a:t> KIBAKI</a:t>
            </a:r>
            <a:endParaRPr lang="en-US" dirty="0"/>
          </a:p>
        </p:txBody>
      </p:sp>
      <p:pic>
        <p:nvPicPr>
          <p:cNvPr id="14" name="Picture 13" descr="ODIN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810278"/>
            <a:ext cx="2847975" cy="189519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86400" y="5867400"/>
            <a:ext cx="16764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err="1" smtClean="0"/>
              <a:t>Raila</a:t>
            </a:r>
            <a:r>
              <a:rPr lang="en-US" b="1" u="sng" dirty="0" smtClean="0"/>
              <a:t> ODINGA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casualties: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Death toll : more than a 1000 people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Displacement : More than 600,000 people</a:t>
            </a:r>
          </a:p>
          <a:p>
            <a:r>
              <a:rPr lang="en-US" dirty="0" smtClean="0"/>
              <a:t>End of violence : early 2008. agreement on power sharing followed by creation of PM post . </a:t>
            </a:r>
            <a:endParaRPr lang="en-US" dirty="0"/>
          </a:p>
        </p:txBody>
      </p:sp>
      <p:pic>
        <p:nvPicPr>
          <p:cNvPr id="11" name="Content Placeholder 10" descr="kenya'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24600" y="3048000"/>
            <a:ext cx="2571750" cy="1781175"/>
          </a:xfrm>
        </p:spPr>
      </p:pic>
      <p:pic>
        <p:nvPicPr>
          <p:cNvPr id="12" name="Picture 11" descr="Kenya'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800600"/>
            <a:ext cx="2619375" cy="1743075"/>
          </a:xfrm>
          <a:prstGeom prst="rect">
            <a:avLst/>
          </a:prstGeom>
        </p:spPr>
      </p:pic>
      <p:pic>
        <p:nvPicPr>
          <p:cNvPr id="14" name="Picture 13" descr="kenya's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1447800"/>
            <a:ext cx="2705100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ZIMBABWE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2008  Election crisis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Probably the  most hated human being  alive …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 office : 1987 –present 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( tech. since  independence 1980 as PM )</a:t>
            </a:r>
          </a:p>
          <a:p>
            <a:r>
              <a:rPr lang="en-US" dirty="0" smtClean="0"/>
              <a:t>Present GAMAL Abdel Nasser (Egypt 1956-1970 ) ?</a:t>
            </a:r>
          </a:p>
          <a:p>
            <a:r>
              <a:rPr lang="en-US" dirty="0" smtClean="0"/>
              <a:t>………… 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 descr="Mugab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24000"/>
            <a:ext cx="2133600" cy="3556000"/>
          </a:xfrm>
        </p:spPr>
      </p:pic>
      <p:pic>
        <p:nvPicPr>
          <p:cNvPr id="9" name="Picture 8" descr="NAss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3987" y="1524000"/>
            <a:ext cx="1950013" cy="3581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76800" y="5105400"/>
            <a:ext cx="1905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Robert MUGABE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39000" y="5181600"/>
            <a:ext cx="19050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NASSER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lco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5625"/>
          <a:stretch>
            <a:fillRect/>
          </a:stretch>
        </p:blipFill>
        <p:spPr>
          <a:xfrm>
            <a:off x="228600" y="1447800"/>
            <a:ext cx="8352125" cy="4724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Land reform policies </a:t>
            </a:r>
          </a:p>
          <a:p>
            <a:pPr>
              <a:buNone/>
            </a:pPr>
            <a:r>
              <a:rPr lang="en-US" b="1" u="sng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    White minority : &lt; 1% of the country’s population . </a:t>
            </a:r>
          </a:p>
          <a:p>
            <a:pPr>
              <a:buNone/>
            </a:pPr>
            <a:r>
              <a:rPr lang="en-US" dirty="0" smtClean="0"/>
              <a:t>Owned : 47% of the country’s arable land  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70% of the best farming land .</a:t>
            </a:r>
          </a:p>
          <a:p>
            <a:pPr>
              <a:buNone/>
            </a:pPr>
            <a:r>
              <a:rPr lang="en-US" dirty="0" smtClean="0"/>
              <a:t>2000 : MUGABE </a:t>
            </a:r>
            <a:r>
              <a:rPr lang="en-US" dirty="0" err="1" smtClean="0"/>
              <a:t>distibuted</a:t>
            </a:r>
            <a:r>
              <a:rPr lang="en-US" dirty="0" smtClean="0"/>
              <a:t> the land to the black community </a:t>
            </a:r>
          </a:p>
          <a:p>
            <a:pPr>
              <a:buNone/>
            </a:pPr>
            <a:r>
              <a:rPr lang="en-US" dirty="0" smtClean="0"/>
              <a:t>….thus the start of the so called international community sanctions 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b="1" u="sng" dirty="0" smtClean="0"/>
              <a:t> </a:t>
            </a:r>
            <a:r>
              <a:rPr lang="en-US" b="1" u="sng" dirty="0" smtClean="0"/>
              <a:t>    </a:t>
            </a: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Aftermath : the once prosperous  agricultural industry suffered badly ….and the country went into a  deep mess,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zimb hung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819400"/>
            <a:ext cx="4267200" cy="3200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0" y="6096000"/>
            <a:ext cx="23622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Food insecurity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zimb hyper-infla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685800"/>
            <a:ext cx="3429000" cy="2321602"/>
          </a:xfrm>
        </p:spPr>
      </p:pic>
      <p:pic>
        <p:nvPicPr>
          <p:cNvPr id="9" name="Content Placeholder 8" descr="zimb homel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685800"/>
            <a:ext cx="3544341" cy="2133600"/>
          </a:xfrm>
        </p:spPr>
      </p:pic>
      <p:sp>
        <p:nvSpPr>
          <p:cNvPr id="8" name="Rectangle 7"/>
          <p:cNvSpPr/>
          <p:nvPr/>
        </p:nvSpPr>
        <p:spPr>
          <a:xfrm>
            <a:off x="1295400" y="5715000"/>
            <a:ext cx="20574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Hyper-inflation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62600" y="5791200"/>
            <a:ext cx="21336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Homelessness</a:t>
            </a:r>
            <a:endParaRPr lang="en-US" dirty="0"/>
          </a:p>
        </p:txBody>
      </p:sp>
      <p:pic>
        <p:nvPicPr>
          <p:cNvPr id="15" name="Picture 14" descr="zimb infl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200400"/>
            <a:ext cx="3048000" cy="2389239"/>
          </a:xfrm>
          <a:prstGeom prst="rect">
            <a:avLst/>
          </a:prstGeom>
        </p:spPr>
      </p:pic>
      <p:pic>
        <p:nvPicPr>
          <p:cNvPr id="16" name="Picture 15" descr="zimb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200400"/>
            <a:ext cx="34290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>
            <a:normAutofit fontScale="25000" lnSpcReduction="20000"/>
          </a:bodyPr>
          <a:lstStyle/>
          <a:p>
            <a:r>
              <a:rPr lang="en-US" sz="7600" dirty="0" smtClean="0"/>
              <a:t>2008 elections :</a:t>
            </a:r>
          </a:p>
          <a:p>
            <a:pPr>
              <a:buNone/>
            </a:pPr>
            <a:r>
              <a:rPr lang="en-US" sz="7600" dirty="0" smtClean="0"/>
              <a:t>  1st round results delayed for a month  :</a:t>
            </a:r>
          </a:p>
          <a:p>
            <a:pPr>
              <a:buNone/>
            </a:pPr>
            <a:r>
              <a:rPr lang="en-US" sz="7600" dirty="0" smtClean="0"/>
              <a:t>  MUGABE 43 %</a:t>
            </a:r>
          </a:p>
          <a:p>
            <a:pPr>
              <a:buNone/>
            </a:pPr>
            <a:r>
              <a:rPr lang="en-US" sz="7600" dirty="0" smtClean="0"/>
              <a:t> TSVANGIRAI 48 % </a:t>
            </a:r>
            <a:endParaRPr lang="en-US" sz="7600" dirty="0" smtClean="0"/>
          </a:p>
          <a:p>
            <a:pPr>
              <a:buNone/>
            </a:pPr>
            <a:endParaRPr lang="en-US" sz="7600" dirty="0" smtClean="0"/>
          </a:p>
          <a:p>
            <a:r>
              <a:rPr lang="en-US" sz="7600" dirty="0" smtClean="0"/>
              <a:t> Disappointed  MUGABE  started going after his opponent’ supporters </a:t>
            </a:r>
            <a:r>
              <a:rPr lang="en-US" sz="7600" dirty="0" smtClean="0"/>
              <a:t>.</a:t>
            </a:r>
          </a:p>
          <a:p>
            <a:endParaRPr lang="en-US" sz="7600" dirty="0" smtClean="0"/>
          </a:p>
          <a:p>
            <a:r>
              <a:rPr lang="en-US" sz="7600" dirty="0" smtClean="0"/>
              <a:t> TSVANGIRAI withdrawal</a:t>
            </a:r>
          </a:p>
          <a:p>
            <a:pPr>
              <a:buNone/>
            </a:pPr>
            <a:r>
              <a:rPr lang="en-US" sz="7600" dirty="0" smtClean="0"/>
              <a:t>2nd round :  MUGABE   83 %</a:t>
            </a:r>
          </a:p>
          <a:p>
            <a:pPr>
              <a:buNone/>
            </a:pPr>
            <a:r>
              <a:rPr lang="en-US" sz="7600" dirty="0" smtClean="0"/>
              <a:t>                   TSVANGIRAI  9  % </a:t>
            </a:r>
            <a:r>
              <a:rPr lang="en-US" sz="7600" dirty="0" smtClean="0"/>
              <a:t>!</a:t>
            </a:r>
          </a:p>
          <a:p>
            <a:pPr>
              <a:buNone/>
            </a:pPr>
            <a:endParaRPr lang="en-US" sz="7600" dirty="0" smtClean="0"/>
          </a:p>
          <a:p>
            <a:r>
              <a:rPr lang="en-US" sz="7600" dirty="0" smtClean="0"/>
              <a:t>Political violence </a:t>
            </a:r>
          </a:p>
          <a:p>
            <a:r>
              <a:rPr lang="en-US" sz="7600" dirty="0" smtClean="0"/>
              <a:t>Power sharing , TSVANGIRAI appointed as PM.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Content Placeholder 7" descr="Muga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524000"/>
            <a:ext cx="2133600" cy="355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00600" y="5181600"/>
            <a:ext cx="18288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Robert MUGABE </a:t>
            </a:r>
            <a:endParaRPr lang="en-US" dirty="0"/>
          </a:p>
        </p:txBody>
      </p:sp>
      <p:pic>
        <p:nvPicPr>
          <p:cNvPr id="14" name="Picture 13" descr="vangara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524000"/>
            <a:ext cx="2438400" cy="3505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781800" y="5181600"/>
            <a:ext cx="23622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Morgan  TSVANGIRAI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Hundreds and thousands of people have been slaughtered from a number of conflicts and civil wars,</a:t>
            </a:r>
          </a:p>
          <a:p>
            <a:pPr>
              <a:buNone/>
            </a:pPr>
            <a:r>
              <a:rPr lang="en-US" dirty="0" smtClean="0"/>
              <a:t>    and  </a:t>
            </a:r>
            <a:r>
              <a:rPr lang="en-US" dirty="0" smtClean="0"/>
              <a:t>“there </a:t>
            </a:r>
            <a:r>
              <a:rPr lang="en-US" dirty="0" smtClean="0"/>
              <a:t>have been over 9 million refugees and internally displaced people from conflicts in </a:t>
            </a:r>
            <a:r>
              <a:rPr lang="en-US" dirty="0" smtClean="0"/>
              <a:t>Africa”. UNHCR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learnt 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time                                  accident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time                                 carelessness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time ?                               IGNORANCE .         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62200" y="1981200"/>
            <a:ext cx="2133600" cy="0"/>
          </a:xfrm>
          <a:prstGeom prst="straightConnector1">
            <a:avLst/>
          </a:prstGeom>
          <a:ln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14600" y="3733800"/>
            <a:ext cx="2133600" cy="0"/>
          </a:xfrm>
          <a:prstGeom prst="straightConnector1">
            <a:avLst/>
          </a:prstGeom>
          <a:ln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19400" y="5486400"/>
            <a:ext cx="2133600" cy="0"/>
          </a:xfrm>
          <a:prstGeom prst="straightConnector1">
            <a:avLst/>
          </a:prstGeom>
          <a:ln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COTE D’IVOIRE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5000" dirty="0" smtClean="0"/>
              <a:t>2000  : </a:t>
            </a:r>
            <a:r>
              <a:rPr lang="en-US" sz="5000" dirty="0" err="1" smtClean="0"/>
              <a:t>Gbagbo’s</a:t>
            </a:r>
            <a:r>
              <a:rPr lang="en-US" sz="5000" dirty="0" smtClean="0"/>
              <a:t> victory over Gen. Robert </a:t>
            </a:r>
            <a:r>
              <a:rPr lang="en-US" sz="5000" dirty="0" err="1" smtClean="0"/>
              <a:t>Guéï</a:t>
            </a:r>
            <a:r>
              <a:rPr lang="en-US" sz="5000" dirty="0" smtClean="0"/>
              <a:t> , the latter refused .</a:t>
            </a:r>
          </a:p>
          <a:p>
            <a:pPr>
              <a:buNone/>
            </a:pPr>
            <a:r>
              <a:rPr lang="en-US" sz="5000" dirty="0" smtClean="0"/>
              <a:t>    street protests bring </a:t>
            </a:r>
            <a:r>
              <a:rPr lang="en-US" sz="5000" dirty="0" err="1" smtClean="0"/>
              <a:t>gbagbo</a:t>
            </a:r>
            <a:r>
              <a:rPr lang="en-US" sz="5000" dirty="0" smtClean="0"/>
              <a:t> to power .</a:t>
            </a:r>
          </a:p>
          <a:p>
            <a:pPr>
              <a:buNone/>
            </a:pPr>
            <a:endParaRPr lang="en-US" sz="5000" dirty="0" smtClean="0"/>
          </a:p>
          <a:p>
            <a:r>
              <a:rPr lang="en-US" sz="5000" dirty="0" smtClean="0"/>
              <a:t>2002-2005 : civil war due to </a:t>
            </a:r>
            <a:r>
              <a:rPr lang="en-US" sz="5000" dirty="0" err="1" smtClean="0"/>
              <a:t>discremination</a:t>
            </a:r>
            <a:r>
              <a:rPr lang="en-US" sz="5000" dirty="0" smtClean="0"/>
              <a:t> of the </a:t>
            </a:r>
            <a:r>
              <a:rPr lang="en-US" sz="5000" dirty="0" err="1" smtClean="0"/>
              <a:t>notherners</a:t>
            </a:r>
            <a:r>
              <a:rPr lang="en-US" sz="5000" dirty="0" smtClean="0"/>
              <a:t> mostly foreign descent .</a:t>
            </a:r>
          </a:p>
          <a:p>
            <a:pPr>
              <a:buNone/>
            </a:pPr>
            <a:endParaRPr lang="en-US" sz="5000" dirty="0" smtClean="0"/>
          </a:p>
          <a:p>
            <a:r>
              <a:rPr lang="en-US" sz="5000" dirty="0" smtClean="0"/>
              <a:t>2005 : Cease –fire and peace agreement </a:t>
            </a:r>
            <a:endParaRPr lang="en-US" sz="5000" dirty="0" smtClean="0"/>
          </a:p>
          <a:p>
            <a:pPr>
              <a:buNone/>
            </a:pPr>
            <a:endParaRPr lang="en-US" sz="5000" dirty="0" smtClean="0"/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  </a:t>
            </a:r>
            <a:endParaRPr lang="en-US" dirty="0"/>
          </a:p>
        </p:txBody>
      </p:sp>
      <p:pic>
        <p:nvPicPr>
          <p:cNvPr id="6" name="Content Placeholder 5" descr="LaurentGbagb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371601"/>
            <a:ext cx="3810000" cy="2228491"/>
          </a:xfrm>
        </p:spPr>
      </p:pic>
      <p:sp>
        <p:nvSpPr>
          <p:cNvPr id="7" name="Rectangle 6"/>
          <p:cNvSpPr/>
          <p:nvPr/>
        </p:nvSpPr>
        <p:spPr>
          <a:xfrm>
            <a:off x="4419600" y="3581400"/>
            <a:ext cx="22860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Laurent </a:t>
            </a:r>
            <a:r>
              <a:rPr lang="en-US" b="1" dirty="0" smtClean="0"/>
              <a:t>GBAGBO</a:t>
            </a:r>
          </a:p>
        </p:txBody>
      </p:sp>
      <p:pic>
        <p:nvPicPr>
          <p:cNvPr id="8" name="Content Placeholder 6" descr="Ouata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962400"/>
            <a:ext cx="2971800" cy="2400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0" y="6477000"/>
            <a:ext cx="22860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Alasanne</a:t>
            </a:r>
            <a:r>
              <a:rPr lang="en-US" dirty="0" smtClean="0"/>
              <a:t> OUATTARA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2010 : Presidential election after being postponed 6 times (6 years ).</a:t>
            </a:r>
          </a:p>
          <a:p>
            <a:r>
              <a:rPr lang="en-US" dirty="0" err="1" smtClean="0"/>
              <a:t>Ouatara</a:t>
            </a:r>
            <a:r>
              <a:rPr lang="en-US" dirty="0" smtClean="0"/>
              <a:t> victory over </a:t>
            </a:r>
            <a:r>
              <a:rPr lang="en-US" dirty="0" err="1" smtClean="0"/>
              <a:t>G</a:t>
            </a:r>
            <a:r>
              <a:rPr lang="en-US" dirty="0" err="1" smtClean="0"/>
              <a:t>bagbo</a:t>
            </a:r>
            <a:r>
              <a:rPr lang="en-US" dirty="0" smtClean="0"/>
              <a:t> . </a:t>
            </a:r>
            <a:r>
              <a:rPr lang="en-US" dirty="0" err="1" smtClean="0"/>
              <a:t>Gbagbo</a:t>
            </a:r>
            <a:r>
              <a:rPr lang="en-US" dirty="0" smtClean="0"/>
              <a:t> refused to recognize the result and self proclaim the winner !</a:t>
            </a:r>
          </a:p>
          <a:p>
            <a:r>
              <a:rPr lang="en-US" dirty="0" smtClean="0"/>
              <a:t>Specialty : 2 president in in the country   !</a:t>
            </a:r>
            <a:endParaRPr lang="en-US" dirty="0" smtClean="0"/>
          </a:p>
          <a:p>
            <a:r>
              <a:rPr lang="en-US" dirty="0" smtClean="0"/>
              <a:t>2010-2011:   Crisis and </a:t>
            </a:r>
            <a:r>
              <a:rPr lang="en-US" dirty="0" err="1" smtClean="0"/>
              <a:t>Gbagbo</a:t>
            </a:r>
            <a:r>
              <a:rPr lang="en-US" dirty="0" smtClean="0"/>
              <a:t> arrest by </a:t>
            </a:r>
            <a:r>
              <a:rPr lang="en-US" dirty="0" err="1" smtClean="0"/>
              <a:t>Ouattara</a:t>
            </a:r>
            <a:r>
              <a:rPr lang="en-US" dirty="0" smtClean="0"/>
              <a:t> forces .</a:t>
            </a:r>
            <a:endParaRPr lang="en-US" dirty="0"/>
          </a:p>
        </p:txBody>
      </p:sp>
      <p:pic>
        <p:nvPicPr>
          <p:cNvPr id="10" name="Content Placeholder 9" descr="i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676400"/>
            <a:ext cx="2895600" cy="2286000"/>
          </a:xfrm>
        </p:spPr>
      </p:pic>
      <p:pic>
        <p:nvPicPr>
          <p:cNvPr id="11" name="Picture 10" descr="ivory 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4038600"/>
            <a:ext cx="41529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MALI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NOTHERN MALI conflicts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sometime </a:t>
            </a:r>
            <a:r>
              <a:rPr lang="en-US" dirty="0" err="1" smtClean="0"/>
              <a:t>Tuaregs</a:t>
            </a:r>
            <a:r>
              <a:rPr lang="en-US" dirty="0" smtClean="0"/>
              <a:t> from the north had formed a rebellion (MNLA) …seeking for independence .</a:t>
            </a:r>
          </a:p>
          <a:p>
            <a:r>
              <a:rPr lang="en-US" dirty="0" smtClean="0"/>
              <a:t>March 2012 : coup </a:t>
            </a:r>
            <a:r>
              <a:rPr lang="en-US" dirty="0" err="1" smtClean="0"/>
              <a:t>d’etat</a:t>
            </a:r>
            <a:r>
              <a:rPr lang="en-US" dirty="0" smtClean="0"/>
              <a:t> by  angry low rank </a:t>
            </a:r>
            <a:r>
              <a:rPr lang="en-US" dirty="0" smtClean="0"/>
              <a:t>officials  grouped in CNRDR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cause :  president’s handling of the crisis in the north.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coup leader : </a:t>
            </a:r>
            <a:r>
              <a:rPr lang="en-US" dirty="0" err="1" smtClean="0"/>
              <a:t>Cap.Amadou</a:t>
            </a:r>
            <a:r>
              <a:rPr lang="en-US" dirty="0" smtClean="0"/>
              <a:t> SANOGO </a:t>
            </a:r>
            <a:endParaRPr lang="en-US" dirty="0"/>
          </a:p>
        </p:txBody>
      </p:sp>
      <p:pic>
        <p:nvPicPr>
          <p:cNvPr id="10" name="Content Placeholder 9" descr="amadou tour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29201" y="1447801"/>
            <a:ext cx="2416588" cy="2286000"/>
          </a:xfrm>
        </p:spPr>
      </p:pic>
      <p:sp>
        <p:nvSpPr>
          <p:cNvPr id="11" name="Rectangle 10"/>
          <p:cNvSpPr/>
          <p:nvPr/>
        </p:nvSpPr>
        <p:spPr>
          <a:xfrm>
            <a:off x="5029200" y="3733800"/>
            <a:ext cx="24384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Frm</a:t>
            </a:r>
            <a:r>
              <a:rPr lang="en-US" dirty="0" smtClean="0"/>
              <a:t> pres. </a:t>
            </a:r>
            <a:r>
              <a:rPr lang="en-US" dirty="0" err="1" smtClean="0"/>
              <a:t>Amadou</a:t>
            </a:r>
            <a:r>
              <a:rPr lang="en-US" dirty="0" smtClean="0"/>
              <a:t> TOURE </a:t>
            </a:r>
            <a:endParaRPr lang="en-US" dirty="0"/>
          </a:p>
        </p:txBody>
      </p:sp>
      <p:pic>
        <p:nvPicPr>
          <p:cNvPr id="12" name="Picture 11" descr="san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191000"/>
            <a:ext cx="2647950" cy="17335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57800" y="5943600"/>
            <a:ext cx="22098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Capt. SANOGO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Consequences :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April 2012 : </a:t>
            </a:r>
            <a:r>
              <a:rPr lang="en-US" dirty="0" err="1" smtClean="0"/>
              <a:t>Touareg</a:t>
            </a:r>
            <a:r>
              <a:rPr lang="en-US" dirty="0" smtClean="0"/>
              <a:t> rebels  backed by </a:t>
            </a:r>
            <a:r>
              <a:rPr lang="en-US" dirty="0" err="1" smtClean="0"/>
              <a:t>islamist</a:t>
            </a:r>
            <a:r>
              <a:rPr lang="en-US" dirty="0" smtClean="0"/>
              <a:t>  group ANSAR DINE took over the north and declare independence </a:t>
            </a:r>
          </a:p>
          <a:p>
            <a:r>
              <a:rPr lang="en-US" dirty="0" smtClean="0"/>
              <a:t>ANSAR DINE imposition of strict </a:t>
            </a:r>
            <a:r>
              <a:rPr lang="en-US" dirty="0" err="1" smtClean="0"/>
              <a:t>sharia</a:t>
            </a:r>
            <a:r>
              <a:rPr lang="en-US" dirty="0" smtClean="0"/>
              <a:t> law</a:t>
            </a:r>
          </a:p>
          <a:p>
            <a:r>
              <a:rPr lang="en-US" dirty="0" smtClean="0"/>
              <a:t>Misunderstanding  between ANSAR DINE and MNLA</a:t>
            </a:r>
          </a:p>
          <a:p>
            <a:r>
              <a:rPr lang="en-US" dirty="0" smtClean="0"/>
              <a:t>ANSAR DINE  take -over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" name="Content Placeholder 11" descr="toureg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447800"/>
            <a:ext cx="3423404" cy="2133600"/>
          </a:xfrm>
        </p:spPr>
      </p:pic>
      <p:sp>
        <p:nvSpPr>
          <p:cNvPr id="13" name="Rectangle 12"/>
          <p:cNvSpPr/>
          <p:nvPr/>
        </p:nvSpPr>
        <p:spPr>
          <a:xfrm>
            <a:off x="5562600" y="3581400"/>
            <a:ext cx="19050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TOUAREGS </a:t>
            </a:r>
            <a:endParaRPr lang="en-US" dirty="0"/>
          </a:p>
        </p:txBody>
      </p:sp>
      <p:pic>
        <p:nvPicPr>
          <p:cNvPr id="14" name="Picture 13" descr="ANS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886200"/>
            <a:ext cx="3276600" cy="23145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67400" y="6248400"/>
            <a:ext cx="18288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ANSAR DINE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Foreign intervention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January 2013 : French military (major player )</a:t>
            </a:r>
          </a:p>
          <a:p>
            <a:r>
              <a:rPr lang="en-US" dirty="0" smtClean="0"/>
              <a:t>AU forces …</a:t>
            </a:r>
          </a:p>
          <a:p>
            <a:r>
              <a:rPr lang="en-US" dirty="0" smtClean="0"/>
              <a:t>February 2013 : </a:t>
            </a:r>
            <a:r>
              <a:rPr lang="en-US" dirty="0" err="1" smtClean="0"/>
              <a:t>Nothern</a:t>
            </a:r>
            <a:r>
              <a:rPr lang="en-US" dirty="0" smtClean="0"/>
              <a:t> MALI retaken ….</a:t>
            </a:r>
            <a:endParaRPr lang="en-US" dirty="0"/>
          </a:p>
        </p:txBody>
      </p:sp>
      <p:pic>
        <p:nvPicPr>
          <p:cNvPr id="12" name="Content Placeholder 11" descr="holand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24000"/>
            <a:ext cx="3048000" cy="2028305"/>
          </a:xfrm>
        </p:spPr>
      </p:pic>
      <p:pic>
        <p:nvPicPr>
          <p:cNvPr id="14" name="Picture 13" descr="frenc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581400"/>
            <a:ext cx="4800600" cy="3115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pic>
        <p:nvPicPr>
          <p:cNvPr id="9" name="Content Placeholder 8" descr="elephan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149972"/>
            <a:ext cx="7924800" cy="54794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SOMALIA’s AL SHABAB</a:t>
            </a:r>
            <a:endParaRPr lang="en-US" dirty="0"/>
          </a:p>
        </p:txBody>
      </p:sp>
      <p:pic>
        <p:nvPicPr>
          <p:cNvPr id="12" name="Content Placeholder 11" descr="shabaab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2133600"/>
            <a:ext cx="3505200" cy="2315730"/>
          </a:xfrm>
        </p:spPr>
      </p:pic>
      <p:pic>
        <p:nvPicPr>
          <p:cNvPr id="13" name="Content Placeholder 12" descr="alsha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9600" y="4114800"/>
            <a:ext cx="3581400" cy="2387600"/>
          </a:xfrm>
        </p:spPr>
      </p:pic>
      <p:pic>
        <p:nvPicPr>
          <p:cNvPr id="14" name="Picture 13" descr="shab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981200"/>
            <a:ext cx="3124200" cy="2079645"/>
          </a:xfrm>
          <a:prstGeom prst="rect">
            <a:avLst/>
          </a:prstGeom>
        </p:spPr>
      </p:pic>
      <p:pic>
        <p:nvPicPr>
          <p:cNvPr id="15" name="Picture 14" descr="AU-Vehicle-on-Patrol-In-Somal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4038600"/>
            <a:ext cx="3257405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NIGERIA’s BOKO HARAM </a:t>
            </a:r>
            <a:endParaRPr lang="en-US" dirty="0"/>
          </a:p>
        </p:txBody>
      </p:sp>
      <p:pic>
        <p:nvPicPr>
          <p:cNvPr id="9" name="Content Placeholder 8" descr="boko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66800" y="3810000"/>
            <a:ext cx="2895600" cy="2674803"/>
          </a:xfrm>
        </p:spPr>
      </p:pic>
      <p:pic>
        <p:nvPicPr>
          <p:cNvPr id="10" name="Content Placeholder 9" descr="Bok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71254" y="2362200"/>
            <a:ext cx="4318722" cy="2667000"/>
          </a:xfrm>
        </p:spPr>
      </p:pic>
      <p:pic>
        <p:nvPicPr>
          <p:cNvPr id="11" name="Picture 10" descr="boko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2209800"/>
            <a:ext cx="3028950" cy="15144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53000" y="5181600"/>
            <a:ext cx="3200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“Since </a:t>
            </a:r>
            <a:r>
              <a:rPr lang="en-US" dirty="0" smtClean="0"/>
              <a:t>its founding in 2001, </a:t>
            </a:r>
            <a:r>
              <a:rPr lang="en-US" dirty="0" smtClean="0"/>
              <a:t>they have </a:t>
            </a:r>
            <a:r>
              <a:rPr lang="en-US" dirty="0" smtClean="0"/>
              <a:t>been responsible for between 3,000 to 10,000 </a:t>
            </a:r>
            <a:r>
              <a:rPr lang="en-US" dirty="0" smtClean="0"/>
              <a:t>deaths.</a:t>
            </a:r>
            <a:r>
              <a:rPr lang="en-US" baseline="30000" dirty="0" smtClean="0"/>
              <a:t>” :</a:t>
            </a:r>
            <a:r>
              <a:rPr lang="en-US" baseline="30000" dirty="0" err="1" smtClean="0"/>
              <a:t>wikipedia</a:t>
            </a:r>
            <a:r>
              <a:rPr lang="en-US" baseline="30000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207892_4400023721396_151626451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032024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Ask yourself a question 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“ What If this scale of destruction and fighting was in Europe ? “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55079_2584336744674_113998401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5867400"/>
            <a:ext cx="3048000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There is still  hope ….The Future is bright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477000" y="5791200"/>
            <a:ext cx="2667000" cy="1066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THANKS……..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References</a:t>
            </a:r>
            <a:r>
              <a:rPr lang="en-US" dirty="0" smtClean="0"/>
              <a:t> :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en.wikipedia.org/wiki/Angolan_Civil_War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www.responsibilitytoprotect.org/index.php/crises/crisis-in-zimbabwe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http://en.wikipedia.org/wiki/Kivu_Conflict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www.globalissues.org/article/87/the-democratic-republic-of-congo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these conflicts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There are a number of reasons :</a:t>
            </a:r>
          </a:p>
          <a:p>
            <a:r>
              <a:rPr lang="en-US" dirty="0"/>
              <a:t>Internal battles to </a:t>
            </a:r>
            <a:r>
              <a:rPr lang="en-US" dirty="0" smtClean="0"/>
              <a:t>gain </a:t>
            </a:r>
            <a:r>
              <a:rPr lang="en-US" dirty="0"/>
              <a:t>control of an existing </a:t>
            </a:r>
            <a:r>
              <a:rPr lang="en-US" dirty="0" smtClean="0"/>
              <a:t>state</a:t>
            </a:r>
          </a:p>
          <a:p>
            <a:r>
              <a:rPr lang="en-US" dirty="0"/>
              <a:t>Ethnic groups seeking greater autonomy or striving to create an </a:t>
            </a:r>
            <a:r>
              <a:rPr lang="en-US" dirty="0" smtClean="0"/>
              <a:t>independent state for themselves .</a:t>
            </a:r>
          </a:p>
          <a:p>
            <a:r>
              <a:rPr lang="en-US" dirty="0" smtClean="0"/>
              <a:t>Failed states.</a:t>
            </a:r>
          </a:p>
          <a:p>
            <a:r>
              <a:rPr lang="en-US" dirty="0" smtClean="0"/>
              <a:t>IGNORANCE 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Respects…</a:t>
            </a:r>
            <a:endParaRPr lang="en-US" dirty="0"/>
          </a:p>
        </p:txBody>
      </p:sp>
      <p:pic>
        <p:nvPicPr>
          <p:cNvPr id="12" name="Content Placeholder 11" descr="nelson-mandel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643856"/>
            <a:ext cx="3810000" cy="4438650"/>
          </a:xfrm>
        </p:spPr>
      </p:pic>
      <p:pic>
        <p:nvPicPr>
          <p:cNvPr id="13" name="Content Placeholder 12" descr="535629_190560971068089_294288064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2063" y="1600200"/>
            <a:ext cx="3910873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98269_417266318303870_212630493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168"/>
          <a:stretch>
            <a:fillRect/>
          </a:stretch>
        </p:blipFill>
        <p:spPr>
          <a:xfrm>
            <a:off x="0" y="0"/>
            <a:ext cx="9221375" cy="68579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look at some of the recent conflicts :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u="sng" dirty="0" smtClean="0"/>
              <a:t>ANGOLA ( civil war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en-US" u="sng" dirty="0" smtClean="0"/>
          </a:p>
          <a:p>
            <a:endParaRPr lang="en-US" dirty="0" smtClean="0"/>
          </a:p>
          <a:p>
            <a:pPr>
              <a:buNone/>
            </a:pPr>
            <a:endParaRPr lang="en-US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Casualties: more than 500,000  killed and over 1 M internally displaced .</a:t>
            </a:r>
          </a:p>
          <a:p>
            <a:r>
              <a:rPr lang="en-US" dirty="0" smtClean="0"/>
              <a:t>Duration :1975 -2002</a:t>
            </a:r>
          </a:p>
          <a:p>
            <a:r>
              <a:rPr lang="en-US" dirty="0" err="1" smtClean="0"/>
              <a:t>Savimbi</a:t>
            </a:r>
            <a:r>
              <a:rPr lang="en-US" dirty="0" smtClean="0"/>
              <a:t> militarily trained in China </a:t>
            </a:r>
          </a:p>
          <a:p>
            <a:r>
              <a:rPr lang="en-US" dirty="0" smtClean="0"/>
              <a:t>Found UNITA in 1966</a:t>
            </a:r>
          </a:p>
          <a:p>
            <a:r>
              <a:rPr lang="en-US" dirty="0" smtClean="0"/>
              <a:t>Fought along MPLA for the independence of Angola </a:t>
            </a:r>
          </a:p>
        </p:txBody>
      </p:sp>
      <p:pic>
        <p:nvPicPr>
          <p:cNvPr id="12" name="Picture 11" descr="486px-Jonas_Savim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86000"/>
            <a:ext cx="2221992" cy="27386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62000" y="5410200"/>
            <a:ext cx="28194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Jonas SAVIMBI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20PX-~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3276599" cy="3810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Santos ,</a:t>
            </a:r>
            <a:r>
              <a:rPr lang="en-US" dirty="0" err="1" smtClean="0"/>
              <a:t>Comunist</a:t>
            </a:r>
            <a:r>
              <a:rPr lang="en-US" dirty="0" smtClean="0"/>
              <a:t> president  </a:t>
            </a:r>
            <a:r>
              <a:rPr lang="en-US" dirty="0" smtClean="0"/>
              <a:t>of  the republic and president of MPLA : 1979-present </a:t>
            </a:r>
          </a:p>
          <a:p>
            <a:r>
              <a:rPr lang="en-US" dirty="0" smtClean="0"/>
              <a:t>Peace accord and free elections:1992 </a:t>
            </a:r>
          </a:p>
          <a:p>
            <a:pPr>
              <a:buNone/>
            </a:pPr>
            <a:r>
              <a:rPr lang="en-US" dirty="0"/>
              <a:t>  </a:t>
            </a:r>
            <a:r>
              <a:rPr lang="en-US" dirty="0" smtClean="0"/>
              <a:t> </a:t>
            </a:r>
            <a:r>
              <a:rPr lang="en-US" dirty="0" err="1" smtClean="0"/>
              <a:t>Savimbi</a:t>
            </a:r>
            <a:r>
              <a:rPr lang="en-US" dirty="0" smtClean="0"/>
              <a:t> 40 %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Dos </a:t>
            </a:r>
            <a:r>
              <a:rPr lang="en-US" dirty="0" err="1" smtClean="0"/>
              <a:t>santos</a:t>
            </a:r>
            <a:r>
              <a:rPr lang="en-US" dirty="0" smtClean="0"/>
              <a:t> 49 %.</a:t>
            </a:r>
          </a:p>
          <a:p>
            <a:r>
              <a:rPr lang="en-US" dirty="0" smtClean="0"/>
              <a:t>Death of </a:t>
            </a:r>
            <a:r>
              <a:rPr lang="en-US" dirty="0" err="1" smtClean="0"/>
              <a:t>Savimbi</a:t>
            </a:r>
            <a:r>
              <a:rPr lang="en-US" dirty="0" smtClean="0"/>
              <a:t> envoy ( his VP )…No 2</a:t>
            </a:r>
            <a:r>
              <a:rPr lang="en-US" baseline="30000" dirty="0" smtClean="0"/>
              <a:t>nd</a:t>
            </a:r>
            <a:r>
              <a:rPr lang="en-US" dirty="0" smtClean="0"/>
              <a:t> round! </a:t>
            </a:r>
          </a:p>
          <a:p>
            <a:r>
              <a:rPr lang="en-US" dirty="0" smtClean="0"/>
              <a:t>Death of </a:t>
            </a:r>
            <a:r>
              <a:rPr lang="en-US" dirty="0" err="1" smtClean="0"/>
              <a:t>Savimbi</a:t>
            </a:r>
            <a:r>
              <a:rPr lang="en-US" dirty="0" smtClean="0"/>
              <a:t>: 2002 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5638800"/>
            <a:ext cx="35814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José Eduardo dos Santos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CONGO(DRC)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KIVU  conflict</a:t>
            </a:r>
            <a:endParaRPr lang="en-US" dirty="0"/>
          </a:p>
        </p:txBody>
      </p:sp>
      <p:pic>
        <p:nvPicPr>
          <p:cNvPr id="8" name="Content Placeholder 7" descr="Laurent_Nkund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23144" y="2245519"/>
            <a:ext cx="2558256" cy="3240881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373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General in FARDC </a:t>
            </a:r>
          </a:p>
          <a:p>
            <a:r>
              <a:rPr lang="en-US" dirty="0" smtClean="0"/>
              <a:t>2004 : formed  CNDP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cause : marginalization of his minority people  and threat caused by FDLR </a:t>
            </a:r>
          </a:p>
          <a:p>
            <a:r>
              <a:rPr lang="en-US" dirty="0" smtClean="0"/>
              <a:t>2009: arrested in Rwanda </a:t>
            </a:r>
          </a:p>
          <a:p>
            <a:pPr>
              <a:buNone/>
            </a:pPr>
            <a:r>
              <a:rPr lang="en-US" dirty="0" smtClean="0"/>
              <a:t>   and CNDP  became a political party </a:t>
            </a:r>
          </a:p>
          <a:p>
            <a:r>
              <a:rPr lang="en-US" dirty="0" smtClean="0"/>
              <a:t>2012 : M23 movement </a:t>
            </a:r>
          </a:p>
          <a:p>
            <a:r>
              <a:rPr lang="en-US" dirty="0" smtClean="0"/>
              <a:t>Late 2012 : withdrawal following   </a:t>
            </a:r>
            <a:r>
              <a:rPr lang="en-US" dirty="0" err="1" smtClean="0"/>
              <a:t>kampala</a:t>
            </a:r>
            <a:r>
              <a:rPr lang="en-US" dirty="0" smtClean="0"/>
              <a:t>   meeting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5638800"/>
            <a:ext cx="25908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Gen . Laurent NKUNDA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9597</TotalTime>
  <Words>933</Words>
  <Application>Microsoft Office PowerPoint</Application>
  <PresentationFormat>On-screen Show (4:3)</PresentationFormat>
  <Paragraphs>181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AFRICA’s UNENDING  CONFLICTS </vt:lpstr>
      <vt:lpstr>Slide 2</vt:lpstr>
      <vt:lpstr>Slide 3</vt:lpstr>
      <vt:lpstr>Why these conflicts ?</vt:lpstr>
      <vt:lpstr>Respects…</vt:lpstr>
      <vt:lpstr>Slide 6</vt:lpstr>
      <vt:lpstr>A look at some of the recent conflicts :</vt:lpstr>
      <vt:lpstr>Slide 8</vt:lpstr>
      <vt:lpstr>CONGO(DRC)</vt:lpstr>
      <vt:lpstr>Slide 10</vt:lpstr>
      <vt:lpstr>Slide 11</vt:lpstr>
      <vt:lpstr>CAR (Central African Rep.)</vt:lpstr>
      <vt:lpstr>KENYA </vt:lpstr>
      <vt:lpstr>Slide 14</vt:lpstr>
      <vt:lpstr>ZIMBABWE </vt:lpstr>
      <vt:lpstr>Slide 16</vt:lpstr>
      <vt:lpstr>Slide 17</vt:lpstr>
      <vt:lpstr>Slide 18</vt:lpstr>
      <vt:lpstr>Slide 19</vt:lpstr>
      <vt:lpstr>Lesson learnt ?</vt:lpstr>
      <vt:lpstr>COTE D’IVOIRE </vt:lpstr>
      <vt:lpstr>Slide 22</vt:lpstr>
      <vt:lpstr>MALI </vt:lpstr>
      <vt:lpstr>Slide 24</vt:lpstr>
      <vt:lpstr>Slide 25</vt:lpstr>
      <vt:lpstr>Religion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Light</dc:creator>
  <cp:lastModifiedBy>Light</cp:lastModifiedBy>
  <cp:revision>143</cp:revision>
  <dcterms:created xsi:type="dcterms:W3CDTF">2013-02-14T08:39:34Z</dcterms:created>
  <dcterms:modified xsi:type="dcterms:W3CDTF">2013-02-23T12:36:35Z</dcterms:modified>
</cp:coreProperties>
</file>