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66" r:id="rId4"/>
    <p:sldId id="272" r:id="rId5"/>
    <p:sldId id="267" r:id="rId6"/>
    <p:sldId id="273" r:id="rId7"/>
    <p:sldId id="268" r:id="rId8"/>
    <p:sldId id="274" r:id="rId9"/>
    <p:sldId id="278" r:id="rId10"/>
    <p:sldId id="276" r:id="rId11"/>
    <p:sldId id="259" r:id="rId12"/>
    <p:sldId id="277" r:id="rId13"/>
    <p:sldId id="275" r:id="rId14"/>
    <p:sldId id="260" r:id="rId15"/>
    <p:sldId id="270" r:id="rId16"/>
    <p:sldId id="269" r:id="rId17"/>
    <p:sldId id="262" r:id="rId18"/>
    <p:sldId id="263" r:id="rId19"/>
    <p:sldId id="26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87646" autoAdjust="0"/>
  </p:normalViewPr>
  <p:slideViewPr>
    <p:cSldViewPr>
      <p:cViewPr>
        <p:scale>
          <a:sx n="50" d="100"/>
          <a:sy n="50" d="100"/>
        </p:scale>
        <p:origin x="-528" y="-78"/>
      </p:cViewPr>
      <p:guideLst>
        <p:guide orient="horz" pos="2160"/>
        <p:guide pos="2880"/>
      </p:guideLst>
    </p:cSldViewPr>
  </p:slideViewPr>
  <p:outlineViewPr>
    <p:cViewPr>
      <p:scale>
        <a:sx n="33" d="100"/>
        <a:sy n="33" d="100"/>
      </p:scale>
      <p:origin x="0" y="300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F5D5D-224E-45FC-97AA-A69832C331F2}" type="datetimeFigureOut">
              <a:rPr lang="en-US" smtClean="0"/>
              <a:pPr/>
              <a:t>3/6/2013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42516B-A39F-4371-B4CB-875BB1605DE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30000" dirty="0" smtClean="0">
                <a:solidFill>
                  <a:srgbClr val="002060"/>
                </a:solidFill>
                <a:latin typeface="+mn-lt"/>
                <a:ea typeface="+mn-ea"/>
                <a:cs typeface="+mn-cs"/>
              </a:rPr>
              <a:t>1</a:t>
            </a:r>
            <a:r>
              <a:rPr lang="en-US" sz="1200" b="1" kern="1200" baseline="0" dirty="0" smtClean="0">
                <a:solidFill>
                  <a:schemeClr val="tx1"/>
                </a:solidFill>
                <a:latin typeface="+mn-lt"/>
                <a:ea typeface="+mn-ea"/>
                <a:cs typeface="+mn-cs"/>
              </a:rPr>
              <a:t> </a:t>
            </a:r>
            <a:r>
              <a:rPr lang="en-US" sz="1100" b="1" dirty="0" smtClean="0"/>
              <a:t>Microsoft</a:t>
            </a:r>
            <a:r>
              <a:rPr lang="en-US" b="1" dirty="0" smtClean="0"/>
              <a:t>® Encarta® 2009. © 1993-2008 Microsoft Corporation. All rights reserved.</a:t>
            </a:r>
            <a:endParaRPr lang="en-US" dirty="0"/>
          </a:p>
        </p:txBody>
      </p:sp>
      <p:sp>
        <p:nvSpPr>
          <p:cNvPr id="4" name="Slide Number Placeholder 3"/>
          <p:cNvSpPr>
            <a:spLocks noGrp="1"/>
          </p:cNvSpPr>
          <p:nvPr>
            <p:ph type="sldNum" sz="quarter" idx="10"/>
          </p:nvPr>
        </p:nvSpPr>
        <p:spPr/>
        <p:txBody>
          <a:bodyPr/>
          <a:lstStyle/>
          <a:p>
            <a:fld id="{AB42516B-A39F-4371-B4CB-875BB1605DE3}"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relationship includes</a:t>
            </a:r>
          </a:p>
          <a:p>
            <a:pPr lvl="1"/>
            <a:r>
              <a:rPr lang="en-US" dirty="0" smtClean="0"/>
              <a:t> a commitment to mutual relationships and goals; </a:t>
            </a:r>
          </a:p>
          <a:p>
            <a:pPr lvl="1"/>
            <a:r>
              <a:rPr lang="en-US" dirty="0" smtClean="0"/>
              <a:t>a jointly developed structure and shared responsibility; </a:t>
            </a:r>
          </a:p>
          <a:p>
            <a:pPr lvl="1"/>
            <a:r>
              <a:rPr lang="en-US" dirty="0" smtClean="0"/>
              <a:t>mutual authority and accountability for success; and </a:t>
            </a:r>
          </a:p>
          <a:p>
            <a:pPr lvl="1"/>
            <a:r>
              <a:rPr lang="en-US" dirty="0" smtClean="0"/>
              <a:t>sharing of resources and rewards.</a:t>
            </a:r>
          </a:p>
          <a:p>
            <a:endParaRPr lang="en-US" dirty="0"/>
          </a:p>
        </p:txBody>
      </p:sp>
      <p:sp>
        <p:nvSpPr>
          <p:cNvPr id="4" name="Slide Number Placeholder 3"/>
          <p:cNvSpPr>
            <a:spLocks noGrp="1"/>
          </p:cNvSpPr>
          <p:nvPr>
            <p:ph type="sldNum" sz="quarter" idx="10"/>
          </p:nvPr>
        </p:nvSpPr>
        <p:spPr/>
        <p:txBody>
          <a:bodyPr/>
          <a:lstStyle/>
          <a:p>
            <a:fld id="{AB42516B-A39F-4371-B4CB-875BB1605DE3}"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Sports organizations and players use various social media platforms to update their fans and promote </a:t>
            </a:r>
            <a:r>
              <a:rPr lang="en-US" sz="1200" b="0" i="0" kern="1200" dirty="0" err="1" smtClean="0">
                <a:solidFill>
                  <a:schemeClr val="tx1"/>
                </a:solidFill>
                <a:latin typeface="+mn-lt"/>
                <a:ea typeface="+mn-ea"/>
                <a:cs typeface="+mn-cs"/>
              </a:rPr>
              <a:t>parasocial</a:t>
            </a:r>
            <a:r>
              <a:rPr lang="en-US" sz="1200" b="0" i="0" kern="1200" dirty="0" smtClean="0">
                <a:solidFill>
                  <a:schemeClr val="tx1"/>
                </a:solidFill>
                <a:latin typeface="+mn-lt"/>
                <a:ea typeface="+mn-ea"/>
                <a:cs typeface="+mn-cs"/>
              </a:rPr>
              <a:t> relationships between players and fans. The purpose of this study was to investigate how various publics of athletic departments value the use of social media as a relationship development tool. A survey questionnaire was developed based on six indicators of relationship cultivation: access, positivity, openness, sharing of tasks, networking, and assurance</a:t>
            </a:r>
            <a:endParaRPr lang="en-US" dirty="0"/>
          </a:p>
        </p:txBody>
      </p:sp>
      <p:sp>
        <p:nvSpPr>
          <p:cNvPr id="4" name="Slide Number Placeholder 3"/>
          <p:cNvSpPr>
            <a:spLocks noGrp="1"/>
          </p:cNvSpPr>
          <p:nvPr>
            <p:ph type="sldNum" sz="quarter" idx="10"/>
          </p:nvPr>
        </p:nvSpPr>
        <p:spPr/>
        <p:txBody>
          <a:bodyPr/>
          <a:lstStyle/>
          <a:p>
            <a:fld id="{AB42516B-A39F-4371-B4CB-875BB1605DE3}"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fontAlgn="base"/>
            <a:r>
              <a:rPr lang="en-US" dirty="0" smtClean="0"/>
              <a:t>Let’s face it, face-to-face communication is still the best way to have a relationship</a:t>
            </a:r>
          </a:p>
          <a:p>
            <a:pPr fontAlgn="base"/>
            <a:endParaRPr lang="en-US" dirty="0" smtClean="0"/>
          </a:p>
          <a:p>
            <a:pPr fontAlgn="base"/>
            <a:endParaRPr lang="en-US" dirty="0" smtClean="0"/>
          </a:p>
          <a:p>
            <a:pPr fontAlgn="base"/>
            <a:r>
              <a:rPr lang="en-US" dirty="0" smtClean="0"/>
              <a:t>since various members of ALYM, Intl are dispersed, using internet  and social networks should function as a dialogic tool.</a:t>
            </a:r>
          </a:p>
          <a:p>
            <a:r>
              <a:rPr lang="en-US" sz="1200" b="0" i="0" kern="1200" dirty="0" smtClean="0">
                <a:solidFill>
                  <a:schemeClr val="tx1"/>
                </a:solidFill>
                <a:latin typeface="+mn-lt"/>
                <a:ea typeface="+mn-ea"/>
                <a:cs typeface="+mn-cs"/>
              </a:rPr>
              <a:t>most of the information we get in a face-to-face communication is NOT from the words themselves, but rather from body language, facial expression, and tone of voice</a:t>
            </a:r>
            <a:endParaRPr lang="en-US" dirty="0"/>
          </a:p>
        </p:txBody>
      </p:sp>
      <p:sp>
        <p:nvSpPr>
          <p:cNvPr id="4" name="Slide Number Placeholder 3"/>
          <p:cNvSpPr>
            <a:spLocks noGrp="1"/>
          </p:cNvSpPr>
          <p:nvPr>
            <p:ph type="sldNum" sz="quarter" idx="10"/>
          </p:nvPr>
        </p:nvSpPr>
        <p:spPr/>
        <p:txBody>
          <a:bodyPr/>
          <a:lstStyle/>
          <a:p>
            <a:fld id="{AB42516B-A39F-4371-B4CB-875BB1605DE3}"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Only 7% of our face-to-face communication is in our words.  This means that 93% of face-to-face communication is in our gestures, facial expressions, body language and eye contact which cannot be transmitted through the internet and can only partially be conveyed through the phone.  So face-to-face is the best form of communication—even in the Computer Age and I recommend that to be the best form of communication for spending time, important or difficult topics of conversation.  The second best form of communication is via the phone.  When you cannot be in person, the phone is the next most effective way to communicate.</a:t>
            </a:r>
            <a:endParaRPr lang="en-US" dirty="0"/>
          </a:p>
        </p:txBody>
      </p:sp>
      <p:sp>
        <p:nvSpPr>
          <p:cNvPr id="4" name="Slide Number Placeholder 3"/>
          <p:cNvSpPr>
            <a:spLocks noGrp="1"/>
          </p:cNvSpPr>
          <p:nvPr>
            <p:ph type="sldNum" sz="quarter" idx="10"/>
          </p:nvPr>
        </p:nvSpPr>
        <p:spPr/>
        <p:txBody>
          <a:bodyPr/>
          <a:lstStyle/>
          <a:p>
            <a:fld id="{AB42516B-A39F-4371-B4CB-875BB1605DE3}"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914DF95E-A9AB-4BF4-AD3F-D9CB3BAFA7DB}" type="datetimeFigureOut">
              <a:rPr lang="en-US" smtClean="0"/>
              <a:pPr/>
              <a:t>3/6/2013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1ACF02C-E06F-412B-AC9E-A10DB64753E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4DF95E-A9AB-4BF4-AD3F-D9CB3BAFA7DB}"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CF02C-E06F-412B-AC9E-A10DB64753E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4DF95E-A9AB-4BF4-AD3F-D9CB3BAFA7DB}"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ACF02C-E06F-412B-AC9E-A10DB64753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4DF95E-A9AB-4BF4-AD3F-D9CB3BAFA7DB}" type="datetimeFigureOut">
              <a:rPr lang="en-US" smtClean="0"/>
              <a:pPr/>
              <a:t>3/6/2013</a:t>
            </a:fld>
            <a:endParaRPr lang="en-US"/>
          </a:p>
        </p:txBody>
      </p:sp>
      <p:sp>
        <p:nvSpPr>
          <p:cNvPr id="5" name="Footer Placeholder 4"/>
          <p:cNvSpPr>
            <a:spLocks noGrp="1"/>
          </p:cNvSpPr>
          <p:nvPr>
            <p:ph type="ftr" sz="quarter" idx="11"/>
          </p:nvPr>
        </p:nvSpPr>
        <p:spPr/>
        <p:txBody>
          <a:bodyPr/>
          <a:lstStyle/>
          <a:p>
            <a:r>
              <a:rPr lang="en-US" smtClean="0"/>
              <a:t>ALYM Friendship uilding ©2013</a:t>
            </a:r>
            <a:endParaRPr lang="en-US" dirty="0"/>
          </a:p>
        </p:txBody>
      </p:sp>
      <p:sp>
        <p:nvSpPr>
          <p:cNvPr id="6" name="Slide Number Placeholder 5"/>
          <p:cNvSpPr>
            <a:spLocks noGrp="1"/>
          </p:cNvSpPr>
          <p:nvPr>
            <p:ph type="sldNum" sz="quarter" idx="12"/>
          </p:nvPr>
        </p:nvSpPr>
        <p:spPr/>
        <p:txBody>
          <a:bodyPr/>
          <a:lstStyle/>
          <a:p>
            <a:fld id="{01ACF02C-E06F-412B-AC9E-A10DB64753E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4DF95E-A9AB-4BF4-AD3F-D9CB3BAFA7DB}"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1ACF02C-E06F-412B-AC9E-A10DB64753E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4DF95E-A9AB-4BF4-AD3F-D9CB3BAFA7DB}"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CF02C-E06F-412B-AC9E-A10DB64753E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4DF95E-A9AB-4BF4-AD3F-D9CB3BAFA7DB}" type="datetimeFigureOut">
              <a:rPr lang="en-US" smtClean="0"/>
              <a:pPr/>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ACF02C-E06F-412B-AC9E-A10DB64753E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4DF95E-A9AB-4BF4-AD3F-D9CB3BAFA7DB}"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ACF02C-E06F-412B-AC9E-A10DB64753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DF95E-A9AB-4BF4-AD3F-D9CB3BAFA7DB}"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ACF02C-E06F-412B-AC9E-A10DB64753E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4DF95E-A9AB-4BF4-AD3F-D9CB3BAFA7DB}"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CF02C-E06F-412B-AC9E-A10DB64753E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4DF95E-A9AB-4BF4-AD3F-D9CB3BAFA7DB}"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ACF02C-E06F-412B-AC9E-A10DB64753E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14DF95E-A9AB-4BF4-AD3F-D9CB3BAFA7DB}" type="datetimeFigureOut">
              <a:rPr lang="en-US" smtClean="0"/>
              <a:pPr/>
              <a:t>3/6/2013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1ACF02C-E06F-412B-AC9E-A10DB64753E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6" Type="http://schemas.openxmlformats.org/officeDocument/2006/relationships/image" Target="../media/image22.jpeg"/><Relationship Id="rId5" Type="http://schemas.openxmlformats.org/officeDocument/2006/relationships/image" Target="../media/image21.jpeg"/><Relationship Id="rId4" Type="http://schemas.openxmlformats.org/officeDocument/2006/relationships/image" Target="../media/image20.jpeg"/></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7" Type="http://schemas.openxmlformats.org/officeDocument/2006/relationships/image" Target="../media/image27.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image" Target="../media/image24.jpeg"/></Relationships>
</file>

<file path=ppt/slides/_rels/slide1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cfc-fcc.ca/link_docs/collaborationReport.pdf" TargetMode="External"/><Relationship Id="rId2" Type="http://schemas.openxmlformats.org/officeDocument/2006/relationships/hyperlink" Target="http://www.instituteforpr.org/scienceofsocialmedia/social-media-in-relationship-building-among-collegiate-sports-organizations-a-test-of-relationship-cultivation-strategi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wikihow.com/Make-Friendship-on-Purpose" TargetMode="External"/><Relationship Id="rId2" Type="http://schemas.openxmlformats.org/officeDocument/2006/relationships/hyperlink" Target="http://www.indianchild.com/friendship_quotations.htm" TargetMode="External"/><Relationship Id="rId1" Type="http://schemas.openxmlformats.org/officeDocument/2006/relationships/slideLayout" Target="../slideLayouts/slideLayout2.xml"/><Relationship Id="rId5" Type="http://schemas.openxmlformats.org/officeDocument/2006/relationships/hyperlink" Target="http://artofeloquence.com/articles/face-to-face-communication/" TargetMode="External"/><Relationship Id="rId4" Type="http://schemas.openxmlformats.org/officeDocument/2006/relationships/hyperlink" Target="http://www.exforsys.com/career-center/relationship-management/relationship-building-strategies.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24).jpg"/>
          <p:cNvPicPr>
            <a:picLocks noChangeAspect="1"/>
          </p:cNvPicPr>
          <p:nvPr/>
        </p:nvPicPr>
        <p:blipFill>
          <a:blip r:embed="rId2" cstate="print">
            <a:lum bright="10000" contrast="-30000"/>
          </a:blip>
          <a:stretch>
            <a:fillRect/>
          </a:stretch>
        </p:blipFill>
        <p:spPr>
          <a:xfrm>
            <a:off x="0" y="-1"/>
            <a:ext cx="9067803" cy="3886201"/>
          </a:xfrm>
          <a:prstGeom prst="rect">
            <a:avLst/>
          </a:prstGeom>
        </p:spPr>
      </p:pic>
      <p:sp>
        <p:nvSpPr>
          <p:cNvPr id="2" name="Title 1"/>
          <p:cNvSpPr>
            <a:spLocks noGrp="1"/>
          </p:cNvSpPr>
          <p:nvPr>
            <p:ph type="ctrTitle"/>
          </p:nvPr>
        </p:nvSpPr>
        <p:spPr>
          <a:xfrm>
            <a:off x="533400" y="2209800"/>
            <a:ext cx="8229600" cy="1828800"/>
          </a:xfrm>
        </p:spPr>
        <p:txBody>
          <a:bodyPr>
            <a:normAutofit fontScale="90000"/>
          </a:bodyPr>
          <a:lstStyle/>
          <a:p>
            <a:r>
              <a:rPr lang="en-US" dirty="0" smtClean="0">
                <a:solidFill>
                  <a:srgbClr val="002060"/>
                </a:solidFill>
              </a:rPr>
              <a:t>The need and the purpose of friendship building</a:t>
            </a:r>
            <a:endParaRPr lang="en-US" dirty="0">
              <a:solidFill>
                <a:srgbClr val="002060"/>
              </a:solidFill>
            </a:endParaRPr>
          </a:p>
        </p:txBody>
      </p:sp>
      <p:sp>
        <p:nvSpPr>
          <p:cNvPr id="3" name="Subtitle 2"/>
          <p:cNvSpPr>
            <a:spLocks noGrp="1"/>
          </p:cNvSpPr>
          <p:nvPr>
            <p:ph type="subTitle" idx="1"/>
          </p:nvPr>
        </p:nvSpPr>
        <p:spPr>
          <a:xfrm>
            <a:off x="1295400" y="4648200"/>
            <a:ext cx="6400800" cy="1752600"/>
          </a:xfrm>
        </p:spPr>
        <p:txBody>
          <a:bodyPr>
            <a:normAutofit lnSpcReduction="10000"/>
          </a:bodyPr>
          <a:lstStyle/>
          <a:p>
            <a:r>
              <a:rPr lang="en-US" b="1" dirty="0" smtClean="0"/>
              <a:t>Presented by </a:t>
            </a:r>
            <a:br>
              <a:rPr lang="en-US" b="1" dirty="0" smtClean="0"/>
            </a:br>
            <a:r>
              <a:rPr lang="en-US" b="1" dirty="0" smtClean="0"/>
              <a:t>Nicolas UWITONZE</a:t>
            </a:r>
            <a:br>
              <a:rPr lang="en-US" b="1" dirty="0" smtClean="0"/>
            </a:br>
            <a:r>
              <a:rPr lang="en-US" b="1" dirty="0" smtClean="0"/>
              <a:t>ALYM </a:t>
            </a:r>
            <a:br>
              <a:rPr lang="en-US" b="1" dirty="0" smtClean="0"/>
            </a:br>
            <a:r>
              <a:rPr lang="en-US" b="1" dirty="0" smtClean="0"/>
              <a:t>©2013</a:t>
            </a:r>
            <a:endParaRPr lang="en-US" b="1" dirty="0"/>
          </a:p>
        </p:txBody>
      </p:sp>
      <p:pic>
        <p:nvPicPr>
          <p:cNvPr id="5" name="Picture 2"/>
          <p:cNvPicPr>
            <a:picLocks noChangeAspect="1" noChangeArrowheads="1"/>
          </p:cNvPicPr>
          <p:nvPr/>
        </p:nvPicPr>
        <p:blipFill>
          <a:blip r:embed="rId3" cstate="print">
            <a:lum contrast="20000"/>
          </a:blip>
          <a:srcRect l="25000" t="24359" r="19651" b="68256"/>
          <a:stretch>
            <a:fillRect/>
          </a:stretch>
        </p:blipFill>
        <p:spPr bwMode="auto">
          <a:xfrm>
            <a:off x="889000" y="3886200"/>
            <a:ext cx="7797800"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53" presetClass="entr" presetSubtype="0" fill="hold"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2000" fill="hold"/>
                                        <p:tgtEl>
                                          <p:spTgt spid="5"/>
                                        </p:tgtEl>
                                        <p:attrNameLst>
                                          <p:attrName>ppt_w</p:attrName>
                                        </p:attrNameLst>
                                      </p:cBhvr>
                                      <p:tavLst>
                                        <p:tav tm="0">
                                          <p:val>
                                            <p:fltVal val="0"/>
                                          </p:val>
                                        </p:tav>
                                        <p:tav tm="100000">
                                          <p:val>
                                            <p:strVal val="#ppt_w"/>
                                          </p:val>
                                        </p:tav>
                                      </p:tavLst>
                                    </p:anim>
                                    <p:anim calcmode="lin" valueType="num">
                                      <p:cBhvr>
                                        <p:cTn id="15" dur="2000" fill="hold"/>
                                        <p:tgtEl>
                                          <p:spTgt spid="5"/>
                                        </p:tgtEl>
                                        <p:attrNameLst>
                                          <p:attrName>ppt_h</p:attrName>
                                        </p:attrNameLst>
                                      </p:cBhvr>
                                      <p:tavLst>
                                        <p:tav tm="0">
                                          <p:val>
                                            <p:fltVal val="0"/>
                                          </p:val>
                                        </p:tav>
                                        <p:tav tm="100000">
                                          <p:val>
                                            <p:strVal val="#ppt_h"/>
                                          </p:val>
                                        </p:tav>
                                      </p:tavLst>
                                    </p:anim>
                                    <p:animEffect transition="in" filter="fade">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2"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71500" indent="-571500">
              <a:buFont typeface="+mj-lt"/>
              <a:buAutoNum type="romanUcPeriod" startAt="2"/>
            </a:pPr>
            <a:r>
              <a:rPr lang="en-US" sz="2800" dirty="0" smtClean="0"/>
              <a:t>Defining </a:t>
            </a:r>
            <a:r>
              <a:rPr lang="en-US" sz="2800" dirty="0" smtClean="0"/>
              <a:t>our Purpose, Vision, </a:t>
            </a:r>
            <a:r>
              <a:rPr lang="en-US" sz="2800" dirty="0" smtClean="0"/>
              <a:t>&amp;Mission</a:t>
            </a:r>
            <a:br>
              <a:rPr lang="en-US" sz="2800" dirty="0" smtClean="0"/>
            </a:br>
            <a:r>
              <a:rPr lang="en-US" sz="2800" dirty="0" smtClean="0"/>
              <a:t> The </a:t>
            </a:r>
            <a:r>
              <a:rPr lang="en-US" sz="2800" dirty="0" smtClean="0"/>
              <a:t>African League </a:t>
            </a:r>
            <a:r>
              <a:rPr lang="en-US" sz="2800" dirty="0" smtClean="0"/>
              <a:t>of Young Master’s </a:t>
            </a:r>
            <a:r>
              <a:rPr lang="en-US" sz="2800" dirty="0" smtClean="0"/>
              <a:t>(ALYM</a:t>
            </a:r>
            <a:r>
              <a:rPr lang="en-US" sz="2800" dirty="0" smtClean="0"/>
              <a:t>) </a:t>
            </a:r>
            <a:endParaRPr lang="en-US" sz="2800" dirty="0"/>
          </a:p>
        </p:txBody>
      </p:sp>
      <p:sp>
        <p:nvSpPr>
          <p:cNvPr id="6" name="Content Placeholder 5"/>
          <p:cNvSpPr>
            <a:spLocks noGrp="1"/>
          </p:cNvSpPr>
          <p:nvPr>
            <p:ph idx="1"/>
          </p:nvPr>
        </p:nvSpPr>
        <p:spPr/>
        <p:txBody>
          <a:bodyPr>
            <a:normAutofit lnSpcReduction="10000"/>
          </a:bodyPr>
          <a:lstStyle/>
          <a:p>
            <a:pPr>
              <a:buNone/>
            </a:pPr>
            <a:r>
              <a:rPr lang="en-US" dirty="0" smtClean="0"/>
              <a:t>VISION: Becoming an international organization linking  students and graduates of Alexandria university</a:t>
            </a:r>
            <a:br>
              <a:rPr lang="en-US" dirty="0" smtClean="0"/>
            </a:br>
            <a:endParaRPr lang="en-US" dirty="0" smtClean="0"/>
          </a:p>
          <a:p>
            <a:pPr>
              <a:buNone/>
            </a:pPr>
            <a:r>
              <a:rPr lang="en-US" dirty="0" smtClean="0"/>
              <a:t>PURPOSE: Open </a:t>
            </a:r>
            <a:r>
              <a:rPr lang="en-US" dirty="0" smtClean="0"/>
              <a:t>channels of communication between </a:t>
            </a:r>
            <a:r>
              <a:rPr lang="en-US" dirty="0" smtClean="0"/>
              <a:t>African </a:t>
            </a:r>
            <a:r>
              <a:rPr lang="en-US" dirty="0" smtClean="0"/>
              <a:t>students and their Egyptians peers through holding weekly meetings </a:t>
            </a:r>
            <a:r>
              <a:rPr lang="en-US" dirty="0" smtClean="0"/>
              <a:t>and </a:t>
            </a:r>
            <a:r>
              <a:rPr lang="en-US" dirty="0" smtClean="0"/>
              <a:t>other </a:t>
            </a:r>
            <a:r>
              <a:rPr lang="en-US" dirty="0" smtClean="0"/>
              <a:t>activities.</a:t>
            </a:r>
            <a:br>
              <a:rPr lang="en-US" dirty="0" smtClean="0"/>
            </a:br>
            <a:endParaRPr lang="en-US" dirty="0" smtClean="0"/>
          </a:p>
          <a:p>
            <a:pPr>
              <a:buNone/>
            </a:pPr>
            <a:r>
              <a:rPr lang="en-US" dirty="0" smtClean="0"/>
              <a:t>MISSION: Promote </a:t>
            </a:r>
            <a:r>
              <a:rPr lang="en-US" dirty="0" smtClean="0"/>
              <a:t>the relations between Egypt and African countries</a:t>
            </a:r>
            <a:endParaRPr lang="en-US" dirty="0" smtClean="0"/>
          </a:p>
          <a:p>
            <a:pPr>
              <a:buNone/>
            </a:pPr>
            <a:endParaRPr lang="en-US" dirty="0"/>
          </a:p>
        </p:txBody>
      </p:sp>
      <p:sp>
        <p:nvSpPr>
          <p:cNvPr id="5" name="TextBox 4"/>
          <p:cNvSpPr txBox="1"/>
          <p:nvPr/>
        </p:nvSpPr>
        <p:spPr>
          <a:xfrm>
            <a:off x="990600" y="6096000"/>
            <a:ext cx="7162800" cy="830997"/>
          </a:xfrm>
          <a:prstGeom prst="rect">
            <a:avLst/>
          </a:prstGeom>
          <a:noFill/>
        </p:spPr>
        <p:txBody>
          <a:bodyPr wrap="square" rtlCol="0">
            <a:spAutoFit/>
          </a:bodyPr>
          <a:lstStyle/>
          <a:p>
            <a:pPr algn="ctr"/>
            <a:r>
              <a:rPr lang="en-US" sz="2400" b="1" dirty="0" smtClean="0">
                <a:solidFill>
                  <a:srgbClr val="002060"/>
                </a:solidFill>
              </a:rPr>
              <a:t>“The </a:t>
            </a:r>
            <a:r>
              <a:rPr lang="en-US" sz="2400" b="1" dirty="0" smtClean="0">
                <a:solidFill>
                  <a:srgbClr val="002060"/>
                </a:solidFill>
              </a:rPr>
              <a:t>only way to have a friend is to be one</a:t>
            </a:r>
            <a:r>
              <a:rPr lang="en-US" sz="2400" b="1" dirty="0" smtClean="0">
                <a:solidFill>
                  <a:srgbClr val="002060"/>
                </a:solidFill>
              </a:rPr>
              <a:t>.”</a:t>
            </a:r>
            <a:br>
              <a:rPr lang="en-US" sz="2400" b="1" dirty="0" smtClean="0">
                <a:solidFill>
                  <a:srgbClr val="002060"/>
                </a:solidFill>
              </a:rPr>
            </a:br>
            <a:r>
              <a:rPr lang="en-US" sz="2400" b="1" dirty="0" smtClean="0">
                <a:solidFill>
                  <a:srgbClr val="002060"/>
                </a:solidFill>
              </a:rPr>
              <a:t> </a:t>
            </a:r>
            <a:r>
              <a:rPr lang="en-US" sz="2400" b="1" dirty="0" smtClean="0">
                <a:solidFill>
                  <a:srgbClr val="002060"/>
                </a:solidFill>
              </a:rPr>
              <a:t>Ralph Waldo Emerson</a:t>
            </a:r>
            <a:endParaRPr lang="en-US" sz="2400"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3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lide(fromBottom)">
                                      <p:cBhvr>
                                        <p:cTn id="12" dur="3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slide(fromBottom)">
                                      <p:cBhvr>
                                        <p:cTn id="17" dur="3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startAt="3"/>
            </a:pPr>
            <a:r>
              <a:rPr lang="en-US" dirty="0" smtClean="0"/>
              <a:t>Purpose of friendship</a:t>
            </a:r>
            <a:endParaRPr lang="en-US" dirty="0"/>
          </a:p>
        </p:txBody>
      </p:sp>
      <p:sp>
        <p:nvSpPr>
          <p:cNvPr id="14" name="Content Placeholder 13"/>
          <p:cNvSpPr>
            <a:spLocks noGrp="1"/>
          </p:cNvSpPr>
          <p:nvPr>
            <p:ph idx="1"/>
          </p:nvPr>
        </p:nvSpPr>
        <p:spPr/>
        <p:txBody>
          <a:bodyPr>
            <a:normAutofit fontScale="92500" lnSpcReduction="10000"/>
          </a:bodyPr>
          <a:lstStyle/>
          <a:p>
            <a:r>
              <a:rPr lang="en-US" dirty="0"/>
              <a:t>Who is a friend? The </a:t>
            </a:r>
            <a:r>
              <a:rPr lang="en-US" dirty="0" err="1" smtClean="0"/>
              <a:t>encarta</a:t>
            </a:r>
            <a:r>
              <a:rPr lang="en-US" dirty="0" smtClean="0"/>
              <a:t> </a:t>
            </a:r>
            <a:r>
              <a:rPr lang="en-US" dirty="0"/>
              <a:t>dictionary defines a friend "as </a:t>
            </a:r>
            <a:r>
              <a:rPr lang="en-US" dirty="0" smtClean="0"/>
              <a:t>an</a:t>
            </a:r>
            <a:r>
              <a:rPr lang="en-US" b="1" dirty="0" smtClean="0"/>
              <a:t> acquaintance,</a:t>
            </a:r>
            <a:r>
              <a:rPr lang="en-US" dirty="0" smtClean="0"/>
              <a:t> </a:t>
            </a:r>
            <a:r>
              <a:rPr lang="en-US" dirty="0" smtClean="0"/>
              <a:t>colleague, </a:t>
            </a:r>
            <a:r>
              <a:rPr lang="en-US" dirty="0" smtClean="0"/>
              <a:t>associate,</a:t>
            </a:r>
            <a:r>
              <a:rPr lang="en-US" dirty="0" smtClean="0"/>
              <a:t> </a:t>
            </a:r>
            <a:r>
              <a:rPr lang="en-US" dirty="0"/>
              <a:t>companion, comrade, </a:t>
            </a:r>
            <a:r>
              <a:rPr lang="en-US" dirty="0" smtClean="0"/>
              <a:t>work</a:t>
            </a:r>
            <a:r>
              <a:rPr lang="en-US" dirty="0" smtClean="0"/>
              <a:t>mate</a:t>
            </a:r>
            <a:r>
              <a:rPr lang="en-US" dirty="0"/>
              <a:t>, </a:t>
            </a:r>
            <a:r>
              <a:rPr lang="en-US" dirty="0" smtClean="0"/>
              <a:t>intimate, </a:t>
            </a:r>
            <a:r>
              <a:rPr lang="en-US" dirty="0"/>
              <a:t>a person that you know well and </a:t>
            </a:r>
            <a:r>
              <a:rPr lang="en-US" dirty="0" smtClean="0"/>
              <a:t>like,</a:t>
            </a:r>
            <a:r>
              <a:rPr lang="en-US" b="1" dirty="0" smtClean="0"/>
              <a:t> </a:t>
            </a:r>
            <a:r>
              <a:rPr lang="en-US" b="1" dirty="0" smtClean="0"/>
              <a:t>an ally</a:t>
            </a:r>
            <a:r>
              <a:rPr lang="en-US" dirty="0" smtClean="0"/>
              <a:t>, supporter, well-wisher, helper, </a:t>
            </a:r>
            <a:r>
              <a:rPr lang="en-US" dirty="0" smtClean="0"/>
              <a:t>collaborator.</a:t>
            </a:r>
            <a:endParaRPr lang="en-US" dirty="0" smtClean="0"/>
          </a:p>
          <a:p>
            <a:endParaRPr lang="en-US" dirty="0" smtClean="0"/>
          </a:p>
          <a:p>
            <a:r>
              <a:rPr lang="en-US" dirty="0" smtClean="0"/>
              <a:t> </a:t>
            </a:r>
            <a:r>
              <a:rPr lang="en-US" dirty="0"/>
              <a:t>With all the definitions and the description of who a friend should be, we must not fail to understand that:</a:t>
            </a:r>
            <a:r>
              <a:rPr lang="en-US" dirty="0" smtClean="0"/>
              <a:t/>
            </a:r>
            <a:br>
              <a:rPr lang="en-US" dirty="0" smtClean="0"/>
            </a:br>
            <a:r>
              <a:rPr lang="en-US" dirty="0" smtClean="0"/>
              <a:t/>
            </a:r>
            <a:br>
              <a:rPr lang="en-US" dirty="0" smtClean="0"/>
            </a:br>
            <a:r>
              <a:rPr lang="en-US" i="1" dirty="0"/>
              <a:t>Friendship is by choice and not by force</a:t>
            </a:r>
            <a:r>
              <a:rPr lang="en-US" dirty="0"/>
              <a:t> -- and so, make your friendship good/better "on </a:t>
            </a:r>
            <a:r>
              <a:rPr lang="en-US" dirty="0" smtClean="0"/>
              <a:t>purpose”.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slide(fromTop)">
                                      <p:cBhvr>
                                        <p:cTn id="7" dur="10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nodeType="clickEffect">
                                  <p:stCondLst>
                                    <p:cond delay="0"/>
                                  </p:stCondLst>
                                  <p:childTnLst>
                                    <p:set>
                                      <p:cBhvr>
                                        <p:cTn id="11" dur="1" fill="hold">
                                          <p:stCondLst>
                                            <p:cond delay="0"/>
                                          </p:stCondLst>
                                        </p:cTn>
                                        <p:tgtEl>
                                          <p:spTgt spid="14">
                                            <p:txEl>
                                              <p:pRg st="2" end="2"/>
                                            </p:txEl>
                                          </p:spTgt>
                                        </p:tgtEl>
                                        <p:attrNameLst>
                                          <p:attrName>style.visibility</p:attrName>
                                        </p:attrNameLst>
                                      </p:cBhvr>
                                      <p:to>
                                        <p:strVal val="visible"/>
                                      </p:to>
                                    </p:set>
                                    <p:animEffect transition="in" filter="slide(fromTop)">
                                      <p:cBhvr>
                                        <p:cTn id="12" dur="20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9).jpg"/>
          <p:cNvPicPr>
            <a:picLocks noGrp="1" noChangeAspect="1"/>
          </p:cNvPicPr>
          <p:nvPr>
            <p:ph idx="1"/>
          </p:nvPr>
        </p:nvPicPr>
        <p:blipFill>
          <a:blip r:embed="rId2" cstate="print"/>
          <a:stretch>
            <a:fillRect/>
          </a:stretch>
        </p:blipFill>
        <p:spPr>
          <a:xfrm>
            <a:off x="0" y="54204"/>
            <a:ext cx="4419600" cy="4289196"/>
          </a:xfrm>
        </p:spPr>
      </p:pic>
      <p:pic>
        <p:nvPicPr>
          <p:cNvPr id="5" name="Picture 4" descr="images (22).jpg"/>
          <p:cNvPicPr>
            <a:picLocks noChangeAspect="1"/>
          </p:cNvPicPr>
          <p:nvPr/>
        </p:nvPicPr>
        <p:blipFill>
          <a:blip r:embed="rId3" cstate="print"/>
          <a:stretch>
            <a:fillRect/>
          </a:stretch>
        </p:blipFill>
        <p:spPr>
          <a:xfrm>
            <a:off x="4419600" y="-17585"/>
            <a:ext cx="4724400" cy="4360985"/>
          </a:xfrm>
          <a:prstGeom prst="rect">
            <a:avLst/>
          </a:prstGeom>
        </p:spPr>
      </p:pic>
      <p:pic>
        <p:nvPicPr>
          <p:cNvPr id="6" name="Picture 5" descr="images (32).jpg"/>
          <p:cNvPicPr>
            <a:picLocks noChangeAspect="1"/>
          </p:cNvPicPr>
          <p:nvPr/>
        </p:nvPicPr>
        <p:blipFill>
          <a:blip r:embed="rId4" cstate="print"/>
          <a:stretch>
            <a:fillRect/>
          </a:stretch>
        </p:blipFill>
        <p:spPr>
          <a:xfrm>
            <a:off x="6629400" y="4343400"/>
            <a:ext cx="2514600" cy="2514600"/>
          </a:xfrm>
          <a:prstGeom prst="rect">
            <a:avLst/>
          </a:prstGeom>
        </p:spPr>
      </p:pic>
      <p:pic>
        <p:nvPicPr>
          <p:cNvPr id="7" name="Picture 6" descr="images (33).jpg"/>
          <p:cNvPicPr>
            <a:picLocks noChangeAspect="1"/>
          </p:cNvPicPr>
          <p:nvPr/>
        </p:nvPicPr>
        <p:blipFill>
          <a:blip r:embed="rId5" cstate="print"/>
          <a:stretch>
            <a:fillRect/>
          </a:stretch>
        </p:blipFill>
        <p:spPr>
          <a:xfrm>
            <a:off x="0" y="4343400"/>
            <a:ext cx="2811744" cy="2438400"/>
          </a:xfrm>
          <a:prstGeom prst="rect">
            <a:avLst/>
          </a:prstGeom>
        </p:spPr>
      </p:pic>
      <p:sp>
        <p:nvSpPr>
          <p:cNvPr id="8" name="Striped Right Arrow 7"/>
          <p:cNvSpPr/>
          <p:nvPr/>
        </p:nvSpPr>
        <p:spPr>
          <a:xfrm>
            <a:off x="2971800" y="5410200"/>
            <a:ext cx="3352800" cy="484632"/>
          </a:xfrm>
          <a:prstGeom prst="stripedRightArrow">
            <a:avLst>
              <a:gd name="adj1" fmla="val 57862"/>
              <a:gd name="adj2" fmla="val 5000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Righ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slide(fromLeft)">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1000" fill="hold"/>
                                        <p:tgtEl>
                                          <p:spTgt spid="8"/>
                                        </p:tgtEl>
                                        <p:attrNameLst>
                                          <p:attrName>ppt_x</p:attrName>
                                        </p:attrNameLst>
                                      </p:cBhvr>
                                      <p:tavLst>
                                        <p:tav tm="0">
                                          <p:val>
                                            <p:strVal val="#ppt_x-.2"/>
                                          </p:val>
                                        </p:tav>
                                        <p:tav tm="100000">
                                          <p:val>
                                            <p:strVal val="#ppt_x"/>
                                          </p:val>
                                        </p:tav>
                                      </p:tavLst>
                                    </p:anim>
                                    <p:anim calcmode="lin" valueType="num">
                                      <p:cBhvr>
                                        <p:cTn id="23"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1"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slide(fromTop)">
                                      <p:cBhvr>
                                        <p:cTn id="2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Possible roles of </a:t>
            </a:r>
            <a:r>
              <a:rPr lang="en-US" dirty="0" smtClean="0"/>
              <a:t>partners</a:t>
            </a:r>
            <a:endParaRPr lang="en-US" dirty="0"/>
          </a:p>
        </p:txBody>
      </p:sp>
      <p:sp>
        <p:nvSpPr>
          <p:cNvPr id="3" name="Content Placeholder 2"/>
          <p:cNvSpPr>
            <a:spLocks noGrp="1"/>
          </p:cNvSpPr>
          <p:nvPr>
            <p:ph idx="1"/>
          </p:nvPr>
        </p:nvSpPr>
        <p:spPr/>
        <p:txBody>
          <a:bodyPr numCol="2">
            <a:normAutofit/>
          </a:bodyPr>
          <a:lstStyle/>
          <a:p>
            <a:r>
              <a:rPr lang="en-US" dirty="0" smtClean="0"/>
              <a:t>Sharing </a:t>
            </a:r>
            <a:r>
              <a:rPr lang="en-US" dirty="0" smtClean="0"/>
              <a:t>specialized </a:t>
            </a:r>
            <a:r>
              <a:rPr lang="en-US" dirty="0" smtClean="0"/>
              <a:t>skills(e.g</a:t>
            </a:r>
            <a:r>
              <a:rPr lang="en-US" dirty="0" smtClean="0"/>
              <a:t>. networking, </a:t>
            </a:r>
            <a:r>
              <a:rPr lang="en-US" dirty="0" smtClean="0"/>
              <a:t>marketing, planning</a:t>
            </a:r>
            <a:r>
              <a:rPr lang="en-US" dirty="0" smtClean="0"/>
              <a:t>)</a:t>
            </a:r>
          </a:p>
          <a:p>
            <a:r>
              <a:rPr lang="en-US" dirty="0" smtClean="0"/>
              <a:t>Sharing </a:t>
            </a:r>
            <a:r>
              <a:rPr lang="en-US" dirty="0" smtClean="0"/>
              <a:t>ideas </a:t>
            </a:r>
            <a:r>
              <a:rPr lang="en-US" dirty="0" smtClean="0"/>
              <a:t>and perspectives </a:t>
            </a:r>
            <a:r>
              <a:rPr lang="en-US" dirty="0" smtClean="0"/>
              <a:t>to </a:t>
            </a:r>
            <a:r>
              <a:rPr lang="en-US" dirty="0" smtClean="0"/>
              <a:t>address complex </a:t>
            </a:r>
            <a:r>
              <a:rPr lang="en-US" dirty="0" smtClean="0"/>
              <a:t>issues</a:t>
            </a:r>
          </a:p>
          <a:p>
            <a:r>
              <a:rPr lang="en-US" dirty="0" smtClean="0"/>
              <a:t>Coordination </a:t>
            </a:r>
            <a:r>
              <a:rPr lang="en-US" dirty="0" smtClean="0"/>
              <a:t>of services </a:t>
            </a:r>
            <a:r>
              <a:rPr lang="en-US" dirty="0" smtClean="0"/>
              <a:t>and initiatives</a:t>
            </a:r>
            <a:endParaRPr lang="en-US" dirty="0" smtClean="0"/>
          </a:p>
          <a:p>
            <a:r>
              <a:rPr lang="en-US" dirty="0" smtClean="0"/>
              <a:t>Making </a:t>
            </a:r>
            <a:r>
              <a:rPr lang="en-US" dirty="0" smtClean="0"/>
              <a:t>services </a:t>
            </a:r>
            <a:r>
              <a:rPr lang="en-US" dirty="0" smtClean="0"/>
              <a:t>more readily </a:t>
            </a:r>
            <a:r>
              <a:rPr lang="en-US" dirty="0" smtClean="0"/>
              <a:t>available to clients</a:t>
            </a:r>
          </a:p>
          <a:p>
            <a:r>
              <a:rPr lang="en-US" dirty="0" smtClean="0"/>
              <a:t>Volunteers</a:t>
            </a:r>
            <a:endParaRPr lang="en-US" dirty="0" smtClean="0"/>
          </a:p>
          <a:p>
            <a:r>
              <a:rPr lang="en-US" dirty="0" smtClean="0"/>
              <a:t>Donation </a:t>
            </a:r>
            <a:r>
              <a:rPr lang="en-US" dirty="0" smtClean="0"/>
              <a:t>of space </a:t>
            </a:r>
            <a:r>
              <a:rPr lang="en-US" dirty="0" smtClean="0"/>
              <a:t>or equipment</a:t>
            </a:r>
            <a:endParaRPr lang="en-US" dirty="0" smtClean="0"/>
          </a:p>
          <a:p>
            <a:r>
              <a:rPr lang="en-US" dirty="0" smtClean="0"/>
              <a:t>Funding </a:t>
            </a:r>
            <a:r>
              <a:rPr lang="en-US" dirty="0" smtClean="0"/>
              <a:t>or fundraising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571500" indent="-571500">
              <a:buFont typeface="+mj-lt"/>
              <a:buAutoNum type="romanUcPeriod" startAt="4"/>
            </a:pPr>
            <a:r>
              <a:rPr lang="en-US" sz="2800" dirty="0" smtClean="0"/>
              <a:t>A </a:t>
            </a:r>
            <a:r>
              <a:rPr lang="en-US" sz="2800" dirty="0" smtClean="0"/>
              <a:t>successful collaborative relationship </a:t>
            </a:r>
            <a:r>
              <a:rPr lang="en-US" sz="2800" dirty="0" smtClean="0"/>
              <a:t>demands first </a:t>
            </a:r>
            <a:r>
              <a:rPr lang="en-US" sz="2800" dirty="0" smtClean="0"/>
              <a:t>and foremost, clear </a:t>
            </a:r>
            <a:r>
              <a:rPr lang="en-US" sz="2800" dirty="0" smtClean="0"/>
              <a:t>communication.</a:t>
            </a:r>
            <a:endParaRPr lang="en-US" sz="2800" dirty="0"/>
          </a:p>
        </p:txBody>
      </p:sp>
      <p:pic>
        <p:nvPicPr>
          <p:cNvPr id="4" name="Content Placeholder 3" descr="images (2).jpg"/>
          <p:cNvPicPr>
            <a:picLocks noChangeAspect="1"/>
          </p:cNvPicPr>
          <p:nvPr/>
        </p:nvPicPr>
        <p:blipFill>
          <a:blip r:embed="rId3" cstate="print"/>
          <a:stretch>
            <a:fillRect/>
          </a:stretch>
        </p:blipFill>
        <p:spPr>
          <a:xfrm>
            <a:off x="1656008" y="1600200"/>
            <a:ext cx="5430592" cy="5257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jpg"/>
          <p:cNvPicPr>
            <a:picLocks noGrp="1" noChangeAspect="1"/>
          </p:cNvPicPr>
          <p:nvPr>
            <p:ph idx="1"/>
          </p:nvPr>
        </p:nvPicPr>
        <p:blipFill>
          <a:blip r:embed="rId2" cstate="print"/>
          <a:stretch>
            <a:fillRect/>
          </a:stretch>
        </p:blipFill>
        <p:spPr>
          <a:xfrm>
            <a:off x="0" y="0"/>
            <a:ext cx="5105400" cy="3048000"/>
          </a:xfrm>
        </p:spPr>
      </p:pic>
      <p:pic>
        <p:nvPicPr>
          <p:cNvPr id="5" name="Picture 4" descr="images (7).jpg"/>
          <p:cNvPicPr>
            <a:picLocks noChangeAspect="1"/>
          </p:cNvPicPr>
          <p:nvPr/>
        </p:nvPicPr>
        <p:blipFill>
          <a:blip r:embed="rId3" cstate="print"/>
          <a:stretch>
            <a:fillRect/>
          </a:stretch>
        </p:blipFill>
        <p:spPr>
          <a:xfrm>
            <a:off x="6324600" y="4267200"/>
            <a:ext cx="2819400" cy="2590800"/>
          </a:xfrm>
          <a:prstGeom prst="rect">
            <a:avLst/>
          </a:prstGeom>
        </p:spPr>
      </p:pic>
      <p:pic>
        <p:nvPicPr>
          <p:cNvPr id="6" name="Picture 5" descr="images (10).jpg"/>
          <p:cNvPicPr>
            <a:picLocks noChangeAspect="1"/>
          </p:cNvPicPr>
          <p:nvPr/>
        </p:nvPicPr>
        <p:blipFill>
          <a:blip r:embed="rId4" cstate="print"/>
          <a:stretch>
            <a:fillRect/>
          </a:stretch>
        </p:blipFill>
        <p:spPr>
          <a:xfrm>
            <a:off x="6324600" y="2133600"/>
            <a:ext cx="2819400" cy="2234326"/>
          </a:xfrm>
          <a:prstGeom prst="rect">
            <a:avLst/>
          </a:prstGeom>
        </p:spPr>
      </p:pic>
      <p:pic>
        <p:nvPicPr>
          <p:cNvPr id="7" name="Picture 6" descr="images (14).jpg"/>
          <p:cNvPicPr>
            <a:picLocks noChangeAspect="1"/>
          </p:cNvPicPr>
          <p:nvPr/>
        </p:nvPicPr>
        <p:blipFill>
          <a:blip r:embed="rId5" cstate="print"/>
          <a:stretch>
            <a:fillRect/>
          </a:stretch>
        </p:blipFill>
        <p:spPr>
          <a:xfrm>
            <a:off x="5123872" y="0"/>
            <a:ext cx="4020128" cy="2133600"/>
          </a:xfrm>
          <a:prstGeom prst="rect">
            <a:avLst/>
          </a:prstGeom>
        </p:spPr>
      </p:pic>
      <p:pic>
        <p:nvPicPr>
          <p:cNvPr id="8" name="Picture 7" descr="images.jpg"/>
          <p:cNvPicPr>
            <a:picLocks noChangeAspect="1"/>
          </p:cNvPicPr>
          <p:nvPr/>
        </p:nvPicPr>
        <p:blipFill>
          <a:blip r:embed="rId6" cstate="print"/>
          <a:stretch>
            <a:fillRect/>
          </a:stretch>
        </p:blipFill>
        <p:spPr>
          <a:xfrm>
            <a:off x="0" y="3048000"/>
            <a:ext cx="6302136" cy="3733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Top)">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0"/>
                                        <p:tgtEl>
                                          <p:spTgt spid="8"/>
                                        </p:tgtEl>
                                      </p:cBhvr>
                                    </p:animEffect>
                                    <p:anim calcmode="lin" valueType="num">
                                      <p:cBhvr>
                                        <p:cTn id="13" dur="3000" fill="hold"/>
                                        <p:tgtEl>
                                          <p:spTgt spid="8"/>
                                        </p:tgtEl>
                                        <p:attrNameLst>
                                          <p:attrName>style.rotation</p:attrName>
                                        </p:attrNameLst>
                                      </p:cBhvr>
                                      <p:tavLst>
                                        <p:tav tm="0">
                                          <p:val>
                                            <p:fltVal val="720"/>
                                          </p:val>
                                        </p:tav>
                                        <p:tav tm="100000">
                                          <p:val>
                                            <p:fltVal val="0"/>
                                          </p:val>
                                        </p:tav>
                                      </p:tavLst>
                                    </p:anim>
                                    <p:anim calcmode="lin" valueType="num">
                                      <p:cBhvr>
                                        <p:cTn id="14" dur="3000" fill="hold"/>
                                        <p:tgtEl>
                                          <p:spTgt spid="8"/>
                                        </p:tgtEl>
                                        <p:attrNameLst>
                                          <p:attrName>ppt_h</p:attrName>
                                        </p:attrNameLst>
                                      </p:cBhvr>
                                      <p:tavLst>
                                        <p:tav tm="0">
                                          <p:val>
                                            <p:fltVal val="0"/>
                                          </p:val>
                                        </p:tav>
                                        <p:tav tm="100000">
                                          <p:val>
                                            <p:strVal val="#ppt_h"/>
                                          </p:val>
                                        </p:tav>
                                      </p:tavLst>
                                    </p:anim>
                                    <p:anim calcmode="lin" valueType="num">
                                      <p:cBhvr>
                                        <p:cTn id="15" dur="3000" fill="hold"/>
                                        <p:tgtEl>
                                          <p:spTgt spid="8"/>
                                        </p:tgtEl>
                                        <p:attrNameLst>
                                          <p:attrName>ppt_w</p:attrName>
                                        </p:attrNameLst>
                                      </p:cBhvr>
                                      <p:tavLst>
                                        <p:tav tm="0">
                                          <p:val>
                                            <p:fltVal val="0"/>
                                          </p:val>
                                        </p:tav>
                                        <p:tav tm="100000">
                                          <p:val>
                                            <p:strVal val="#ppt_w"/>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12"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2000" fill="hold"/>
                                        <p:tgtEl>
                                          <p:spTgt spid="6"/>
                                        </p:tgtEl>
                                        <p:attrNameLst>
                                          <p:attrName>ppt_x</p:attrName>
                                        </p:attrNameLst>
                                      </p:cBhvr>
                                      <p:tavLst>
                                        <p:tav tm="0">
                                          <p:val>
                                            <p:strVal val="0-#ppt_w/2"/>
                                          </p:val>
                                        </p:tav>
                                        <p:tav tm="100000">
                                          <p:val>
                                            <p:strVal val="#ppt_x"/>
                                          </p:val>
                                        </p:tav>
                                      </p:tavLst>
                                    </p:anim>
                                    <p:anim calcmode="lin" valueType="num">
                                      <p:cBhvr additive="base">
                                        <p:cTn id="21"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2" presetClass="entr" presetSubtype="2"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slide(fromRight)">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slide(fromBottom)">
                                      <p:cBhvr>
                                        <p:cTn id="3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So…When </a:t>
            </a:r>
            <a:r>
              <a:rPr lang="en-US" dirty="0" smtClean="0"/>
              <a:t>is it best to use </a:t>
            </a:r>
            <a:r>
              <a:rPr lang="en-US" dirty="0" smtClean="0"/>
              <a:t>technology</a:t>
            </a:r>
            <a:br>
              <a:rPr lang="en-US" dirty="0" smtClean="0"/>
            </a:br>
            <a:r>
              <a:rPr lang="en-US" dirty="0" smtClean="0"/>
              <a:t> </a:t>
            </a:r>
            <a:r>
              <a:rPr lang="en-US" dirty="0" smtClean="0"/>
              <a:t>for communication?  I’d say when </a:t>
            </a:r>
            <a:r>
              <a:rPr lang="en-US" dirty="0" smtClean="0"/>
              <a:t>you</a:t>
            </a:r>
            <a:br>
              <a:rPr lang="en-US" dirty="0" smtClean="0"/>
            </a:br>
            <a:r>
              <a:rPr lang="en-US" dirty="0" smtClean="0"/>
              <a:t> </a:t>
            </a:r>
            <a:r>
              <a:rPr lang="en-US" dirty="0" smtClean="0"/>
              <a:t>have no other choice</a:t>
            </a:r>
            <a:endParaRPr lang="en-US" dirty="0"/>
          </a:p>
        </p:txBody>
      </p:sp>
      <p:pic>
        <p:nvPicPr>
          <p:cNvPr id="5" name="Picture 4" descr="images (8).jpg"/>
          <p:cNvPicPr>
            <a:picLocks noChangeAspect="1"/>
          </p:cNvPicPr>
          <p:nvPr/>
        </p:nvPicPr>
        <p:blipFill>
          <a:blip r:embed="rId3" cstate="print"/>
          <a:stretch>
            <a:fillRect/>
          </a:stretch>
        </p:blipFill>
        <p:spPr>
          <a:xfrm>
            <a:off x="3246938" y="0"/>
            <a:ext cx="3077662" cy="3886200"/>
          </a:xfrm>
          <a:prstGeom prst="rect">
            <a:avLst/>
          </a:prstGeom>
        </p:spPr>
      </p:pic>
      <p:pic>
        <p:nvPicPr>
          <p:cNvPr id="6" name="Picture 5" descr="images (9).jpg"/>
          <p:cNvPicPr>
            <a:picLocks noChangeAspect="1"/>
          </p:cNvPicPr>
          <p:nvPr/>
        </p:nvPicPr>
        <p:blipFill>
          <a:blip r:embed="rId4" cstate="print"/>
          <a:srcRect t="39492" b="11230"/>
          <a:stretch>
            <a:fillRect/>
          </a:stretch>
        </p:blipFill>
        <p:spPr>
          <a:xfrm>
            <a:off x="25400" y="76200"/>
            <a:ext cx="3251200" cy="2438400"/>
          </a:xfrm>
          <a:prstGeom prst="rect">
            <a:avLst/>
          </a:prstGeom>
        </p:spPr>
      </p:pic>
      <p:pic>
        <p:nvPicPr>
          <p:cNvPr id="7" name="Picture 6" descr="images (11).jpg"/>
          <p:cNvPicPr>
            <a:picLocks noChangeAspect="1"/>
          </p:cNvPicPr>
          <p:nvPr/>
        </p:nvPicPr>
        <p:blipFill>
          <a:blip r:embed="rId5" cstate="print"/>
          <a:stretch>
            <a:fillRect/>
          </a:stretch>
        </p:blipFill>
        <p:spPr>
          <a:xfrm>
            <a:off x="6056027" y="2895600"/>
            <a:ext cx="3087973" cy="3657600"/>
          </a:xfrm>
          <a:prstGeom prst="rect">
            <a:avLst/>
          </a:prstGeom>
        </p:spPr>
      </p:pic>
      <p:pic>
        <p:nvPicPr>
          <p:cNvPr id="8" name="Picture 7" descr="images (12).jpg"/>
          <p:cNvPicPr>
            <a:picLocks noChangeAspect="1"/>
          </p:cNvPicPr>
          <p:nvPr/>
        </p:nvPicPr>
        <p:blipFill>
          <a:blip r:embed="rId6" cstate="print"/>
          <a:stretch>
            <a:fillRect/>
          </a:stretch>
        </p:blipFill>
        <p:spPr>
          <a:xfrm>
            <a:off x="0" y="2524126"/>
            <a:ext cx="3200400" cy="2733674"/>
          </a:xfrm>
          <a:prstGeom prst="rect">
            <a:avLst/>
          </a:prstGeom>
        </p:spPr>
      </p:pic>
      <p:pic>
        <p:nvPicPr>
          <p:cNvPr id="9" name="Picture 8" descr="images (15).jpg"/>
          <p:cNvPicPr>
            <a:picLocks noChangeAspect="1"/>
          </p:cNvPicPr>
          <p:nvPr/>
        </p:nvPicPr>
        <p:blipFill>
          <a:blip r:embed="rId7" cstate="print"/>
          <a:stretch>
            <a:fillRect/>
          </a:stretch>
        </p:blipFill>
        <p:spPr>
          <a:xfrm>
            <a:off x="6324600" y="0"/>
            <a:ext cx="2819400" cy="291034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To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0-#ppt_w/2"/>
                                          </p:val>
                                        </p:tav>
                                        <p:tav tm="100000">
                                          <p:val>
                                            <p:strVal val="#ppt_x"/>
                                          </p:val>
                                        </p:tav>
                                      </p:tavLst>
                                    </p:anim>
                                    <p:anim calcmode="lin" valueType="num">
                                      <p:cBhvr additive="base">
                                        <p:cTn id="13"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2000" fill="hold"/>
                                        <p:tgtEl>
                                          <p:spTgt spid="9"/>
                                        </p:tgtEl>
                                        <p:attrNameLst>
                                          <p:attrName>ppt_x</p:attrName>
                                        </p:attrNameLst>
                                      </p:cBhvr>
                                      <p:tavLst>
                                        <p:tav tm="0">
                                          <p:val>
                                            <p:strVal val="1+#ppt_w/2"/>
                                          </p:val>
                                        </p:tav>
                                        <p:tav tm="100000">
                                          <p:val>
                                            <p:strVal val="#ppt_x"/>
                                          </p:val>
                                        </p:tav>
                                      </p:tavLst>
                                    </p:anim>
                                    <p:anim calcmode="lin" valueType="num">
                                      <p:cBhvr additive="base">
                                        <p:cTn id="19" dur="20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12"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2000" fill="hold"/>
                                        <p:tgtEl>
                                          <p:spTgt spid="8"/>
                                        </p:tgtEl>
                                        <p:attrNameLst>
                                          <p:attrName>ppt_x</p:attrName>
                                        </p:attrNameLst>
                                      </p:cBhvr>
                                      <p:tavLst>
                                        <p:tav tm="0">
                                          <p:val>
                                            <p:strVal val="0-#ppt_w/2"/>
                                          </p:val>
                                        </p:tav>
                                        <p:tav tm="100000">
                                          <p:val>
                                            <p:strVal val="#ppt_x"/>
                                          </p:val>
                                        </p:tav>
                                      </p:tavLst>
                                    </p:anim>
                                    <p:anim calcmode="lin" valueType="num">
                                      <p:cBhvr additive="base">
                                        <p:cTn id="25" dur="20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startAt="5"/>
            </a:pPr>
            <a:r>
              <a:rPr lang="en-US" dirty="0" smtClean="0"/>
              <a:t>Conclusion</a:t>
            </a:r>
            <a:endParaRPr lang="en-US" dirty="0"/>
          </a:p>
        </p:txBody>
      </p:sp>
      <p:sp>
        <p:nvSpPr>
          <p:cNvPr id="3" name="Content Placeholder 2"/>
          <p:cNvSpPr>
            <a:spLocks noGrp="1"/>
          </p:cNvSpPr>
          <p:nvPr>
            <p:ph idx="1"/>
          </p:nvPr>
        </p:nvSpPr>
        <p:spPr/>
        <p:txBody>
          <a:bodyPr/>
          <a:lstStyle/>
          <a:p>
            <a:r>
              <a:rPr lang="en-US" dirty="0"/>
              <a:t>Don't walk in front of me, I may not follow.</a:t>
            </a:r>
            <a:r>
              <a:rPr lang="en-US" dirty="0" smtClean="0"/>
              <a:t/>
            </a:r>
            <a:br>
              <a:rPr lang="en-US" dirty="0" smtClean="0"/>
            </a:br>
            <a:r>
              <a:rPr lang="en-US" dirty="0"/>
              <a:t>Don't walk behind me, I may not lead.</a:t>
            </a:r>
            <a:r>
              <a:rPr lang="en-US" dirty="0" smtClean="0"/>
              <a:t/>
            </a:r>
            <a:br>
              <a:rPr lang="en-US" dirty="0" smtClean="0"/>
            </a:br>
            <a:r>
              <a:rPr lang="en-US" dirty="0"/>
              <a:t>Just walk beside me and be my friend.-- </a:t>
            </a:r>
            <a:r>
              <a:rPr lang="en-US" i="1" dirty="0"/>
              <a:t>Albert Camus</a:t>
            </a:r>
            <a:endParaRPr lang="en-US" dirty="0"/>
          </a:p>
        </p:txBody>
      </p:sp>
      <p:pic>
        <p:nvPicPr>
          <p:cNvPr id="4" name="Picture 3" descr="images (18).jpg"/>
          <p:cNvPicPr>
            <a:picLocks noChangeAspect="1"/>
          </p:cNvPicPr>
          <p:nvPr/>
        </p:nvPicPr>
        <p:blipFill>
          <a:blip r:embed="rId2" cstate="print"/>
          <a:stretch>
            <a:fillRect/>
          </a:stretch>
        </p:blipFill>
        <p:spPr>
          <a:xfrm>
            <a:off x="2438400" y="3124200"/>
            <a:ext cx="3657600" cy="3657600"/>
          </a:xfrm>
          <a:prstGeom prst="rect">
            <a:avLst/>
          </a:prstGeom>
        </p:spPr>
      </p:pic>
      <p:pic>
        <p:nvPicPr>
          <p:cNvPr id="5" name="Picture 4" descr="images (39).jpg"/>
          <p:cNvPicPr>
            <a:picLocks noChangeAspect="1"/>
          </p:cNvPicPr>
          <p:nvPr/>
        </p:nvPicPr>
        <p:blipFill>
          <a:blip r:embed="rId3" cstate="print"/>
          <a:stretch>
            <a:fillRect/>
          </a:stretch>
        </p:blipFill>
        <p:spPr>
          <a:xfrm>
            <a:off x="6096000" y="5562600"/>
            <a:ext cx="3124200" cy="11906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txEl>
                                              <p:pRg st="0" end="0"/>
                                            </p:txEl>
                                          </p:spTgt>
                                        </p:tgtEl>
                                        <p:attrNameLst>
                                          <p:attrName>style.visibility</p:attrName>
                                        </p:attrNameLst>
                                      </p:cBhvr>
                                      <p:to>
                                        <p:strVal val="visible"/>
                                      </p:to>
                                    </p:set>
                                    <p:set>
                                      <p:cBhvr>
                                        <p:cTn id="7" dur="228" fill="hold">
                                          <p:stCondLst>
                                            <p:cond delay="0"/>
                                          </p:stCondLst>
                                        </p:cTn>
                                        <p:tgtEl>
                                          <p:spTgt spid="3">
                                            <p:txEl>
                                              <p:pRg st="0" end="0"/>
                                            </p:txEl>
                                          </p:spTgt>
                                        </p:tgtEl>
                                        <p:attrNameLst>
                                          <p:attrName>style.rotation</p:attrName>
                                        </p:attrNameLst>
                                      </p:cBhvr>
                                      <p:to>
                                        <p:strVal val="-45.0"/>
                                      </p:to>
                                    </p:set>
                                    <p:anim calcmode="lin" valueType="num">
                                      <p:cBhvr>
                                        <p:cTn id="8" dur="228" fill="hold">
                                          <p:stCondLst>
                                            <p:cond delay="228"/>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2" presetClass="entr" presetSubtype="4"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slide(fromBottom)">
                                      <p:cBhvr>
                                        <p:cTn id="1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References</a:t>
            </a:r>
            <a:endParaRPr lang="en-US" dirty="0"/>
          </a:p>
        </p:txBody>
      </p:sp>
      <p:sp>
        <p:nvSpPr>
          <p:cNvPr id="3" name="Content Placeholder 2"/>
          <p:cNvSpPr>
            <a:spLocks noGrp="1"/>
          </p:cNvSpPr>
          <p:nvPr>
            <p:ph idx="1"/>
          </p:nvPr>
        </p:nvSpPr>
        <p:spPr>
          <a:xfrm>
            <a:off x="228600" y="1066800"/>
            <a:ext cx="8458200" cy="5334000"/>
          </a:xfrm>
        </p:spPr>
        <p:txBody>
          <a:bodyPr>
            <a:noAutofit/>
          </a:bodyPr>
          <a:lstStyle/>
          <a:p>
            <a:r>
              <a:rPr lang="en-US" sz="2400" dirty="0">
                <a:latin typeface="Times New Roman" pitchFamily="18" charset="0"/>
                <a:cs typeface="Times New Roman" pitchFamily="18" charset="0"/>
              </a:rPr>
              <a:t>Woo, Chang Wan &amp; Chung, </a:t>
            </a:r>
            <a:r>
              <a:rPr lang="en-US" sz="2400" dirty="0" err="1">
                <a:latin typeface="Times New Roman" pitchFamily="18" charset="0"/>
                <a:cs typeface="Times New Roman" pitchFamily="18" charset="0"/>
              </a:rPr>
              <a:t>Wonjun</a:t>
            </a:r>
            <a:r>
              <a:rPr lang="en-US" sz="2400" dirty="0">
                <a:latin typeface="Times New Roman" pitchFamily="18" charset="0"/>
                <a:cs typeface="Times New Roman" pitchFamily="18" charset="0"/>
              </a:rPr>
              <a:t> (2012). Social media in relationship-building among collegiate sports organizations: A test of relationship cultivation strategies. In S.  </a:t>
            </a:r>
            <a:r>
              <a:rPr lang="en-US" sz="2400" dirty="0" err="1">
                <a:latin typeface="Times New Roman" pitchFamily="18" charset="0"/>
                <a:cs typeface="Times New Roman" pitchFamily="18" charset="0"/>
              </a:rPr>
              <a:t>Duhé</a:t>
            </a:r>
            <a:r>
              <a:rPr lang="en-US" sz="2400" dirty="0">
                <a:latin typeface="Times New Roman" pitchFamily="18" charset="0"/>
                <a:cs typeface="Times New Roman" pitchFamily="18" charset="0"/>
              </a:rPr>
              <a:t> (Ed.), </a:t>
            </a:r>
            <a:r>
              <a:rPr lang="en-US" sz="2400" i="1" dirty="0">
                <a:latin typeface="Times New Roman" pitchFamily="18" charset="0"/>
                <a:cs typeface="Times New Roman" pitchFamily="18" charset="0"/>
              </a:rPr>
              <a:t>New Media and Public Relations, </a:t>
            </a:r>
            <a:r>
              <a:rPr lang="en-US" sz="2400" dirty="0">
                <a:latin typeface="Times New Roman" pitchFamily="18" charset="0"/>
                <a:cs typeface="Times New Roman" pitchFamily="18" charset="0"/>
              </a:rPr>
              <a:t>(2nd </a:t>
            </a:r>
            <a:r>
              <a:rPr lang="en-US" sz="2400" dirty="0" err="1">
                <a:latin typeface="Times New Roman" pitchFamily="18" charset="0"/>
                <a:cs typeface="Times New Roman" pitchFamily="18" charset="0"/>
              </a:rPr>
              <a:t>ed.,pp</a:t>
            </a:r>
            <a:r>
              <a:rPr lang="en-US" sz="2400" dirty="0">
                <a:latin typeface="Times New Roman" pitchFamily="18" charset="0"/>
                <a:cs typeface="Times New Roman" pitchFamily="18" charset="0"/>
              </a:rPr>
              <a:t>. 245–254), New </a:t>
            </a:r>
            <a:r>
              <a:rPr lang="en-US" sz="2400" dirty="0" smtClean="0">
                <a:latin typeface="Times New Roman" pitchFamily="18" charset="0"/>
                <a:cs typeface="Times New Roman" pitchFamily="18" charset="0"/>
              </a:rPr>
              <a:t>York</a:t>
            </a:r>
            <a:r>
              <a:rPr lang="en-US" sz="2400" dirty="0">
                <a:latin typeface="Times New Roman" pitchFamily="18" charset="0"/>
                <a:cs typeface="Times New Roman" pitchFamily="18" charset="0"/>
              </a:rPr>
              <a:t>: Peter Lang Publishing, Inc</a:t>
            </a:r>
            <a:r>
              <a:rPr lang="en-US" sz="2400" b="1" dirty="0" smtClean="0">
                <a:latin typeface="Times New Roman" pitchFamily="18" charset="0"/>
                <a:cs typeface="Times New Roman" pitchFamily="18" charset="0"/>
              </a:rPr>
              <a:t>.</a:t>
            </a:r>
          </a:p>
          <a:p>
            <a:pPr>
              <a:buNone/>
            </a:pPr>
            <a:r>
              <a:rPr lang="en-US" sz="2400" dirty="0" smtClean="0">
                <a:latin typeface="Times New Roman" pitchFamily="18" charset="0"/>
                <a:cs typeface="Times New Roman" pitchFamily="18" charset="0"/>
                <a:hlinkClick r:id="rId2"/>
              </a:rPr>
              <a:t>http://www.instituteforpr.org/scienceofsocialmedia/social-media-in-relationship-building-among-collegiate-sports-organizations-a-test-of-relationship-cultivation-strategies/</a:t>
            </a:r>
            <a:endParaRPr lang="en-US" sz="2400" dirty="0" smtClean="0">
              <a:latin typeface="Times New Roman" pitchFamily="18" charset="0"/>
              <a:cs typeface="Times New Roman" pitchFamily="18" charset="0"/>
            </a:endParaRPr>
          </a:p>
          <a:p>
            <a:r>
              <a:rPr lang="en-US" sz="2400" dirty="0" smtClean="0">
                <a:latin typeface="Times New Roman" pitchFamily="18" charset="0"/>
                <a:cs typeface="Times New Roman" pitchFamily="18" charset="0"/>
              </a:rPr>
              <a:t>Carolyn Parkinson(2006) ,Building Successful Collaborations: A guide to collaboration among </a:t>
            </a:r>
            <a:r>
              <a:rPr lang="en-US" sz="2400" dirty="0" smtClean="0">
                <a:latin typeface="Times New Roman" pitchFamily="18" charset="0"/>
                <a:cs typeface="Times New Roman" pitchFamily="18" charset="0"/>
              </a:rPr>
              <a:t>non-profit </a:t>
            </a:r>
            <a:r>
              <a:rPr lang="en-US" sz="2400" dirty="0" smtClean="0">
                <a:latin typeface="Times New Roman" pitchFamily="18" charset="0"/>
                <a:cs typeface="Times New Roman" pitchFamily="18" charset="0"/>
              </a:rPr>
              <a:t>agencies and between non-profit agencies and businesses ,Cambridge &amp; North Dumfries Community Foundation </a:t>
            </a:r>
            <a:r>
              <a:rPr lang="en-US" sz="2400" dirty="0" smtClean="0">
                <a:latin typeface="Times New Roman" pitchFamily="18" charset="0"/>
                <a:cs typeface="Times New Roman" pitchFamily="18" charset="0"/>
                <a:hlinkClick r:id="rId3"/>
              </a:rPr>
              <a:t>http://</a:t>
            </a:r>
            <a:r>
              <a:rPr lang="en-US" sz="2400" dirty="0" smtClean="0">
                <a:latin typeface="Times New Roman" pitchFamily="18" charset="0"/>
                <a:cs typeface="Times New Roman" pitchFamily="18" charset="0"/>
                <a:hlinkClick r:id="rId3"/>
              </a:rPr>
              <a:t>www.cfc-fcc.ca/link_docs/collaborationReport.pdf</a:t>
            </a: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Friendship quotes &amp; quotations </a:t>
            </a:r>
            <a:r>
              <a:rPr lang="en-US" dirty="0" smtClean="0">
                <a:hlinkClick r:id="rId2"/>
              </a:rPr>
              <a:t>http://www.indianchild.com/friendship_quotations.htm</a:t>
            </a:r>
            <a:endParaRPr lang="en-US" dirty="0"/>
          </a:p>
          <a:p>
            <a:r>
              <a:rPr lang="en-US" dirty="0" smtClean="0"/>
              <a:t> </a:t>
            </a:r>
            <a:r>
              <a:rPr lang="en-US" dirty="0" err="1" smtClean="0"/>
              <a:t>PriscaN</a:t>
            </a:r>
            <a:r>
              <a:rPr lang="en-US" dirty="0" smtClean="0"/>
              <a:t>, </a:t>
            </a:r>
            <a:r>
              <a:rPr lang="en-US" dirty="0" err="1" smtClean="0"/>
              <a:t>Garshepp</a:t>
            </a:r>
            <a:r>
              <a:rPr lang="en-US" dirty="0" smtClean="0"/>
              <a:t>, Carolyn Barratt, </a:t>
            </a:r>
            <a:r>
              <a:rPr lang="en-US" dirty="0" err="1" smtClean="0"/>
              <a:t>Harri</a:t>
            </a:r>
            <a:r>
              <a:rPr lang="en-US" dirty="0" smtClean="0"/>
              <a:t> and 1 other,</a:t>
            </a:r>
            <a:r>
              <a:rPr lang="en-US" dirty="0" smtClean="0">
                <a:hlinkClick r:id="rId3"/>
              </a:rPr>
              <a:t> How to Make Friendship on Purpose</a:t>
            </a:r>
            <a:r>
              <a:rPr lang="en-US" dirty="0"/>
              <a:t> </a:t>
            </a:r>
            <a:r>
              <a:rPr lang="en-US" dirty="0" smtClean="0">
                <a:hlinkClick r:id="rId3"/>
              </a:rPr>
              <a:t>http://www.wikihow.com/Make-Friendship-on-Purpose</a:t>
            </a:r>
            <a:endParaRPr lang="en-US" dirty="0"/>
          </a:p>
          <a:p>
            <a:r>
              <a:rPr lang="en-US" dirty="0" smtClean="0">
                <a:hlinkClick r:id="rId4"/>
              </a:rPr>
              <a:t>http://</a:t>
            </a:r>
            <a:r>
              <a:rPr lang="en-US" dirty="0" smtClean="0">
                <a:hlinkClick r:id="rId4"/>
              </a:rPr>
              <a:t>www.exforsys.com/career-center/relationship-management/relationship-building-strategies.html</a:t>
            </a:r>
            <a:endParaRPr lang="en-US" dirty="0" smtClean="0"/>
          </a:p>
          <a:p>
            <a:r>
              <a:rPr lang="en-US" dirty="0" smtClean="0">
                <a:hlinkClick r:id="rId5"/>
              </a:rPr>
              <a:t>http://artofeloquence.com/articles/face-to-face-communication</a:t>
            </a:r>
            <a:r>
              <a:rPr lang="en-US" dirty="0" smtClean="0">
                <a:hlinkClick r:id="rId5"/>
              </a:rPr>
              <a:t>/</a:t>
            </a:r>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Contents</a:t>
            </a:r>
            <a:endParaRPr lang="en-US" dirty="0"/>
          </a:p>
        </p:txBody>
      </p:sp>
      <p:sp>
        <p:nvSpPr>
          <p:cNvPr id="3" name="Content Placeholder 2"/>
          <p:cNvSpPr>
            <a:spLocks noGrp="1"/>
          </p:cNvSpPr>
          <p:nvPr>
            <p:ph idx="1"/>
          </p:nvPr>
        </p:nvSpPr>
        <p:spPr/>
        <p:txBody>
          <a:bodyPr>
            <a:normAutofit lnSpcReduction="10000"/>
          </a:bodyPr>
          <a:lstStyle/>
          <a:p>
            <a:pPr marL="708660" indent="-571500">
              <a:buFont typeface="+mj-lt"/>
              <a:buAutoNum type="romanUcPeriod"/>
            </a:pPr>
            <a:r>
              <a:rPr lang="en-US" dirty="0" smtClean="0"/>
              <a:t>Overview</a:t>
            </a:r>
          </a:p>
          <a:p>
            <a:pPr marL="1099566" lvl="1" indent="-514350"/>
            <a:r>
              <a:rPr lang="en-US" dirty="0" smtClean="0"/>
              <a:t>Definition of friendship</a:t>
            </a:r>
          </a:p>
          <a:p>
            <a:pPr marL="1099566" lvl="1" indent="-514350"/>
            <a:r>
              <a:rPr lang="en-US" dirty="0" smtClean="0"/>
              <a:t>Definition of collaboration</a:t>
            </a:r>
          </a:p>
          <a:p>
            <a:pPr marL="1099566" lvl="1" indent="-514350"/>
            <a:r>
              <a:rPr lang="en-US" dirty="0" smtClean="0"/>
              <a:t>The ideal </a:t>
            </a:r>
            <a:r>
              <a:rPr lang="en-US" dirty="0" smtClean="0"/>
              <a:t>partnership </a:t>
            </a:r>
            <a:r>
              <a:rPr lang="en-US" dirty="0" smtClean="0"/>
              <a:t>intensity</a:t>
            </a:r>
            <a:endParaRPr lang="en-US" dirty="0" smtClean="0"/>
          </a:p>
          <a:p>
            <a:pPr marL="1099566" lvl="1" indent="-514350"/>
            <a:r>
              <a:rPr lang="en-US" dirty="0" smtClean="0"/>
              <a:t>Criteria of collaboration</a:t>
            </a:r>
            <a:endParaRPr lang="en-US" dirty="0" smtClean="0"/>
          </a:p>
          <a:p>
            <a:pPr marL="708660" indent="-571500">
              <a:buFont typeface="+mj-lt"/>
              <a:buAutoNum type="romanUcPeriod"/>
            </a:pPr>
            <a:r>
              <a:rPr lang="en-US" dirty="0" smtClean="0"/>
              <a:t>Redefining our Purpose, Vision, and </a:t>
            </a:r>
            <a:r>
              <a:rPr lang="en-US" dirty="0" smtClean="0"/>
              <a:t>Mission</a:t>
            </a:r>
          </a:p>
          <a:p>
            <a:pPr marL="708660" indent="-571500">
              <a:buFont typeface="+mj-lt"/>
              <a:buAutoNum type="romanUcPeriod"/>
            </a:pPr>
            <a:r>
              <a:rPr lang="en-US" dirty="0" smtClean="0"/>
              <a:t>Purpose of friendship building</a:t>
            </a:r>
          </a:p>
          <a:p>
            <a:pPr marL="708660" indent="-571500">
              <a:buFont typeface="+mj-lt"/>
              <a:buAutoNum type="romanUcPeriod"/>
            </a:pPr>
            <a:r>
              <a:rPr lang="en-US" dirty="0" smtClean="0"/>
              <a:t>Communication for successful collaborative relationship</a:t>
            </a:r>
          </a:p>
          <a:p>
            <a:pPr marL="708660" indent="-571500">
              <a:buFont typeface="+mj-lt"/>
              <a:buAutoNum type="romanUcPeriod"/>
            </a:pPr>
            <a:r>
              <a:rPr lang="en-US" dirty="0" smtClean="0"/>
              <a:t>Conclusion</a:t>
            </a:r>
            <a:endParaRPr lang="en-US" dirty="0" smtClean="0"/>
          </a:p>
          <a:p>
            <a:pPr marL="708660" indent="-571500">
              <a:buFont typeface="+mj-lt"/>
              <a:buAutoNum type="romanUcPeriod"/>
            </a:pPr>
            <a:endParaRPr lang="en-US" dirty="0" smtClean="0"/>
          </a:p>
          <a:p>
            <a:pPr marL="708660" indent="-571500">
              <a:buFont typeface="+mj-lt"/>
              <a:buAutoNum type="romanUcPeriod"/>
            </a:pPr>
            <a:endParaRPr lang="en-US" dirty="0"/>
          </a:p>
        </p:txBody>
      </p:sp>
      <p:pic>
        <p:nvPicPr>
          <p:cNvPr id="4" name="Picture 3" descr="images (21).jpg"/>
          <p:cNvPicPr>
            <a:picLocks noChangeAspect="1"/>
          </p:cNvPicPr>
          <p:nvPr/>
        </p:nvPicPr>
        <p:blipFill>
          <a:blip r:embed="rId2" cstate="print"/>
          <a:stretch>
            <a:fillRect/>
          </a:stretch>
        </p:blipFill>
        <p:spPr>
          <a:xfrm>
            <a:off x="5486400" y="2"/>
            <a:ext cx="3657600" cy="289559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857250" indent="-857250">
              <a:buFont typeface="+mj-lt"/>
              <a:buAutoNum type="romanUcPeriod"/>
            </a:pPr>
            <a:r>
              <a:rPr lang="en-US" dirty="0" smtClean="0"/>
              <a:t>Overview</a:t>
            </a:r>
            <a:endParaRPr lang="en-US" dirty="0"/>
          </a:p>
        </p:txBody>
      </p:sp>
      <p:sp>
        <p:nvSpPr>
          <p:cNvPr id="3" name="Content Placeholder 2"/>
          <p:cNvSpPr>
            <a:spLocks noGrp="1"/>
          </p:cNvSpPr>
          <p:nvPr>
            <p:ph idx="1"/>
          </p:nvPr>
        </p:nvSpPr>
        <p:spPr/>
        <p:txBody>
          <a:bodyPr>
            <a:normAutofit/>
          </a:bodyPr>
          <a:lstStyle/>
          <a:p>
            <a:pPr>
              <a:buNone/>
            </a:pPr>
            <a:r>
              <a:rPr lang="en-US" dirty="0" smtClean="0"/>
              <a:t>Plant a seed of friendship; reap a bouquet of happiness. --</a:t>
            </a:r>
            <a:r>
              <a:rPr lang="en-US" i="1" dirty="0" smtClean="0"/>
              <a:t> Lois L. </a:t>
            </a:r>
            <a:r>
              <a:rPr lang="en-US" i="1" dirty="0" smtClean="0"/>
              <a:t>Kaufman</a:t>
            </a:r>
            <a:endParaRPr lang="en-US" b="1" dirty="0" smtClean="0"/>
          </a:p>
          <a:p>
            <a:pPr>
              <a:buNone/>
            </a:pPr>
            <a:r>
              <a:rPr lang="en-US" b="1" dirty="0" smtClean="0"/>
              <a:t>What is Friendship?</a:t>
            </a:r>
          </a:p>
          <a:p>
            <a:r>
              <a:rPr lang="en-US" b="1" dirty="0" smtClean="0">
                <a:solidFill>
                  <a:srgbClr val="002060"/>
                </a:solidFill>
              </a:rPr>
              <a:t>friendly </a:t>
            </a:r>
            <a:r>
              <a:rPr lang="en-US" b="1" dirty="0" smtClean="0">
                <a:solidFill>
                  <a:srgbClr val="002060"/>
                </a:solidFill>
              </a:rPr>
              <a:t>relations: </a:t>
            </a:r>
            <a:r>
              <a:rPr lang="en-US" dirty="0" smtClean="0">
                <a:solidFill>
                  <a:srgbClr val="002060"/>
                </a:solidFill>
              </a:rPr>
              <a:t>a relationship between people, organizations, or countries that is characterized by mutual assistance, approval, and </a:t>
            </a:r>
            <a:r>
              <a:rPr lang="en-US" dirty="0" smtClean="0">
                <a:solidFill>
                  <a:srgbClr val="002060"/>
                </a:solidFill>
              </a:rPr>
              <a:t>support </a:t>
            </a:r>
            <a:r>
              <a:rPr lang="en-US" b="1" baseline="30000" dirty="0" smtClean="0">
                <a:solidFill>
                  <a:srgbClr val="002060"/>
                </a:solidFill>
              </a:rPr>
              <a:t>1</a:t>
            </a:r>
          </a:p>
          <a:p>
            <a:pPr>
              <a:buNone/>
            </a:pPr>
            <a:endParaRPr lang="en-US" b="1" dirty="0" smtClean="0">
              <a:solidFill>
                <a:srgbClr val="002060"/>
              </a:solidFill>
            </a:endParaRPr>
          </a:p>
          <a:p>
            <a:endParaRPr lang="en-US" dirty="0" smtClean="0"/>
          </a:p>
          <a:p>
            <a:endParaRPr lang="en-US" dirty="0"/>
          </a:p>
        </p:txBody>
      </p:sp>
      <p:pic>
        <p:nvPicPr>
          <p:cNvPr id="9" name="Picture 8" descr="images (20).jpg"/>
          <p:cNvPicPr>
            <a:picLocks noChangeAspect="1"/>
          </p:cNvPicPr>
          <p:nvPr/>
        </p:nvPicPr>
        <p:blipFill>
          <a:blip r:embed="rId3" cstate="print"/>
          <a:stretch>
            <a:fillRect/>
          </a:stretch>
        </p:blipFill>
        <p:spPr>
          <a:xfrm>
            <a:off x="5410200" y="4419600"/>
            <a:ext cx="3733800" cy="2438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5"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2000"/>
                                        <p:tgtEl>
                                          <p:spTgt spid="9"/>
                                        </p:tgtEl>
                                      </p:cBhvr>
                                    </p:animEffect>
                                    <p:anim calcmode="lin" valueType="num">
                                      <p:cBhvr>
                                        <p:cTn id="18" dur="2000" fill="hold"/>
                                        <p:tgtEl>
                                          <p:spTgt spid="9"/>
                                        </p:tgtEl>
                                        <p:attrNameLst>
                                          <p:attrName>style.rotation</p:attrName>
                                        </p:attrNameLst>
                                      </p:cBhvr>
                                      <p:tavLst>
                                        <p:tav tm="0">
                                          <p:val>
                                            <p:fltVal val="720"/>
                                          </p:val>
                                        </p:tav>
                                        <p:tav tm="100000">
                                          <p:val>
                                            <p:fltVal val="0"/>
                                          </p:val>
                                        </p:tav>
                                      </p:tavLst>
                                    </p:anim>
                                    <p:anim calcmode="lin" valueType="num">
                                      <p:cBhvr>
                                        <p:cTn id="19" dur="2000" fill="hold"/>
                                        <p:tgtEl>
                                          <p:spTgt spid="9"/>
                                        </p:tgtEl>
                                        <p:attrNameLst>
                                          <p:attrName>ppt_h</p:attrName>
                                        </p:attrNameLst>
                                      </p:cBhvr>
                                      <p:tavLst>
                                        <p:tav tm="0">
                                          <p:val>
                                            <p:fltVal val="0"/>
                                          </p:val>
                                        </p:tav>
                                        <p:tav tm="100000">
                                          <p:val>
                                            <p:strVal val="#ppt_h"/>
                                          </p:val>
                                        </p:tav>
                                      </p:tavLst>
                                    </p:anim>
                                    <p:anim calcmode="lin" valueType="num">
                                      <p:cBhvr>
                                        <p:cTn id="20" dur="2000" fill="hold"/>
                                        <p:tgtEl>
                                          <p:spTgt spid="9"/>
                                        </p:tgtEl>
                                        <p:attrNameLst>
                                          <p:attrName>ppt_w</p:attrName>
                                        </p:attrNameLst>
                                      </p:cBhvr>
                                      <p:tavLst>
                                        <p:tav tm="0">
                                          <p:val>
                                            <p:fltVal val="0"/>
                                          </p:val>
                                        </p:tav>
                                        <p:tav tm="100000">
                                          <p:val>
                                            <p:strVal val="#ppt_w"/>
                                          </p:val>
                                        </p:tav>
                                      </p:tavLst>
                                    </p:anim>
                                  </p:childTnLst>
                                </p:cTn>
                              </p:par>
                            </p:childTnLst>
                          </p:cTn>
                        </p:par>
                      </p:childTnLst>
                    </p:cTn>
                  </p:par>
                  <p:par>
                    <p:cTn id="21" fill="hold">
                      <p:stCondLst>
                        <p:cond delay="indefinite"/>
                      </p:stCondLst>
                      <p:childTnLst>
                        <p:par>
                          <p:cTn id="22" fill="hold">
                            <p:stCondLst>
                              <p:cond delay="0"/>
                            </p:stCondLst>
                            <p:childTnLst>
                              <p:par>
                                <p:cTn id="23" presetID="1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slide(fromLeft)">
                                      <p:cBhvr>
                                        <p:cTn id="2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 (17).jpg"/>
          <p:cNvPicPr>
            <a:picLocks noGrp="1" noChangeAspect="1"/>
          </p:cNvPicPr>
          <p:nvPr>
            <p:ph idx="1"/>
          </p:nvPr>
        </p:nvPicPr>
        <p:blipFill>
          <a:blip r:embed="rId2" cstate="print"/>
          <a:stretch>
            <a:fillRect/>
          </a:stretch>
        </p:blipFill>
        <p:spPr>
          <a:xfrm>
            <a:off x="0" y="-62366"/>
            <a:ext cx="9144000" cy="694975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form of friendship: collaboration</a:t>
            </a:r>
            <a:endParaRPr lang="en-US" dirty="0"/>
          </a:p>
        </p:txBody>
      </p:sp>
      <p:sp>
        <p:nvSpPr>
          <p:cNvPr id="3" name="Content Placeholder 2"/>
          <p:cNvSpPr>
            <a:spLocks noGrp="1"/>
          </p:cNvSpPr>
          <p:nvPr>
            <p:ph idx="1"/>
          </p:nvPr>
        </p:nvSpPr>
        <p:spPr/>
        <p:txBody>
          <a:bodyPr>
            <a:normAutofit/>
          </a:bodyPr>
          <a:lstStyle/>
          <a:p>
            <a:pPr>
              <a:buNone/>
            </a:pPr>
            <a:r>
              <a:rPr lang="en-US" sz="3600" dirty="0" smtClean="0"/>
              <a:t>Collaboration is </a:t>
            </a:r>
            <a:endParaRPr lang="en-US" sz="3600" dirty="0" smtClean="0"/>
          </a:p>
          <a:p>
            <a:r>
              <a:rPr lang="en-US" sz="3600" dirty="0" smtClean="0"/>
              <a:t>a </a:t>
            </a:r>
            <a:r>
              <a:rPr lang="en-US" sz="3600" dirty="0" smtClean="0"/>
              <a:t>mutually beneficial and </a:t>
            </a:r>
            <a:r>
              <a:rPr lang="en-US" sz="3600" dirty="0" smtClean="0"/>
              <a:t>well-defined relationship </a:t>
            </a:r>
            <a:r>
              <a:rPr lang="en-US" sz="3600" dirty="0" smtClean="0"/>
              <a:t>entered into by two or more organizations </a:t>
            </a:r>
            <a:r>
              <a:rPr lang="en-US" sz="3600" dirty="0" smtClean="0"/>
              <a:t>to achieve </a:t>
            </a:r>
            <a:r>
              <a:rPr lang="en-US" sz="3600" dirty="0" smtClean="0"/>
              <a:t>common goals</a:t>
            </a:r>
            <a:r>
              <a:rPr lang="en-US" sz="3600" dirty="0" smtClean="0"/>
              <a:t>.</a:t>
            </a:r>
          </a:p>
          <a:p>
            <a:r>
              <a:rPr lang="en-US" sz="3600" dirty="0" smtClean="0"/>
              <a:t>the </a:t>
            </a:r>
            <a:r>
              <a:rPr lang="en-US" sz="3600" dirty="0" smtClean="0"/>
              <a:t>act of working together with one or more people in order to achieve </a:t>
            </a:r>
            <a:r>
              <a:rPr lang="en-US" sz="3600" dirty="0" smtClean="0"/>
              <a:t>something.</a:t>
            </a:r>
            <a:endParaRPr lang="en-US" sz="3600" dirty="0" smtClean="0"/>
          </a:p>
          <a:p>
            <a:endParaRPr lang="en-US" dirty="0"/>
          </a:p>
        </p:txBody>
      </p:sp>
      <p:pic>
        <p:nvPicPr>
          <p:cNvPr id="4" name="Picture 3" descr="images (16).jpg"/>
          <p:cNvPicPr>
            <a:picLocks noChangeAspect="1"/>
          </p:cNvPicPr>
          <p:nvPr/>
        </p:nvPicPr>
        <p:blipFill>
          <a:blip r:embed="rId3" cstate="print"/>
          <a:stretch>
            <a:fillRect/>
          </a:stretch>
        </p:blipFill>
        <p:spPr>
          <a:xfrm>
            <a:off x="7324725" y="0"/>
            <a:ext cx="1819275" cy="25050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Top)">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slide(fromBottom)">
                                      <p:cBhvr>
                                        <p:cTn id="1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Finding the ideal partnership intensity for the task(s) at hand</a:t>
            </a:r>
            <a:endParaRPr lang="en-US" dirty="0"/>
          </a:p>
        </p:txBody>
      </p:sp>
      <p:pic>
        <p:nvPicPr>
          <p:cNvPr id="4" name="Content Placeholder 3" descr="images (28).jpg"/>
          <p:cNvPicPr>
            <a:picLocks noGrp="1" noChangeAspect="1"/>
          </p:cNvPicPr>
          <p:nvPr>
            <p:ph idx="1"/>
          </p:nvPr>
        </p:nvPicPr>
        <p:blipFill>
          <a:blip r:embed="rId2" cstate="print"/>
          <a:stretch>
            <a:fillRect/>
          </a:stretch>
        </p:blipFill>
        <p:spPr>
          <a:xfrm>
            <a:off x="3799049" y="1447800"/>
            <a:ext cx="5344951" cy="2838513"/>
          </a:xfrm>
        </p:spPr>
      </p:pic>
      <p:pic>
        <p:nvPicPr>
          <p:cNvPr id="5" name="Picture 4" descr="images (35).jpg"/>
          <p:cNvPicPr>
            <a:picLocks noChangeAspect="1"/>
          </p:cNvPicPr>
          <p:nvPr/>
        </p:nvPicPr>
        <p:blipFill>
          <a:blip r:embed="rId3" cstate="print"/>
          <a:stretch>
            <a:fillRect/>
          </a:stretch>
        </p:blipFill>
        <p:spPr>
          <a:xfrm>
            <a:off x="0" y="1391312"/>
            <a:ext cx="3839459" cy="2875888"/>
          </a:xfrm>
          <a:prstGeom prst="rect">
            <a:avLst/>
          </a:prstGeom>
        </p:spPr>
      </p:pic>
      <p:pic>
        <p:nvPicPr>
          <p:cNvPr id="6" name="Picture 5" descr="images (37).jpg"/>
          <p:cNvPicPr>
            <a:picLocks noChangeAspect="1"/>
          </p:cNvPicPr>
          <p:nvPr/>
        </p:nvPicPr>
        <p:blipFill>
          <a:blip r:embed="rId4" cstate="print"/>
          <a:stretch>
            <a:fillRect/>
          </a:stretch>
        </p:blipFill>
        <p:spPr>
          <a:xfrm>
            <a:off x="76200" y="4305300"/>
            <a:ext cx="8839200" cy="251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2"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Right)">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Criteria of collaboration</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Do </a:t>
            </a:r>
            <a:r>
              <a:rPr lang="en-US" sz="3200" dirty="0" smtClean="0"/>
              <a:t>you have a clearly defined vision &amp; purpose in mind for </a:t>
            </a:r>
            <a:r>
              <a:rPr lang="en-US" sz="3200" dirty="0" smtClean="0"/>
              <a:t>the collaborative </a:t>
            </a:r>
            <a:r>
              <a:rPr lang="en-US" sz="3200" dirty="0" smtClean="0"/>
              <a:t>effort</a:t>
            </a:r>
            <a:r>
              <a:rPr lang="en-US" sz="3200" dirty="0" smtClean="0"/>
              <a:t>?</a:t>
            </a:r>
            <a:endParaRPr lang="en-US" sz="3200" dirty="0" smtClean="0"/>
          </a:p>
          <a:p>
            <a:r>
              <a:rPr lang="en-US" sz="3200" dirty="0" smtClean="0"/>
              <a:t>Are </a:t>
            </a:r>
            <a:r>
              <a:rPr lang="en-US" sz="3200" dirty="0" smtClean="0"/>
              <a:t>you willing to make a firm commitment?</a:t>
            </a:r>
          </a:p>
          <a:p>
            <a:r>
              <a:rPr lang="en-US" sz="3200" dirty="0" smtClean="0"/>
              <a:t>Do </a:t>
            </a:r>
            <a:r>
              <a:rPr lang="en-US" sz="3200" dirty="0" smtClean="0"/>
              <a:t>you have </a:t>
            </a:r>
            <a:r>
              <a:rPr lang="en-US" sz="3200" dirty="0" smtClean="0"/>
              <a:t>adequate</a:t>
            </a:r>
            <a:br>
              <a:rPr lang="en-US" sz="3200" dirty="0" smtClean="0"/>
            </a:br>
            <a:r>
              <a:rPr lang="en-US" sz="3200" dirty="0" smtClean="0"/>
              <a:t> </a:t>
            </a:r>
            <a:r>
              <a:rPr lang="en-US" sz="3200" dirty="0" smtClean="0"/>
              <a:t>time and funding</a:t>
            </a:r>
            <a:r>
              <a:rPr lang="en-US" sz="3200" dirty="0" smtClean="0"/>
              <a:t>?</a:t>
            </a:r>
          </a:p>
          <a:p>
            <a:r>
              <a:rPr lang="en-US" sz="3200" dirty="0" smtClean="0"/>
              <a:t>Would changes </a:t>
            </a:r>
            <a:r>
              <a:rPr lang="en-US" sz="3200" dirty="0" smtClean="0"/>
              <a:t>and</a:t>
            </a:r>
            <a:br>
              <a:rPr lang="en-US" sz="3200" dirty="0" smtClean="0"/>
            </a:br>
            <a:r>
              <a:rPr lang="en-US" sz="3200" dirty="0" smtClean="0"/>
              <a:t> </a:t>
            </a:r>
            <a:r>
              <a:rPr lang="en-US" sz="3200" dirty="0" smtClean="0"/>
              <a:t>new ideas be </a:t>
            </a:r>
            <a:r>
              <a:rPr lang="en-US" sz="3200" dirty="0" smtClean="0"/>
              <a:t/>
            </a:r>
            <a:br>
              <a:rPr lang="en-US" sz="3200" dirty="0" smtClean="0"/>
            </a:br>
            <a:r>
              <a:rPr lang="en-US" sz="3200" dirty="0" smtClean="0"/>
              <a:t>welcomed</a:t>
            </a:r>
            <a:r>
              <a:rPr lang="en-US" sz="3200" dirty="0" smtClean="0"/>
              <a:t/>
            </a:r>
            <a:br>
              <a:rPr lang="en-US" sz="3200" dirty="0" smtClean="0"/>
            </a:br>
            <a:r>
              <a:rPr lang="en-US" sz="3200" dirty="0" smtClean="0"/>
              <a:t> or resisted?</a:t>
            </a:r>
          </a:p>
          <a:p>
            <a:endParaRPr lang="en-US" dirty="0" smtClean="0"/>
          </a:p>
        </p:txBody>
      </p:sp>
      <p:pic>
        <p:nvPicPr>
          <p:cNvPr id="4" name="Picture 3" descr="images (26).jpg"/>
          <p:cNvPicPr>
            <a:picLocks noChangeAspect="1"/>
          </p:cNvPicPr>
          <p:nvPr/>
        </p:nvPicPr>
        <p:blipFill>
          <a:blip r:embed="rId2" cstate="print"/>
          <a:stretch>
            <a:fillRect/>
          </a:stretch>
        </p:blipFill>
        <p:spPr>
          <a:xfrm>
            <a:off x="5029199" y="3775870"/>
            <a:ext cx="4114801" cy="30821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Is the proposed partner is a good fit with your organization</a:t>
            </a:r>
            <a:r>
              <a:rPr lang="en-US" dirty="0" smtClean="0"/>
              <a:t>?</a:t>
            </a:r>
            <a:endParaRPr lang="en-US" dirty="0"/>
          </a:p>
        </p:txBody>
      </p:sp>
      <p:sp>
        <p:nvSpPr>
          <p:cNvPr id="3" name="Content Placeholder 2"/>
          <p:cNvSpPr>
            <a:spLocks noGrp="1"/>
          </p:cNvSpPr>
          <p:nvPr>
            <p:ph idx="1"/>
          </p:nvPr>
        </p:nvSpPr>
        <p:spPr/>
        <p:txBody>
          <a:bodyPr>
            <a:normAutofit/>
          </a:bodyPr>
          <a:lstStyle/>
          <a:p>
            <a:pPr>
              <a:buNone/>
            </a:pPr>
            <a:r>
              <a:rPr lang="en-US" dirty="0" smtClean="0"/>
              <a:t>Consider</a:t>
            </a:r>
            <a:r>
              <a:rPr lang="en-US" dirty="0" smtClean="0"/>
              <a:t>:</a:t>
            </a:r>
          </a:p>
          <a:p>
            <a:pPr marL="1042416" lvl="1" indent="-457200">
              <a:buFont typeface="+mj-lt"/>
              <a:buAutoNum type="arabicPeriod"/>
            </a:pPr>
            <a:r>
              <a:rPr lang="en-US" dirty="0" smtClean="0"/>
              <a:t>Key goals to be achieved</a:t>
            </a:r>
            <a:endParaRPr lang="en-US" dirty="0" smtClean="0"/>
          </a:p>
          <a:p>
            <a:pPr marL="1042416" lvl="1" indent="-457200">
              <a:buFont typeface="+mj-lt"/>
              <a:buAutoNum type="arabicPeriod"/>
            </a:pPr>
            <a:r>
              <a:rPr lang="en-US" dirty="0" smtClean="0"/>
              <a:t>Gain </a:t>
            </a:r>
            <a:r>
              <a:rPr lang="en-US" dirty="0" smtClean="0"/>
              <a:t>from the </a:t>
            </a:r>
            <a:r>
              <a:rPr lang="en-US" dirty="0" smtClean="0"/>
              <a:t>collaboration. </a:t>
            </a:r>
            <a:r>
              <a:rPr lang="en-US" dirty="0" err="1" smtClean="0"/>
              <a:t>i.e</a:t>
            </a:r>
            <a:r>
              <a:rPr lang="en-US" dirty="0" smtClean="0"/>
              <a:t> </a:t>
            </a:r>
            <a:r>
              <a:rPr lang="en-US" dirty="0" smtClean="0"/>
              <a:t>Will the end </a:t>
            </a:r>
            <a:r>
              <a:rPr lang="en-US" dirty="0" smtClean="0"/>
              <a:t>result  be </a:t>
            </a:r>
            <a:r>
              <a:rPr lang="en-US" dirty="0" smtClean="0"/>
              <a:t>a ‘win-win’ situation</a:t>
            </a:r>
            <a:r>
              <a:rPr lang="en-US" dirty="0" smtClean="0"/>
              <a:t>?</a:t>
            </a:r>
            <a:endParaRPr lang="en-US" dirty="0" smtClean="0"/>
          </a:p>
          <a:p>
            <a:pPr marL="1042416" lvl="1" indent="-457200">
              <a:buFont typeface="+mj-lt"/>
              <a:buAutoNum type="arabicPeriod"/>
            </a:pPr>
            <a:r>
              <a:rPr lang="en-US" dirty="0" smtClean="0"/>
              <a:t> </a:t>
            </a:r>
            <a:r>
              <a:rPr lang="en-US" dirty="0" smtClean="0"/>
              <a:t>Can all organizations reach an agreement regarding the mandate of </a:t>
            </a:r>
            <a:r>
              <a:rPr lang="en-US" dirty="0" smtClean="0"/>
              <a:t>the collaboration </a:t>
            </a:r>
            <a:r>
              <a:rPr lang="en-US" dirty="0" smtClean="0"/>
              <a:t>and the purpose of the collaborative </a:t>
            </a:r>
            <a:r>
              <a:rPr lang="en-US" dirty="0" smtClean="0"/>
              <a:t>initiatives</a:t>
            </a:r>
            <a:r>
              <a:rPr lang="en-US" dirty="0" smtClean="0"/>
              <a:t>?</a:t>
            </a:r>
            <a:r>
              <a:rPr lang="en-US" dirty="0" smtClean="0"/>
              <a:t> </a:t>
            </a:r>
          </a:p>
          <a:p>
            <a:pPr marL="1042416" lvl="1" indent="-457200">
              <a:buFont typeface="+mj-lt"/>
              <a:buAutoNum type="arabicPeriod"/>
            </a:pPr>
            <a:r>
              <a:rPr lang="en-US" dirty="0" smtClean="0"/>
              <a:t>commonalties </a:t>
            </a:r>
            <a:r>
              <a:rPr lang="en-US" dirty="0" smtClean="0"/>
              <a:t>to work </a:t>
            </a:r>
            <a:r>
              <a:rPr lang="en-US" dirty="0" smtClean="0"/>
              <a:t>together effectively.</a:t>
            </a:r>
          </a:p>
          <a:p>
            <a:pPr marL="1042416" lvl="1" indent="-457200">
              <a:buFont typeface="+mj-lt"/>
              <a:buAutoNum type="arabicPeriod"/>
            </a:pPr>
            <a:r>
              <a:rPr lang="en-US" dirty="0" smtClean="0"/>
              <a:t>Does </a:t>
            </a:r>
            <a:r>
              <a:rPr lang="en-US" dirty="0" smtClean="0"/>
              <a:t>the organization have a good understanding of whom you serve?</a:t>
            </a:r>
            <a:endParaRPr lang="en-US" dirty="0"/>
          </a:p>
        </p:txBody>
      </p:sp>
      <p:sp>
        <p:nvSpPr>
          <p:cNvPr id="4" name="TextBox 3"/>
          <p:cNvSpPr txBox="1"/>
          <p:nvPr/>
        </p:nvSpPr>
        <p:spPr>
          <a:xfrm>
            <a:off x="762000" y="6027003"/>
            <a:ext cx="8153400" cy="830997"/>
          </a:xfrm>
          <a:prstGeom prst="rect">
            <a:avLst/>
          </a:prstGeom>
          <a:noFill/>
        </p:spPr>
        <p:txBody>
          <a:bodyPr wrap="square" rtlCol="0">
            <a:spAutoFit/>
          </a:bodyPr>
          <a:lstStyle/>
          <a:p>
            <a:pPr algn="ctr"/>
            <a:r>
              <a:rPr lang="en-US" sz="2400" b="1" dirty="0" smtClean="0">
                <a:solidFill>
                  <a:srgbClr val="002060"/>
                </a:solidFill>
              </a:rPr>
              <a:t>Plant a seed of friendship; reap a bouquet of happiness. --</a:t>
            </a:r>
            <a:r>
              <a:rPr lang="en-US" sz="2400" b="1" i="1" dirty="0" smtClean="0">
                <a:solidFill>
                  <a:srgbClr val="002060"/>
                </a:solidFill>
              </a:rPr>
              <a:t> Lois L. Kaufman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3">
                                            <p:txEl>
                                              <p:pRg st="0" end="0"/>
                                            </p:txEl>
                                          </p:spTgt>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3">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21"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3">
                                            <p:txEl>
                                              <p:pRg st="2" end="2"/>
                                            </p:txEl>
                                          </p:spTgt>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27"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8" dur="2000" fill="hold"/>
                                        <p:tgtEl>
                                          <p:spTgt spid="3">
                                            <p:txEl>
                                              <p:pRg st="3" end="3"/>
                                            </p:txEl>
                                          </p:spTgt>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anim calcmode="lin" valueType="num">
                                      <p:cBhvr>
                                        <p:cTn id="32"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4" end="4"/>
                                            </p:txEl>
                                          </p:spTgt>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anim calcmode="lin" valueType="num">
                                      <p:cBhvr>
                                        <p:cTn id="38"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39"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0"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 (45).jpg"/>
          <p:cNvPicPr>
            <a:picLocks noChangeAspect="1"/>
          </p:cNvPicPr>
          <p:nvPr/>
        </p:nvPicPr>
        <p:blipFill>
          <a:blip r:embed="rId2" cstate="print"/>
          <a:stretch>
            <a:fillRect/>
          </a:stretch>
        </p:blipFill>
        <p:spPr>
          <a:xfrm>
            <a:off x="0" y="1"/>
            <a:ext cx="9144000" cy="67818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2187</TotalTime>
  <Words>661</Words>
  <Application>Microsoft Office PowerPoint</Application>
  <PresentationFormat>On-screen Show (4:3)</PresentationFormat>
  <Paragraphs>95</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The need and the purpose of friendship building</vt:lpstr>
      <vt:lpstr>Contents</vt:lpstr>
      <vt:lpstr>Overview</vt:lpstr>
      <vt:lpstr>Slide 4</vt:lpstr>
      <vt:lpstr>A form of friendship: collaboration</vt:lpstr>
      <vt:lpstr>Finding the ideal partnership intensity for the task(s) at hand</vt:lpstr>
      <vt:lpstr>Criteria of collaboration</vt:lpstr>
      <vt:lpstr>Is the proposed partner is a good fit with your organization?</vt:lpstr>
      <vt:lpstr>Slide 9</vt:lpstr>
      <vt:lpstr>Defining our Purpose, Vision, &amp;Mission  The African League of Young Master’s (ALYM) </vt:lpstr>
      <vt:lpstr>Purpose of friendship</vt:lpstr>
      <vt:lpstr>Slide 12</vt:lpstr>
      <vt:lpstr>Possible roles of partners</vt:lpstr>
      <vt:lpstr>A successful collaborative relationship demands first and foremost, clear communication.</vt:lpstr>
      <vt:lpstr>Slide 15</vt:lpstr>
      <vt:lpstr>Slide 16</vt:lpstr>
      <vt:lpstr>Conclusion</vt:lpstr>
      <vt:lpstr>References</vt:lpstr>
      <vt:lpstr>References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need and the purpose of friendship building</dc:title>
  <dc:creator>NICOLAS</dc:creator>
  <cp:lastModifiedBy>NICOLAS</cp:lastModifiedBy>
  <cp:revision>6</cp:revision>
  <dcterms:created xsi:type="dcterms:W3CDTF">2013-03-05T19:39:23Z</dcterms:created>
  <dcterms:modified xsi:type="dcterms:W3CDTF">2013-03-08T00:53:21Z</dcterms:modified>
</cp:coreProperties>
</file>