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notesMasterIdLst>
    <p:notesMasterId r:id="rId24"/>
  </p:notesMasterIdLst>
  <p:sldIdLst>
    <p:sldId id="264" r:id="rId2"/>
    <p:sldId id="256" r:id="rId3"/>
    <p:sldId id="257" r:id="rId4"/>
    <p:sldId id="258" r:id="rId5"/>
    <p:sldId id="259" r:id="rId6"/>
    <p:sldId id="260" r:id="rId7"/>
    <p:sldId id="265" r:id="rId8"/>
    <p:sldId id="266" r:id="rId9"/>
    <p:sldId id="267" r:id="rId10"/>
    <p:sldId id="268" r:id="rId11"/>
    <p:sldId id="274" r:id="rId12"/>
    <p:sldId id="269" r:id="rId13"/>
    <p:sldId id="270" r:id="rId14"/>
    <p:sldId id="271" r:id="rId15"/>
    <p:sldId id="272" r:id="rId16"/>
    <p:sldId id="273" r:id="rId17"/>
    <p:sldId id="262" r:id="rId18"/>
    <p:sldId id="275" r:id="rId19"/>
    <p:sldId id="277" r:id="rId20"/>
    <p:sldId id="278" r:id="rId21"/>
    <p:sldId id="279" r:id="rId22"/>
    <p:sldId id="263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ser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832A8"/>
    <a:srgbClr val="FD67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31" autoAdjust="0"/>
    <p:restoredTop sz="94737" autoAdjust="0"/>
  </p:normalViewPr>
  <p:slideViewPr>
    <p:cSldViewPr>
      <p:cViewPr varScale="1">
        <p:scale>
          <a:sx n="68" d="100"/>
          <a:sy n="68" d="100"/>
        </p:scale>
        <p:origin x="-528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8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4D13728-3F27-4CEC-90E3-772E0E34156E}" type="datetimeFigureOut">
              <a:rPr lang="ar-EG" smtClean="0"/>
              <a:t>13/05/1434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0B4E0B8-C63B-4BC2-BD44-4446E43D56C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13251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4E0B8-C63B-4BC2-BD44-4446E43D56C2}" type="slidenum">
              <a:rPr lang="ar-EG" smtClean="0"/>
              <a:t>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91512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4E0B8-C63B-4BC2-BD44-4446E43D56C2}" type="slidenum">
              <a:rPr lang="ar-EG" smtClean="0"/>
              <a:t>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18097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B8ABB09-4A1D-463E-8065-109CC2B7EFAA}" type="datetimeFigureOut">
              <a:rPr lang="ar-SA" smtClean="0"/>
              <a:t>13/05/1434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10" name="مستطيل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مستطيل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رابط مستقيم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رابط مستقيم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مستطيل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شكل بيضاوي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شكل بيضاوي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شكل بيضاوي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t>13/05/1434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B8ABB09-4A1D-463E-8065-109CC2B7EFAA}" type="datetimeFigureOut">
              <a:rPr lang="ar-SA" smtClean="0"/>
              <a:t>13/05/1434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9" name="مستطيل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رابط مستقيم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مستطيل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شكل بيضاوي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شكل بيضاوي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شكل بيضاوي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رابط مستقيم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13/05/1434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13/05/1434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نص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t>13/05/1434</a:t>
            </a:fld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13/05/1434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عنصر نائب للمحتوى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t>13/05/1434</a:t>
            </a:fld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23" name="عنصر نائب للتذييل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رابط مستقيم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عنصر نائب للتاريخ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t>13/05/1434</a:t>
            </a:fld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13/05/1434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image" Target="../media/image20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7" y="-134596"/>
            <a:ext cx="9634951" cy="7095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8369">
            <a:off x="-57556" y="100176"/>
            <a:ext cx="2265499" cy="3192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944">
            <a:off x="6935847" y="40901"/>
            <a:ext cx="2195555" cy="3091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مربع نص 6"/>
          <p:cNvSpPr txBox="1"/>
          <p:nvPr/>
        </p:nvSpPr>
        <p:spPr>
          <a:xfrm rot="20792943">
            <a:off x="7627316" y="2535174"/>
            <a:ext cx="16561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 smtClean="0">
                <a:solidFill>
                  <a:schemeClr val="bg1">
                    <a:lumMod val="95000"/>
                  </a:schemeClr>
                </a:solidFill>
                <a:cs typeface="Al-Kharashi Saleh Moshmat Kaim" pitchFamily="2" charset="-78"/>
              </a:rPr>
              <a:t>نورا احمد </a:t>
            </a:r>
            <a:endParaRPr lang="ar-EG" sz="2400" b="1" dirty="0">
              <a:solidFill>
                <a:schemeClr val="bg1">
                  <a:lumMod val="95000"/>
                </a:schemeClr>
              </a:solidFill>
              <a:cs typeface="Al-Kharashi Saleh Moshmat Kaim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 rot="20663763">
            <a:off x="422997" y="2725445"/>
            <a:ext cx="17610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000" b="1" dirty="0" smtClean="0">
                <a:solidFill>
                  <a:schemeClr val="bg1">
                    <a:lumMod val="95000"/>
                  </a:schemeClr>
                </a:solidFill>
                <a:cs typeface="Al-Kharashi Saleh Moshmat Kaim" pitchFamily="2" charset="-78"/>
              </a:rPr>
              <a:t>علا عبد الفتاح</a:t>
            </a:r>
            <a:endParaRPr lang="ar-EG" sz="2000" b="1" dirty="0">
              <a:solidFill>
                <a:schemeClr val="bg1">
                  <a:lumMod val="95000"/>
                </a:schemeClr>
              </a:solidFill>
              <a:cs typeface="Al-Kharashi Saleh Moshmat Kai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379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2816"/>
            <a:ext cx="5904656" cy="4824536"/>
          </a:xfrm>
        </p:spPr>
      </p:pic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144888" cy="1143000"/>
          </a:xfrm>
        </p:spPr>
        <p:txBody>
          <a:bodyPr>
            <a:prstTxWarp prst="textWave1">
              <a:avLst/>
            </a:prstTxWarp>
          </a:bodyPr>
          <a:lstStyle/>
          <a:p>
            <a:pPr algn="r"/>
            <a:r>
              <a:rPr lang="ar-EG" sz="32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كيف نحقق الهدف من اللعب؟</a:t>
            </a:r>
            <a:endParaRPr lang="ar-EG" dirty="0"/>
          </a:p>
        </p:txBody>
      </p:sp>
      <p:sp>
        <p:nvSpPr>
          <p:cNvPr id="7" name="مربع نص 6"/>
          <p:cNvSpPr txBox="1"/>
          <p:nvPr/>
        </p:nvSpPr>
        <p:spPr>
          <a:xfrm rot="20262805">
            <a:off x="6292775" y="2364648"/>
            <a:ext cx="195837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سهلة</a:t>
            </a:r>
            <a:endParaRPr lang="ar-EG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 rot="20455643">
            <a:off x="661888" y="2156772"/>
            <a:ext cx="24482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 smtClean="0"/>
              <a:t>تعطيه الاستقلالية</a:t>
            </a:r>
            <a:endParaRPr lang="ar-EG" sz="32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6876256" y="4293096"/>
            <a:ext cx="14768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 smtClean="0"/>
              <a:t>مثيرة</a:t>
            </a:r>
            <a:endParaRPr lang="ar-EG" sz="3600" b="1" dirty="0"/>
          </a:p>
        </p:txBody>
      </p:sp>
      <p:pic>
        <p:nvPicPr>
          <p:cNvPr id="10" name="عنصر نائب للمحتوى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37"/>
            <a:ext cx="1706513" cy="161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680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1916832"/>
            <a:ext cx="8278191" cy="3960440"/>
          </a:xfrm>
        </p:spPr>
        <p:txBody>
          <a:bodyPr>
            <a:prstTxWarp prst="textDeflate">
              <a:avLst>
                <a:gd name="adj" fmla="val 26423"/>
              </a:avLst>
            </a:prstTxWarp>
          </a:bodyPr>
          <a:lstStyle/>
          <a:p>
            <a:pPr algn="ctr"/>
            <a:r>
              <a:rPr lang="ar-E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انواع الالعاب التربوية</a:t>
            </a:r>
            <a:endParaRPr lang="ar-E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عنصر نائب للمحتوى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37"/>
            <a:ext cx="1706513" cy="161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179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149080"/>
            <a:ext cx="3448918" cy="252588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8266">
            <a:off x="5869235" y="1955132"/>
            <a:ext cx="1855093" cy="2473457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948264" y="274638"/>
            <a:ext cx="1368152" cy="1143000"/>
          </a:xfrm>
        </p:spPr>
        <p:txBody>
          <a:bodyPr>
            <a:prstTxWarp prst="textWave2">
              <a:avLst/>
            </a:prstTxWarp>
            <a:normAutofit/>
          </a:bodyPr>
          <a:lstStyle/>
          <a:p>
            <a:pPr algn="ctr"/>
            <a:r>
              <a:rPr lang="ar-EG" sz="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الدمى</a:t>
            </a:r>
            <a:endParaRPr lang="ar-EG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عنصر نائب للمحتوى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37"/>
            <a:ext cx="1706513" cy="161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2247">
            <a:off x="1113830" y="1878130"/>
            <a:ext cx="28575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344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3352800" cy="1143000"/>
          </a:xfrm>
        </p:spPr>
        <p:txBody>
          <a:bodyPr>
            <a:prstTxWarp prst="textWave2">
              <a:avLst/>
            </a:prstTxWarp>
          </a:bodyPr>
          <a:lstStyle/>
          <a:p>
            <a:pPr algn="r"/>
            <a:r>
              <a:rPr lang="ar-EG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الالعاب الحركية</a:t>
            </a:r>
            <a:endParaRPr lang="ar-EG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عنصر نائب للمحتوى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37"/>
            <a:ext cx="1706513" cy="161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2636912"/>
            <a:ext cx="2845667" cy="3421401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727405"/>
            <a:ext cx="2880320" cy="3130595"/>
          </a:xfrm>
          <a:prstGeom prst="rect">
            <a:avLst/>
          </a:prstGeom>
        </p:spPr>
      </p:pic>
      <p:pic>
        <p:nvPicPr>
          <p:cNvPr id="10" name="عنصر نائب للمحتوى 9"/>
          <p:cNvPicPr>
            <a:picLocks noGrp="1" noChangeAspect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620300"/>
            <a:ext cx="3210320" cy="3210320"/>
          </a:xfrm>
        </p:spPr>
      </p:pic>
    </p:spTree>
    <p:extLst>
      <p:ext uri="{BB962C8B-B14F-4D97-AF65-F5344CB8AC3E}">
        <p14:creationId xmlns:p14="http://schemas.microsoft.com/office/powerpoint/2010/main" val="279138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3496816" cy="1143000"/>
          </a:xfrm>
        </p:spPr>
        <p:txBody>
          <a:bodyPr>
            <a:prstTxWarp prst="textWave1">
              <a:avLst/>
            </a:prstTxWarp>
          </a:bodyPr>
          <a:lstStyle/>
          <a:p>
            <a:pPr algn="r"/>
            <a:r>
              <a:rPr lang="ar-EG" u="sng" dirty="0" smtClean="0"/>
              <a:t>العاب الذكاء</a:t>
            </a:r>
            <a:endParaRPr lang="ar-EG" u="sng" dirty="0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9661">
            <a:off x="4381593" y="1916832"/>
            <a:ext cx="4392488" cy="4797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عنصر نائب للمحتوى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3" y="0"/>
            <a:ext cx="1706513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4391117" cy="47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847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136776" cy="1143000"/>
          </a:xfrm>
        </p:spPr>
        <p:txBody>
          <a:bodyPr>
            <a:prstTxWarp prst="textWave2">
              <a:avLst/>
            </a:prstTxWarp>
          </a:bodyPr>
          <a:lstStyle/>
          <a:p>
            <a:pPr algn="r"/>
            <a:r>
              <a:rPr lang="ar-EG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الالعاب التمثيلية</a:t>
            </a:r>
            <a:endParaRPr lang="ar-EG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3838">
            <a:off x="4508913" y="1884025"/>
            <a:ext cx="3989629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عنصر نائب للمحتوى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37"/>
            <a:ext cx="1706513" cy="161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75" y="2098576"/>
            <a:ext cx="285750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933056"/>
            <a:ext cx="2719189" cy="2719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294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24744"/>
            <a:ext cx="4286250" cy="313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064768" cy="1143000"/>
          </a:xfrm>
        </p:spPr>
        <p:txBody>
          <a:bodyPr>
            <a:prstTxWarp prst="textWave2">
              <a:avLst/>
            </a:prstTxWarp>
          </a:bodyPr>
          <a:lstStyle/>
          <a:p>
            <a:pPr algn="r"/>
            <a:r>
              <a:rPr lang="ar-EG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الالعاب الورقية</a:t>
            </a:r>
            <a:endParaRPr lang="ar-EG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688" y="3879965"/>
            <a:ext cx="4009856" cy="2959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عنصر نائب للمحتوى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96" y="0"/>
            <a:ext cx="1706513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6330">
            <a:off x="256686" y="2067781"/>
            <a:ext cx="3583980" cy="2793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6810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تمرير عمودي 4"/>
          <p:cNvSpPr/>
          <p:nvPr/>
        </p:nvSpPr>
        <p:spPr>
          <a:xfrm>
            <a:off x="-1548680" y="-315416"/>
            <a:ext cx="12457384" cy="7344816"/>
          </a:xfrm>
          <a:prstGeom prst="verticalScroll">
            <a:avLst>
              <a:gd name="adj" fmla="val 19219"/>
            </a:avLst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19866878">
            <a:off x="29904" y="2229333"/>
            <a:ext cx="8631183" cy="2057444"/>
          </a:xfrm>
        </p:spPr>
        <p:txBody>
          <a:bodyPr>
            <a:noAutofit/>
          </a:bodyPr>
          <a:lstStyle/>
          <a:p>
            <a:pPr algn="ctr"/>
            <a:r>
              <a:rPr lang="ar-EG" sz="88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l-Kharashi 23" pitchFamily="2" charset="-78"/>
              </a:rPr>
              <a:t>توصيات ومقترحات</a:t>
            </a:r>
            <a:endParaRPr lang="ar-EG" sz="8800" b="1" dirty="0">
              <a:solidFill>
                <a:schemeClr val="tx1">
                  <a:lumMod val="85000"/>
                  <a:lumOff val="15000"/>
                </a:schemeClr>
              </a:solidFill>
              <a:cs typeface="Al-Kharashi 23" pitchFamily="2" charset="-78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0646">
            <a:off x="5796136" y="3789041"/>
            <a:ext cx="3347864" cy="268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9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23" y="17447"/>
            <a:ext cx="9158671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20037454">
            <a:off x="1773982" y="642698"/>
            <a:ext cx="3058252" cy="1152128"/>
          </a:xfrm>
        </p:spPr>
        <p:txBody>
          <a:bodyPr>
            <a:noAutofit/>
          </a:bodyPr>
          <a:lstStyle/>
          <a:p>
            <a:pPr algn="ctr"/>
            <a:r>
              <a:rPr lang="ar-EG" sz="4000" b="1" dirty="0" smtClean="0">
                <a:solidFill>
                  <a:schemeClr val="tx1"/>
                </a:solidFill>
                <a:cs typeface="Al-Kharashi Saleh Musmat Mail " pitchFamily="2" charset="-78"/>
              </a:rPr>
              <a:t>لازم نشجعهم</a:t>
            </a:r>
            <a:endParaRPr lang="ar-EG" sz="4000" b="1" dirty="0">
              <a:solidFill>
                <a:schemeClr val="tx1"/>
              </a:solidFill>
              <a:cs typeface="Al-Kharashi Saleh Musmat Mail " pitchFamily="2" charset="-78"/>
            </a:endParaRPr>
          </a:p>
        </p:txBody>
      </p:sp>
      <p:pic>
        <p:nvPicPr>
          <p:cNvPr id="4" name="عنصر نائب للمحتوى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90" y="-18078"/>
            <a:ext cx="1706513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885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83494"/>
            <a:ext cx="3209794" cy="3068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17777"/>
            <a:ext cx="2619375" cy="2016225"/>
          </a:xfrm>
          <a:prstGeom prst="roundRect">
            <a:avLst>
              <a:gd name="adj" fmla="val 1674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98" y="3737867"/>
            <a:ext cx="3048000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898" y="3200225"/>
            <a:ext cx="3168352" cy="3667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873" y="2852936"/>
            <a:ext cx="2606605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مربع نص 7"/>
          <p:cNvSpPr txBox="1"/>
          <p:nvPr/>
        </p:nvSpPr>
        <p:spPr>
          <a:xfrm>
            <a:off x="7092280" y="529644"/>
            <a:ext cx="1440161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لازم ننوع</a:t>
            </a:r>
            <a:endParaRPr lang="ar-EG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عنصر نائب للمحتوى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5" y="-22088"/>
            <a:ext cx="1706513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680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64" y="-13493"/>
            <a:ext cx="9214903" cy="6858000"/>
          </a:xfrm>
          <a:prstGeom prst="rect">
            <a:avLst/>
          </a:prstGeom>
        </p:spPr>
      </p:pic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 rot="20774245">
            <a:off x="4283968" y="980729"/>
            <a:ext cx="4860032" cy="10081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sz="4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التعلم عن طريق اللعب</a:t>
            </a:r>
            <a:endParaRPr lang="ar-EG" sz="44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5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98"/>
    </mc:Choice>
    <mc:Fallback xmlns="">
      <p:transition advClick="0" advTm="60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568952" cy="5042579"/>
          </a:xfrm>
          <a:prstGeom prst="roundRect">
            <a:avLst>
              <a:gd name="adj" fmla="val 264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عنصر نائب للمحتوى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90" y="-18078"/>
            <a:ext cx="1706513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ربع نص 3"/>
          <p:cNvSpPr txBox="1"/>
          <p:nvPr/>
        </p:nvSpPr>
        <p:spPr>
          <a:xfrm>
            <a:off x="6602291" y="4149080"/>
            <a:ext cx="194421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/>
              <a:t>لازم نراقبهم</a:t>
            </a:r>
            <a:endParaRPr lang="ar-EG" sz="3600" b="1" dirty="0"/>
          </a:p>
        </p:txBody>
      </p:sp>
    </p:spTree>
    <p:extLst>
      <p:ext uri="{BB962C8B-B14F-4D97-AF65-F5344CB8AC3E}">
        <p14:creationId xmlns:p14="http://schemas.microsoft.com/office/powerpoint/2010/main" val="408414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8588"/>
            <a:ext cx="7848872" cy="6350843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6372200" y="476672"/>
            <a:ext cx="2088232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الكل يتعلم باللعب</a:t>
            </a:r>
            <a:endParaRPr lang="ar-EG" sz="7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695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24" y="-783467"/>
            <a:ext cx="10188624" cy="7641468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2627784" y="3429001"/>
            <a:ext cx="4752528" cy="1324019"/>
          </a:xfrm>
          <a:prstGeom prst="rect">
            <a:avLst/>
          </a:prstGeom>
          <a:noFill/>
        </p:spPr>
        <p:txBody>
          <a:bodyPr wrap="square" rtlCol="1">
            <a:prstTxWarp prst="textWave1">
              <a:avLst>
                <a:gd name="adj1" fmla="val 11112"/>
                <a:gd name="adj2" fmla="val 0"/>
              </a:avLst>
            </a:prstTxWarp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eraDisplaySSi" pitchFamily="2" charset="0"/>
              </a:rPr>
              <a:t>Thank 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eraDisplaySSi" pitchFamily="2" charset="0"/>
              </a:rPr>
              <a:t>you</a:t>
            </a:r>
            <a:endParaRPr lang="ar-EG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eraDisplaySS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37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051720" y="476672"/>
            <a:ext cx="5832648" cy="2808312"/>
          </a:xfrm>
        </p:spPr>
        <p:txBody>
          <a:bodyPr>
            <a:normAutofit/>
          </a:bodyPr>
          <a:lstStyle/>
          <a:p>
            <a:pPr algn="ctr"/>
            <a:r>
              <a:rPr lang="ar-EG" sz="6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WI-3-33" pitchFamily="2" charset="-78"/>
              </a:rPr>
              <a:t>يعنى ايه لعب؟</a:t>
            </a:r>
            <a:endParaRPr lang="ar-EG" sz="6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AWI-3-33" pitchFamily="2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555776" y="4221089"/>
            <a:ext cx="5112568" cy="1008112"/>
          </a:xfrm>
        </p:spPr>
        <p:txBody>
          <a:bodyPr>
            <a:normAutofit/>
          </a:bodyPr>
          <a:lstStyle/>
          <a:p>
            <a:pPr algn="ctr"/>
            <a:r>
              <a:rPr lang="ar-EG" sz="3200" dirty="0" smtClean="0">
                <a:latin typeface="Andalus" pitchFamily="18" charset="-78"/>
                <a:cs typeface="Andalus" pitchFamily="18" charset="-78"/>
              </a:rPr>
              <a:t>وليه بنقول تعلم مش تعليم</a:t>
            </a:r>
            <a:endParaRPr lang="ar-EG" sz="32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326" y="4961255"/>
            <a:ext cx="1877367" cy="1777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169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EG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تعريف التعلم باللعب</a:t>
            </a:r>
            <a:endParaRPr lang="ar-EG" sz="4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ar-EG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استغلال انشطة اللعب فى اكتساب المعرفة </a:t>
            </a:r>
          </a:p>
          <a:p>
            <a:pPr marL="0" indent="0">
              <a:buNone/>
            </a:pPr>
            <a:endParaRPr lang="ar-EG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ar-EG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ar-EG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ar-EG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ar-EG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نشاط حر </a:t>
            </a:r>
            <a:r>
              <a:rPr lang="ar-EG" sz="3200" u="sng" dirty="0" smtClean="0">
                <a:solidFill>
                  <a:srgbClr val="C832A8"/>
                </a:solidFill>
              </a:rPr>
              <a:t>من خلاله يحصل الطفل على المعلومات </a:t>
            </a:r>
          </a:p>
          <a:p>
            <a:pPr marL="0" indent="0">
              <a:buNone/>
            </a:pPr>
            <a:endParaRPr lang="ar-EG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ar-EG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50" y="2060848"/>
            <a:ext cx="7022218" cy="223224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51" y="4895392"/>
            <a:ext cx="7022218" cy="196260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2" y="0"/>
            <a:ext cx="1710471" cy="1619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47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EG" sz="4400" dirty="0" smtClean="0">
                <a:solidFill>
                  <a:srgbClr val="00B050"/>
                </a:solidFill>
              </a:rPr>
              <a:t>اهمية اللعب فى التعلم</a:t>
            </a:r>
            <a:endParaRPr lang="ar-EG" sz="4400" dirty="0">
              <a:solidFill>
                <a:srgbClr val="00B050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3268">
            <a:off x="722087" y="4234308"/>
            <a:ext cx="2907205" cy="2294308"/>
          </a:xfrm>
          <a:prstGeom prst="rect">
            <a:avLst/>
          </a:prstGeom>
        </p:spPr>
      </p:pic>
      <p:graphicFrame>
        <p:nvGraphicFramePr>
          <p:cNvPr id="5" name="عنصر نائب للمحتوى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7392421"/>
              </p:ext>
            </p:extLst>
          </p:nvPr>
        </p:nvGraphicFramePr>
        <p:xfrm>
          <a:off x="179512" y="1484784"/>
          <a:ext cx="8496945" cy="2651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99389"/>
                <a:gridCol w="1699389"/>
                <a:gridCol w="1699389"/>
                <a:gridCol w="1699389"/>
                <a:gridCol w="1699389"/>
              </a:tblGrid>
              <a:tr h="2520280">
                <a:tc>
                  <a:txBody>
                    <a:bodyPr/>
                    <a:lstStyle/>
                    <a:p>
                      <a:pPr rtl="1"/>
                      <a:r>
                        <a:rPr lang="ar-EG" sz="28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أداة تربوية</a:t>
                      </a:r>
                    </a:p>
                    <a:p>
                      <a:pPr rtl="1"/>
                      <a:r>
                        <a:rPr lang="ar-EG" sz="1800" b="0" u="none" dirty="0" smtClean="0">
                          <a:cs typeface="ACS  Zomorrod" pitchFamily="2" charset="-78"/>
                        </a:rPr>
                        <a:t>يساعد</a:t>
                      </a:r>
                      <a:r>
                        <a:rPr lang="ar-EG" sz="1800" b="0" u="none" baseline="0" dirty="0" smtClean="0">
                          <a:cs typeface="ACS  Zomorrod" pitchFamily="2" charset="-78"/>
                        </a:rPr>
                        <a:t> الفرد فى التفاعل مع بيئته من اجل إنماء الشخصية والسلوك</a:t>
                      </a:r>
                      <a:endParaRPr lang="ar-EG" sz="1800" b="0" u="none" dirty="0">
                        <a:cs typeface="ACS  Zomorro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24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وسيلة تعليمية</a:t>
                      </a:r>
                    </a:p>
                    <a:p>
                      <a:pPr rtl="1"/>
                      <a:r>
                        <a:rPr lang="ar-EG" sz="1800" b="0" u="none" dirty="0" smtClean="0">
                          <a:effectLst/>
                          <a:cs typeface="ACS  Zomorrod" pitchFamily="2" charset="-78"/>
                        </a:rPr>
                        <a:t>تعتمد</a:t>
                      </a:r>
                      <a:r>
                        <a:rPr lang="ar-EG" sz="1800" b="0" u="none" baseline="0" dirty="0" smtClean="0">
                          <a:effectLst/>
                          <a:cs typeface="ACS  Zomorrod" pitchFamily="2" charset="-78"/>
                        </a:rPr>
                        <a:t> على عنصر الحركة فتساعد على تثبيت المعلومات</a:t>
                      </a:r>
                      <a:endParaRPr lang="ar-EG" sz="1800" b="0" u="none" dirty="0">
                        <a:effectLst/>
                        <a:cs typeface="ACS  Zomorro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24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طريقة علاجية</a:t>
                      </a:r>
                    </a:p>
                    <a:p>
                      <a:pPr rtl="1"/>
                      <a:r>
                        <a:rPr lang="ar-EG" sz="1800" b="0" u="none" dirty="0" smtClean="0">
                          <a:effectLst/>
                          <a:cs typeface="ACS  Zomorrod" pitchFamily="2" charset="-78"/>
                        </a:rPr>
                        <a:t>تساعد فى حل بعض المشكلات التى يعانى منها</a:t>
                      </a:r>
                      <a:r>
                        <a:rPr lang="ar-EG" sz="1800" b="0" u="none" baseline="0" dirty="0" smtClean="0">
                          <a:effectLst/>
                          <a:cs typeface="ACS  Zomorrod" pitchFamily="2" charset="-78"/>
                        </a:rPr>
                        <a:t> بعض الاطفال مثل:_ مشكلة العزلة او العدائية</a:t>
                      </a:r>
                      <a:endParaRPr lang="ar-EG" sz="1800" b="0" u="none" dirty="0">
                        <a:effectLst/>
                        <a:cs typeface="ACS  Zomorro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2800" u="sng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أداة تعبيرية</a:t>
                      </a:r>
                    </a:p>
                    <a:p>
                      <a:pPr rtl="1"/>
                      <a:r>
                        <a:rPr lang="ar-EG" sz="1800" b="0" u="none" strike="noStrike" dirty="0" smtClean="0">
                          <a:effectLst/>
                          <a:cs typeface="ACS  Zomorrod" pitchFamily="2" charset="-78"/>
                        </a:rPr>
                        <a:t>عن الانفعالات</a:t>
                      </a:r>
                      <a:r>
                        <a:rPr lang="ar-EG" sz="1800" b="0" u="none" strike="noStrike" baseline="0" dirty="0" smtClean="0">
                          <a:effectLst/>
                          <a:cs typeface="ACS  Zomorrod" pitchFamily="2" charset="-78"/>
                        </a:rPr>
                        <a:t> المختلفة التى تواجه الطفل فى هذه المرحلة</a:t>
                      </a:r>
                      <a:endParaRPr lang="ar-EG" sz="1800" b="0" u="none" strike="noStrike" dirty="0">
                        <a:effectLst/>
                        <a:cs typeface="ACS  Zomorro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24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يراعى</a:t>
                      </a:r>
                      <a:r>
                        <a:rPr lang="ar-EG" sz="2400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الفروق الفردية</a:t>
                      </a:r>
                    </a:p>
                    <a:p>
                      <a:pPr rtl="1"/>
                      <a:r>
                        <a:rPr lang="ar-EG" sz="1600" b="0" u="non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CS  Zomorrod" pitchFamily="2" charset="-78"/>
                        </a:rPr>
                        <a:t>فكل طفل يختار اللعبة التى تناسبه وتتوافق مع ميوله وقدراته</a:t>
                      </a:r>
                      <a:endParaRPr lang="ar-EG" sz="1600" b="0" u="none" dirty="0">
                        <a:effectLst/>
                        <a:cs typeface="ACS  Zomorrod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2" y="0"/>
            <a:ext cx="1315906" cy="124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840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0" y="188640"/>
            <a:ext cx="1469529" cy="1391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5585048" cy="1143000"/>
          </a:xfrm>
        </p:spPr>
        <p:txBody>
          <a:bodyPr>
            <a:prstTxWarp prst="textWave1">
              <a:avLst/>
            </a:prstTxWarp>
            <a:normAutofit/>
          </a:bodyPr>
          <a:lstStyle/>
          <a:p>
            <a:pPr algn="r"/>
            <a:r>
              <a:rPr lang="ar-EG" sz="24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كيف نحقق الهدف من </a:t>
            </a:r>
            <a:r>
              <a:rPr lang="ar-EG" sz="2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اللعب؟</a:t>
            </a:r>
            <a:endParaRPr lang="ar-EG" sz="24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عنصر نائب للمحتوى 8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681">
            <a:off x="402037" y="2348085"/>
            <a:ext cx="3810000" cy="4120239"/>
          </a:xfr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1378">
            <a:off x="4586817" y="1751117"/>
            <a:ext cx="2974896" cy="387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2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5657056" cy="1143000"/>
          </a:xfrm>
        </p:spPr>
        <p:txBody>
          <a:bodyPr>
            <a:prstTxWarp prst="textWave2">
              <a:avLst/>
            </a:prstTxWarp>
          </a:bodyPr>
          <a:lstStyle/>
          <a:p>
            <a:pPr algn="r"/>
            <a:r>
              <a:rPr lang="ar-EG" sz="32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كيف نحقق الهدف من اللعب؟</a:t>
            </a:r>
            <a:endParaRPr lang="ar-EG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1858">
            <a:off x="4989410" y="2145334"/>
            <a:ext cx="3049077" cy="385824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18" y="0"/>
            <a:ext cx="1872155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عنصر نائب للمحتوى 8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9" y="3861048"/>
            <a:ext cx="4762500" cy="2898908"/>
          </a:xfrm>
        </p:spPr>
      </p:pic>
    </p:spTree>
    <p:extLst>
      <p:ext uri="{BB962C8B-B14F-4D97-AF65-F5344CB8AC3E}">
        <p14:creationId xmlns:p14="http://schemas.microsoft.com/office/powerpoint/2010/main" val="172896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4648944" cy="1143000"/>
          </a:xfrm>
        </p:spPr>
        <p:txBody>
          <a:bodyPr>
            <a:prstTxWarp prst="textWave1">
              <a:avLst/>
            </a:prstTxWarp>
          </a:bodyPr>
          <a:lstStyle/>
          <a:p>
            <a:pPr algn="r"/>
            <a:r>
              <a:rPr lang="ar-EG" sz="32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كيف نحقق الهدف من اللعب؟</a:t>
            </a:r>
            <a:endParaRPr lang="ar-EG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1901073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138"/>
            <a:ext cx="7200800" cy="466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3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37"/>
            <a:ext cx="1706513" cy="161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4432920" cy="1143000"/>
          </a:xfrm>
        </p:spPr>
        <p:txBody>
          <a:bodyPr>
            <a:prstTxWarp prst="textWave1">
              <a:avLst/>
            </a:prstTxWarp>
          </a:bodyPr>
          <a:lstStyle/>
          <a:p>
            <a:pPr algn="r"/>
            <a:r>
              <a:rPr lang="ar-EG" sz="32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كيف نحقق الهدف من اللعب؟</a:t>
            </a:r>
            <a:endParaRPr lang="ar-EG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708920"/>
            <a:ext cx="3471338" cy="287253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117">
            <a:off x="2257541" y="1594839"/>
            <a:ext cx="2987945" cy="3380287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1747">
            <a:off x="274177" y="3278282"/>
            <a:ext cx="2309783" cy="347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8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شربية">
  <a:themeElements>
    <a:clrScheme name="مشربي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مشربي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مشربي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</TotalTime>
  <Words>165</Words>
  <Application>Microsoft Office PowerPoint</Application>
  <PresentationFormat>عرض على الشاشة (3:4)‏</PresentationFormat>
  <Paragraphs>45</Paragraphs>
  <Slides>22</Slides>
  <Notes>2</Notes>
  <HiddenSlides>0</HiddenSlides>
  <MMClips>1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مشربية</vt:lpstr>
      <vt:lpstr>عرض تقديمي في PowerPoint</vt:lpstr>
      <vt:lpstr>عرض تقديمي في PowerPoint</vt:lpstr>
      <vt:lpstr>يعنى ايه لعب؟</vt:lpstr>
      <vt:lpstr>تعريف التعلم باللعب</vt:lpstr>
      <vt:lpstr>اهمية اللعب فى التعلم</vt:lpstr>
      <vt:lpstr>كيف نحقق الهدف من اللعب؟</vt:lpstr>
      <vt:lpstr>كيف نحقق الهدف من اللعب؟</vt:lpstr>
      <vt:lpstr>كيف نحقق الهدف من اللعب؟</vt:lpstr>
      <vt:lpstr>كيف نحقق الهدف من اللعب؟</vt:lpstr>
      <vt:lpstr>كيف نحقق الهدف من اللعب؟</vt:lpstr>
      <vt:lpstr>انواع الالعاب التربوية</vt:lpstr>
      <vt:lpstr>الدمى</vt:lpstr>
      <vt:lpstr>الالعاب الحركية</vt:lpstr>
      <vt:lpstr>العاب الذكاء</vt:lpstr>
      <vt:lpstr>الالعاب التمثيلية</vt:lpstr>
      <vt:lpstr>الالعاب الورقية</vt:lpstr>
      <vt:lpstr>توصيات ومقترحات</vt:lpstr>
      <vt:lpstr>لازم نشجعهم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47</cp:revision>
  <dcterms:created xsi:type="dcterms:W3CDTF">2013-03-21T09:20:40Z</dcterms:created>
  <dcterms:modified xsi:type="dcterms:W3CDTF">2013-03-24T09:30:37Z</dcterms:modified>
</cp:coreProperties>
</file>