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335F2-52EB-475A-B1EF-509178EA5BD9}" type="doc">
      <dgm:prSet loTypeId="urn:microsoft.com/office/officeart/2011/layout/InterconnectedBlock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FC5F09-5653-4267-AC6F-EE79AD06CDCF}" type="pres">
      <dgm:prSet presAssocID="{B2E335F2-52EB-475A-B1EF-509178EA5BD9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E92D47CE-853B-43D6-ABBE-90D4B837BF64}" type="presOf" srcId="{B2E335F2-52EB-475A-B1EF-509178EA5BD9}" destId="{15FC5F09-5653-4267-AC6F-EE79AD06CDCF}" srcOrd="0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A2C7E-911E-4562-9B78-5B8F3DE44B41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84105-2834-44A9-A02E-FBB51AD0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9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4105-2834-44A9-A02E-FBB51AD0FA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1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ar-EG" sz="3600" b="1" dirty="0" smtClean="0"/>
          </a:p>
          <a:p>
            <a:pPr marL="0" indent="0" algn="ctr">
              <a:buNone/>
            </a:pPr>
            <a:r>
              <a:rPr lang="ar-EG" sz="3600" b="1" dirty="0" smtClean="0"/>
              <a:t>بسم الله الرحمن الرحيم</a:t>
            </a:r>
            <a:endParaRPr lang="en-US" sz="3600" b="1" dirty="0" smtClean="0"/>
          </a:p>
          <a:p>
            <a:pPr marL="0" indent="0" algn="ctr">
              <a:buNone/>
            </a:pPr>
            <a:endParaRPr lang="ar-EG" sz="3600" b="1" dirty="0" smtClean="0"/>
          </a:p>
          <a:p>
            <a:pPr marL="0" indent="0" algn="ctr">
              <a:buNone/>
            </a:pPr>
            <a:r>
              <a:rPr lang="ar-EG" sz="3600" b="1" dirty="0" smtClean="0"/>
              <a:t>«قل اعملوا فسيرى الله عملكم ورسوله والمؤمنون»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0"/>
            <a:ext cx="2874174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ar-EG" sz="3600" b="1" dirty="0" smtClean="0">
                <a:solidFill>
                  <a:srgbClr val="C00000"/>
                </a:solidFill>
              </a:rPr>
              <a:t>تابع اسبابه ومخاطره</a:t>
            </a:r>
            <a:br>
              <a:rPr lang="ar-EG" sz="3600" b="1" dirty="0" smtClean="0">
                <a:solidFill>
                  <a:srgbClr val="C00000"/>
                </a:solidFill>
              </a:rPr>
            </a:br>
            <a:r>
              <a:rPr lang="ar-EG" sz="3600" b="1" dirty="0">
                <a:solidFill>
                  <a:srgbClr val="C00000"/>
                </a:solidFill>
              </a:rPr>
              <a:t>7</a:t>
            </a:r>
            <a:r>
              <a:rPr lang="ar-EG" sz="3600" b="1" dirty="0" smtClean="0">
                <a:solidFill>
                  <a:srgbClr val="C00000"/>
                </a:solidFill>
              </a:rPr>
              <a:t>)السلوك </a:t>
            </a:r>
            <a:r>
              <a:rPr lang="ar-EG" sz="3600" b="1" dirty="0">
                <a:solidFill>
                  <a:srgbClr val="C00000"/>
                </a:solidFill>
              </a:rPr>
              <a:t>الغذائي و </a:t>
            </a:r>
            <a:r>
              <a:rPr lang="ar-EG" sz="3600" b="1" dirty="0" smtClean="0">
                <a:solidFill>
                  <a:srgbClr val="C00000"/>
                </a:solidFill>
              </a:rPr>
              <a:t>الدوائي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82000" cy="5562600"/>
          </a:xfrm>
        </p:spPr>
        <p:txBody>
          <a:bodyPr/>
          <a:lstStyle/>
          <a:p>
            <a:pPr marL="0" indent="0" algn="r" rtl="1">
              <a:buNone/>
            </a:pPr>
            <a:r>
              <a:rPr lang="ar-EG" dirty="0" smtClean="0"/>
              <a:t>اولا : السلوك الغذائي : </a:t>
            </a:r>
          </a:p>
          <a:p>
            <a:pPr marL="0" indent="0" algn="r" rtl="1">
              <a:buNone/>
            </a:pPr>
            <a:endParaRPr lang="ar-EG" dirty="0" smtClean="0"/>
          </a:p>
          <a:p>
            <a:pPr marL="0" indent="0" algn="r" rtl="1">
              <a:buNone/>
            </a:pPr>
            <a:r>
              <a:rPr lang="ar-EG" dirty="0" smtClean="0"/>
              <a:t>1-الكحوليات </a:t>
            </a:r>
          </a:p>
          <a:p>
            <a:pPr marL="0" indent="0" algn="r" rtl="1">
              <a:buNone/>
            </a:pPr>
            <a:endParaRPr lang="ar-EG" dirty="0" smtClean="0"/>
          </a:p>
          <a:p>
            <a:pPr marL="0" indent="0" algn="r" rtl="1">
              <a:buNone/>
            </a:pPr>
            <a:r>
              <a:rPr lang="ar-EG" dirty="0" smtClean="0"/>
              <a:t>2-الكافيين</a:t>
            </a:r>
          </a:p>
          <a:p>
            <a:pPr marL="0" indent="0" algn="r" rtl="1">
              <a:buNone/>
            </a:pPr>
            <a:endParaRPr lang="ar-EG" dirty="0" smtClean="0"/>
          </a:p>
          <a:p>
            <a:pPr marL="0" indent="0" algn="r" rtl="1">
              <a:buNone/>
            </a:pPr>
            <a:r>
              <a:rPr lang="ar-EG" dirty="0" smtClean="0"/>
              <a:t>3-منتجات الطاقه </a:t>
            </a:r>
          </a:p>
          <a:p>
            <a:pPr marL="0" indent="0" algn="r" rtl="1">
              <a:buNone/>
            </a:pPr>
            <a:endParaRPr lang="ar-EG" dirty="0" smtClean="0"/>
          </a:p>
          <a:p>
            <a:pPr marL="0" indent="0" algn="r" rtl="1">
              <a:buNone/>
            </a:pPr>
            <a:r>
              <a:rPr lang="ar-EG" dirty="0" smtClean="0"/>
              <a:t>4-الاملاح و الدهون و اللحوم الحمراء</a:t>
            </a:r>
          </a:p>
          <a:p>
            <a:pPr marL="0" indent="0" algn="r" rtl="1">
              <a:buNone/>
            </a:pPr>
            <a:endParaRPr lang="ar-EG" dirty="0" smtClean="0"/>
          </a:p>
          <a:p>
            <a:pPr marL="0" indent="0" algn="r" rtl="1">
              <a:buNone/>
            </a:pPr>
            <a:r>
              <a:rPr lang="ar-EG" dirty="0" smtClean="0"/>
              <a:t>5-بعض المشروبات العشبيه </a:t>
            </a:r>
          </a:p>
          <a:p>
            <a:pPr marL="0" indent="0" algn="r" rtl="1">
              <a:buNone/>
            </a:pPr>
            <a:endParaRPr lang="ar-E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2875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0" y="1377571"/>
            <a:ext cx="2176463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2" y="3295651"/>
            <a:ext cx="2318672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77" y="3352800"/>
            <a:ext cx="2364804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32" y="4876801"/>
            <a:ext cx="2178831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ar-EG" sz="4400" b="1" dirty="0" smtClean="0">
                <a:solidFill>
                  <a:srgbClr val="C00000"/>
                </a:solidFill>
              </a:rPr>
              <a:t>تابع السلوك الغذائى والدوائى 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458200" cy="5334000"/>
          </a:xfrm>
        </p:spPr>
        <p:txBody>
          <a:bodyPr/>
          <a:lstStyle/>
          <a:p>
            <a:pPr marL="0" indent="0" algn="r">
              <a:buNone/>
            </a:pPr>
            <a:r>
              <a:rPr lang="ar-EG" dirty="0" smtClean="0"/>
              <a:t>ثانيا :السلوك الدوائى:</a:t>
            </a:r>
          </a:p>
          <a:p>
            <a:pPr marL="0" indent="0" algn="r">
              <a:buNone/>
            </a:pPr>
            <a:endParaRPr lang="ar-EG" dirty="0" smtClean="0"/>
          </a:p>
          <a:p>
            <a:pPr marL="0" indent="0" algn="r">
              <a:buNone/>
            </a:pPr>
            <a:r>
              <a:rPr lang="ar-EG" dirty="0" smtClean="0"/>
              <a:t>1-ادويه البرد والصداع </a:t>
            </a:r>
          </a:p>
          <a:p>
            <a:pPr marL="0" indent="0" algn="r">
              <a:buNone/>
            </a:pPr>
            <a:endParaRPr lang="ar-EG" dirty="0" smtClean="0"/>
          </a:p>
          <a:p>
            <a:pPr marL="0" indent="0" algn="r">
              <a:buNone/>
            </a:pPr>
            <a:r>
              <a:rPr lang="ar-EG" dirty="0" smtClean="0"/>
              <a:t>2-ادويه المسكنات وخافضي الحراره</a:t>
            </a:r>
          </a:p>
          <a:p>
            <a:pPr marL="0" indent="0" algn="r">
              <a:buNone/>
            </a:pPr>
            <a:endParaRPr lang="ar-EG" dirty="0" smtClean="0"/>
          </a:p>
          <a:p>
            <a:pPr marL="0" indent="0" algn="r">
              <a:buNone/>
            </a:pPr>
            <a:r>
              <a:rPr lang="ar-EG" dirty="0" smtClean="0"/>
              <a:t>3-ادويه التخسيس</a:t>
            </a:r>
          </a:p>
          <a:p>
            <a:pPr marL="0" indent="0" algn="r">
              <a:buNone/>
            </a:pPr>
            <a:endParaRPr lang="ar-EG" dirty="0" smtClean="0"/>
          </a:p>
          <a:p>
            <a:pPr marL="0" indent="0" algn="r">
              <a:buNone/>
            </a:pPr>
            <a:r>
              <a:rPr lang="ar-EG" dirty="0" smtClean="0"/>
              <a:t>4-ادويه الحموضه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4191000" cy="31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pPr marL="457200" indent="-457200" rtl="1">
              <a:buFont typeface="Wingdings" pitchFamily="2" charset="2"/>
              <a:buChar char="q"/>
            </a:pPr>
            <a:r>
              <a:rPr lang="ar-EG" sz="4400" b="1" dirty="0" smtClean="0">
                <a:solidFill>
                  <a:srgbClr val="C00000"/>
                </a:solidFill>
              </a:rPr>
              <a:t>اكثر </a:t>
            </a:r>
            <a:r>
              <a:rPr lang="ar-EG" sz="4400" b="1" dirty="0">
                <a:solidFill>
                  <a:srgbClr val="C00000"/>
                </a:solidFill>
              </a:rPr>
              <a:t>الامراض </a:t>
            </a:r>
            <a:r>
              <a:rPr lang="ar-EG" sz="4400" b="1" dirty="0" smtClean="0">
                <a:solidFill>
                  <a:srgbClr val="C00000"/>
                </a:solidFill>
              </a:rPr>
              <a:t>المصاحبه للضغط المرتفع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458200" cy="5486400"/>
          </a:xfrm>
        </p:spPr>
        <p:txBody>
          <a:bodyPr/>
          <a:lstStyle/>
          <a:p>
            <a:pPr marL="0" indent="0" algn="r">
              <a:buNone/>
            </a:pPr>
            <a:endParaRPr lang="ar-EG" dirty="0" smtClean="0"/>
          </a:p>
          <a:p>
            <a:pPr marL="0" indent="0" algn="r">
              <a:buNone/>
            </a:pPr>
            <a:r>
              <a:rPr lang="ar-EG" sz="2800" dirty="0" smtClean="0"/>
              <a:t>البول السكري  →←  الضغط المرتفع</a:t>
            </a:r>
          </a:p>
          <a:p>
            <a:pPr marL="0" indent="0" algn="r">
              <a:buNone/>
            </a:pPr>
            <a:endParaRPr lang="ar-EG" dirty="0" smtClean="0"/>
          </a:p>
          <a:p>
            <a:pPr algn="r"/>
            <a:r>
              <a:rPr lang="ar-EG" sz="2800" dirty="0" smtClean="0"/>
              <a:t>الفشل الكلوى او الضغط الكلوى →←  الضغط المرتفع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3429000"/>
            <a:ext cx="3488961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082040"/>
          </a:xfrm>
        </p:spPr>
        <p:txBody>
          <a:bodyPr>
            <a:normAutofit/>
          </a:bodyPr>
          <a:lstStyle/>
          <a:p>
            <a:pPr marL="457200" indent="-457200" rtl="1">
              <a:buFont typeface="Wingdings" pitchFamily="2" charset="2"/>
              <a:buChar char="q"/>
            </a:pPr>
            <a:r>
              <a:rPr lang="ar-EG" sz="4800" b="1" dirty="0" smtClean="0">
                <a:solidFill>
                  <a:srgbClr val="C00000"/>
                </a:solidFill>
              </a:rPr>
              <a:t>علاج الضغط المرتفع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763000" cy="5410200"/>
          </a:xfrm>
        </p:spPr>
        <p:txBody>
          <a:bodyPr>
            <a:normAutofit/>
          </a:bodyPr>
          <a:lstStyle/>
          <a:p>
            <a:pPr algn="r"/>
            <a:r>
              <a:rPr lang="ar-EG" sz="2800" dirty="0" smtClean="0"/>
              <a:t>1-موانع انزيمات التحويل</a:t>
            </a:r>
          </a:p>
          <a:p>
            <a:pPr algn="r"/>
            <a:r>
              <a:rPr lang="ar-EG" sz="2800" dirty="0" smtClean="0"/>
              <a:t>2-موانع الانزيمات</a:t>
            </a:r>
            <a:endParaRPr lang="ar-EG" sz="2800" dirty="0"/>
          </a:p>
          <a:p>
            <a:pPr algn="r"/>
            <a:r>
              <a:rPr lang="ar-EG" sz="2800" dirty="0" smtClean="0"/>
              <a:t>3-مدر البول</a:t>
            </a:r>
            <a:endParaRPr lang="ar-EG" sz="2800" dirty="0"/>
          </a:p>
          <a:p>
            <a:pPr algn="r"/>
            <a:r>
              <a:rPr lang="ar-EG" sz="2800" dirty="0" smtClean="0"/>
              <a:t>4-مقفلات البيتا</a:t>
            </a:r>
            <a:endParaRPr lang="ar-EG" sz="2800" dirty="0"/>
          </a:p>
          <a:p>
            <a:pPr algn="r"/>
            <a:r>
              <a:rPr lang="ar-EG" sz="2800" dirty="0" smtClean="0"/>
              <a:t>5-مقفلات قنوات الكالسيوم</a:t>
            </a:r>
            <a:endParaRPr lang="ar-EG" sz="2800" dirty="0"/>
          </a:p>
          <a:p>
            <a:pPr algn="r"/>
            <a:r>
              <a:rPr lang="ar-EG" sz="2800" dirty="0" smtClean="0"/>
              <a:t>6-مقفلات و منشطات الألفا</a:t>
            </a:r>
          </a:p>
          <a:p>
            <a:pPr algn="r"/>
            <a:r>
              <a:rPr lang="ar-EG" sz="2800" dirty="0" smtClean="0"/>
              <a:t>7-موانع الرينين</a:t>
            </a:r>
          </a:p>
          <a:p>
            <a:pPr algn="r"/>
            <a:r>
              <a:rPr lang="ar-EG" sz="2800" dirty="0" smtClean="0"/>
              <a:t>8-دمج بعض الادويه</a:t>
            </a:r>
          </a:p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24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610600" cy="1219200"/>
          </a:xfrm>
        </p:spPr>
        <p:txBody>
          <a:bodyPr>
            <a:normAutofit/>
          </a:bodyPr>
          <a:lstStyle/>
          <a:p>
            <a:pPr marL="457200" indent="-457200" rtl="1">
              <a:buFont typeface="Wingdings" pitchFamily="2" charset="2"/>
              <a:buChar char="q"/>
            </a:pPr>
            <a:r>
              <a:rPr lang="ar-EG" sz="4400" b="1" dirty="0" smtClean="0">
                <a:solidFill>
                  <a:srgbClr val="C00000"/>
                </a:solidFill>
              </a:rPr>
              <a:t> الوقايه من مضاعفات الضغط المرتفع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522578"/>
            <a:ext cx="1428750" cy="2143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36000"/>
            <a:ext cx="24765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2578"/>
            <a:ext cx="20574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91000"/>
            <a:ext cx="2209800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38" y="4191000"/>
            <a:ext cx="2718962" cy="218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2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>
            <a:normAutofit/>
          </a:bodyPr>
          <a:lstStyle/>
          <a:p>
            <a:pPr marL="457200" indent="-457200" rtl="1">
              <a:buFont typeface="Wingdings" pitchFamily="2" charset="2"/>
              <a:buChar char="q"/>
            </a:pPr>
            <a:r>
              <a:rPr lang="ar-EG" sz="4400" b="1" dirty="0" smtClean="0">
                <a:solidFill>
                  <a:srgbClr val="C00000"/>
                </a:solidFill>
              </a:rPr>
              <a:t>تابع الوقاية من مضاعفات الضغط المرتفع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66246"/>
            <a:ext cx="2829778" cy="234855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1766247"/>
            <a:ext cx="2857500" cy="252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01504"/>
            <a:ext cx="22098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4493737"/>
            <a:ext cx="2838450" cy="2059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12634"/>
            <a:ext cx="2762250" cy="2040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4547891"/>
            <a:ext cx="2466975" cy="20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380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ar-EG" sz="4800" dirty="0" smtClean="0">
                <a:latin typeface="Times New Roman" pitchFamily="18" charset="0"/>
                <a:cs typeface="Times New Roman" pitchFamily="18" charset="0"/>
              </a:rPr>
              <a:t>شكــــــــــــــــــــــــر خـــــــــــــــــــــــاص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029200"/>
          </a:xfrm>
        </p:spPr>
        <p:txBody>
          <a:bodyPr>
            <a:normAutofit/>
          </a:bodyPr>
          <a:lstStyle/>
          <a:p>
            <a:pPr algn="r"/>
            <a:r>
              <a:rPr lang="ar-EG" sz="2400" b="1" dirty="0" smtClean="0"/>
              <a:t>د/محمود رمضان</a:t>
            </a:r>
          </a:p>
          <a:p>
            <a:pPr algn="r"/>
            <a:endParaRPr lang="ar-EG" sz="2400" b="1" dirty="0"/>
          </a:p>
          <a:p>
            <a:pPr algn="r"/>
            <a:r>
              <a:rPr lang="ar-EG" sz="2400" b="1" dirty="0" smtClean="0"/>
              <a:t>د/عزه الفقي</a:t>
            </a:r>
          </a:p>
          <a:p>
            <a:pPr algn="r"/>
            <a:endParaRPr lang="ar-EG" sz="2400" b="1" dirty="0"/>
          </a:p>
          <a:p>
            <a:pPr algn="r"/>
            <a:r>
              <a:rPr lang="ar-EG" sz="2400" b="1" dirty="0" smtClean="0"/>
              <a:t>د/رحاب اسماعيل</a:t>
            </a:r>
          </a:p>
          <a:p>
            <a:pPr algn="r"/>
            <a:endParaRPr lang="ar-EG" sz="2400" b="1" dirty="0"/>
          </a:p>
          <a:p>
            <a:pPr algn="r"/>
            <a:r>
              <a:rPr lang="ar-EG" sz="2400" b="1" dirty="0" smtClean="0"/>
              <a:t>د/ ايمان السيد</a:t>
            </a:r>
          </a:p>
          <a:p>
            <a:pPr algn="r"/>
            <a:endParaRPr lang="ar-EG" sz="2400" b="1" dirty="0"/>
          </a:p>
          <a:p>
            <a:pPr algn="r"/>
            <a:r>
              <a:rPr lang="ar-EG" sz="2400" b="1" dirty="0" smtClean="0"/>
              <a:t>د/السيد السمخراطي</a:t>
            </a:r>
          </a:p>
          <a:p>
            <a:pPr algn="r"/>
            <a:endParaRPr lang="ar-EG" sz="2400" b="1" dirty="0" smtClean="0"/>
          </a:p>
          <a:p>
            <a:pPr algn="r"/>
            <a:r>
              <a:rPr lang="ar-EG" sz="2400" b="1" dirty="0" smtClean="0"/>
              <a:t>د/محمد مختار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644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000" cy="6858000"/>
          </a:xfrm>
        </p:spPr>
      </p:pic>
    </p:spTree>
    <p:extLst>
      <p:ext uri="{BB962C8B-B14F-4D97-AF65-F5344CB8AC3E}">
        <p14:creationId xmlns:p14="http://schemas.microsoft.com/office/powerpoint/2010/main" val="10721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Autofit/>
          </a:bodyPr>
          <a:lstStyle/>
          <a:p>
            <a:r>
              <a:rPr lang="ar-EG" sz="8000" b="1" dirty="0" smtClean="0">
                <a:solidFill>
                  <a:srgbClr val="FF0000"/>
                </a:solidFill>
              </a:rPr>
              <a:t>ضغطك= حياتك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6238" y="25908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EG" sz="4400" dirty="0" smtClean="0"/>
              <a:t> اعداد </a:t>
            </a:r>
          </a:p>
          <a:p>
            <a:pPr marL="0" indent="0" algn="ctr">
              <a:buNone/>
            </a:pPr>
            <a:r>
              <a:rPr lang="ar-EG" sz="4400" dirty="0" smtClean="0"/>
              <a:t> علاء بلال </a:t>
            </a:r>
          </a:p>
          <a:p>
            <a:pPr marL="0" indent="0" algn="ctr">
              <a:buNone/>
            </a:pPr>
            <a:r>
              <a:rPr lang="ar-EG" sz="4400" dirty="0" smtClean="0"/>
              <a:t>  الفرقة الرابعة</a:t>
            </a:r>
          </a:p>
          <a:p>
            <a:pPr marL="0" indent="0" algn="ctr">
              <a:buNone/>
            </a:pPr>
            <a:r>
              <a:rPr lang="ar-EG" sz="4400" dirty="0" smtClean="0"/>
              <a:t>   كليـــة الصيدلـــــة </a:t>
            </a:r>
          </a:p>
          <a:p>
            <a:pPr marL="0" indent="0" algn="ctr">
              <a:buNone/>
            </a:pPr>
            <a:r>
              <a:rPr lang="ar-EG" sz="4400" dirty="0" smtClean="0"/>
              <a:t>  جامعة الاسكندريــــــه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61" y="1600201"/>
            <a:ext cx="2793999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Autofit/>
          </a:bodyPr>
          <a:lstStyle/>
          <a:p>
            <a:r>
              <a:rPr lang="ar-EG" sz="7200" dirty="0" smtClean="0">
                <a:solidFill>
                  <a:srgbClr val="002060"/>
                </a:solidFill>
              </a:rPr>
              <a:t>مين هنا؟؟؟؟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324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pPr rtl="1"/>
            <a:r>
              <a:rPr lang="ar-EG" sz="4800" b="1" dirty="0" smtClean="0">
                <a:solidFill>
                  <a:srgbClr val="C00000"/>
                </a:solidFill>
              </a:rPr>
              <a:t>هنتكلم عن: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EG" sz="3200" dirty="0" smtClean="0"/>
              <a:t>1- احصائيات . </a:t>
            </a:r>
          </a:p>
          <a:p>
            <a:pPr marL="0" indent="0" algn="r">
              <a:buNone/>
            </a:pPr>
            <a:r>
              <a:rPr lang="ar-EG" sz="3200" dirty="0" smtClean="0"/>
              <a:t>2- </a:t>
            </a:r>
            <a:r>
              <a:rPr lang="ar-EG" sz="3200" dirty="0"/>
              <a:t>ما الفرق بين ضغط الدم المرتفع </a:t>
            </a:r>
            <a:r>
              <a:rPr lang="ar-EG" sz="3200" dirty="0" smtClean="0"/>
              <a:t>والمنخفض ؟</a:t>
            </a:r>
          </a:p>
          <a:p>
            <a:pPr marL="0" indent="0" algn="r">
              <a:buNone/>
            </a:pPr>
            <a:r>
              <a:rPr lang="ar-EG" sz="3200" dirty="0" smtClean="0"/>
              <a:t>3- مرض ضغط الدم المرتفع:</a:t>
            </a:r>
          </a:p>
          <a:p>
            <a:pPr marL="0" indent="0" algn="r">
              <a:buNone/>
            </a:pPr>
            <a:r>
              <a:rPr lang="en-US" sz="3200" dirty="0" smtClean="0"/>
              <a:t>.</a:t>
            </a:r>
            <a:r>
              <a:rPr lang="ar-EG" sz="3200" dirty="0" smtClean="0"/>
              <a:t>   أ-انواعه</a:t>
            </a:r>
          </a:p>
          <a:p>
            <a:pPr marL="0" indent="0" algn="r">
              <a:buNone/>
            </a:pPr>
            <a:r>
              <a:rPr lang="ar-EG" sz="3200" dirty="0" smtClean="0"/>
              <a:t>   ب-اكثر الناس عرضة الاصابه به .                          </a:t>
            </a:r>
          </a:p>
          <a:p>
            <a:pPr marL="0" indent="0" algn="r">
              <a:buNone/>
            </a:pPr>
            <a:r>
              <a:rPr lang="ar-EG" sz="3200" dirty="0"/>
              <a:t> </a:t>
            </a:r>
            <a:r>
              <a:rPr lang="ar-EG" sz="3200" dirty="0" smtClean="0"/>
              <a:t>  ج -اسبابه ومخاطره. </a:t>
            </a:r>
          </a:p>
          <a:p>
            <a:pPr marL="0" indent="0" algn="r">
              <a:buNone/>
            </a:pPr>
            <a:r>
              <a:rPr lang="ar-EG" sz="3200" dirty="0" smtClean="0"/>
              <a:t>   د-الامراض المتعلقة به.</a:t>
            </a:r>
          </a:p>
          <a:p>
            <a:pPr marL="0" indent="0" algn="r">
              <a:buNone/>
            </a:pPr>
            <a:r>
              <a:rPr lang="ar-EG" sz="3200" dirty="0" smtClean="0"/>
              <a:t>   هـ- العلاج.                                                            </a:t>
            </a:r>
          </a:p>
          <a:p>
            <a:pPr marL="0" indent="0" algn="r">
              <a:buNone/>
            </a:pPr>
            <a:r>
              <a:rPr lang="ar-EG" sz="3200" dirty="0"/>
              <a:t> </a:t>
            </a:r>
            <a:r>
              <a:rPr lang="ar-EG" sz="3200" dirty="0" smtClean="0"/>
              <a:t>  و- الوقاية.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238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rmAutofit/>
          </a:bodyPr>
          <a:lstStyle/>
          <a:p>
            <a:r>
              <a:rPr lang="ar-EG" sz="5400" b="1" dirty="0" smtClean="0">
                <a:solidFill>
                  <a:srgbClr val="C00000"/>
                </a:solidFill>
              </a:rPr>
              <a:t>احصائيات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34400" cy="4648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4000" dirty="0" smtClean="0"/>
          </a:p>
          <a:p>
            <a:pPr marL="0" indent="0" algn="r">
              <a:buNone/>
            </a:pPr>
            <a:r>
              <a:rPr lang="ar-EG" sz="4000" dirty="0" smtClean="0"/>
              <a:t>*طبقا لاخر دراسه اجرتها منظمة الصحه العالميه فى شهر ابريل سنه 2011</a:t>
            </a:r>
          </a:p>
          <a:p>
            <a:pPr marL="0" indent="0" algn="r">
              <a:buNone/>
            </a:pPr>
            <a:endParaRPr lang="en-US" sz="4000" dirty="0" smtClean="0"/>
          </a:p>
          <a:p>
            <a:pPr marL="0" indent="0" algn="r">
              <a:buNone/>
            </a:pPr>
            <a:r>
              <a:rPr lang="ar-EG" sz="4000" dirty="0" smtClean="0"/>
              <a:t>14.000  حالة موتى بسبب مرض الضغط العالى اى حوالى 3.94% من عدد الموتى فى مصر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24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82000" cy="1066800"/>
          </a:xfrm>
        </p:spPr>
        <p:txBody>
          <a:bodyPr>
            <a:normAutofit/>
          </a:bodyPr>
          <a:lstStyle/>
          <a:p>
            <a:r>
              <a:rPr lang="ar-EG" sz="4400" b="1" dirty="0" smtClean="0">
                <a:solidFill>
                  <a:srgbClr val="C00000"/>
                </a:solidFill>
              </a:rPr>
              <a:t>الفرق بين الضغط العالى و الضغط المنخفض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EG" b="1" dirty="0" smtClean="0">
                <a:solidFill>
                  <a:srgbClr val="C00000"/>
                </a:solidFill>
              </a:rPr>
              <a:t>الضغط المرتفع: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r" rtl="1"/>
            <a:r>
              <a:rPr lang="ar-EG" dirty="0" smtClean="0">
                <a:solidFill>
                  <a:schemeClr val="bg2">
                    <a:lumMod val="10000"/>
                  </a:schemeClr>
                </a:solidFill>
              </a:rPr>
              <a:t>ارتفاع </a:t>
            </a:r>
            <a:r>
              <a:rPr lang="ar-EG" dirty="0">
                <a:solidFill>
                  <a:schemeClr val="bg2">
                    <a:lumMod val="10000"/>
                  </a:schemeClr>
                </a:solidFill>
              </a:rPr>
              <a:t>ضغط الدم هو زيادته عن القيمة الطبيعية , وقد تحدث هذه الزيادة عن ازدياد نشاط عضلة القلب في حالات الجري او صعود السلم أو الانفعال المؤقت </a:t>
            </a:r>
            <a:r>
              <a:rPr lang="ar-EG" dirty="0" smtClean="0">
                <a:solidFill>
                  <a:schemeClr val="bg2">
                    <a:lumMod val="10000"/>
                  </a:schemeClr>
                </a:solidFill>
              </a:rPr>
              <a:t>.أما </a:t>
            </a:r>
            <a:r>
              <a:rPr lang="ar-EG" dirty="0">
                <a:solidFill>
                  <a:schemeClr val="bg2">
                    <a:lumMod val="10000"/>
                  </a:schemeClr>
                </a:solidFill>
              </a:rPr>
              <a:t>ما نطلق عليه مرض ارتفاع ضغط الدم فهو وصول الدم لقيم كبيرة ولأوقات طويلة </a:t>
            </a:r>
            <a:r>
              <a:rPr lang="ar-EG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r" rtl="1"/>
            <a:endParaRPr lang="ar-EG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ar-EG" b="1" dirty="0" smtClean="0">
                <a:solidFill>
                  <a:srgbClr val="C00000"/>
                </a:solidFill>
              </a:rPr>
              <a:t>الضغط المنخفض:</a:t>
            </a:r>
          </a:p>
          <a:p>
            <a:pPr algn="r" rtl="1"/>
            <a:r>
              <a:rPr lang="ar-EG" dirty="0">
                <a:solidFill>
                  <a:schemeClr val="bg2">
                    <a:lumMod val="10000"/>
                  </a:schemeClr>
                </a:solidFill>
              </a:rPr>
              <a:t>نزول الضغط يشعر الشخص بالهبوط والتعب والإرهاق وفقدان التركيز والصداع أحيانا والميل إلى </a:t>
            </a:r>
            <a:r>
              <a:rPr lang="ar-EG" dirty="0" smtClean="0">
                <a:solidFill>
                  <a:schemeClr val="bg2">
                    <a:lumMod val="10000"/>
                  </a:schemeClr>
                </a:solidFill>
              </a:rPr>
              <a:t>النعاس.</a:t>
            </a:r>
          </a:p>
          <a:p>
            <a:pPr algn="r" rtl="1"/>
            <a:endParaRPr lang="ar-EG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ar-EG" b="1" dirty="0" smtClean="0">
                <a:solidFill>
                  <a:srgbClr val="C00000"/>
                </a:solidFill>
              </a:rPr>
              <a:t>رقم قياس ضغط الدم:</a:t>
            </a:r>
          </a:p>
          <a:p>
            <a:pPr algn="r" rtl="1"/>
            <a:r>
              <a:rPr lang="ar-EG" dirty="0" smtClean="0">
                <a:solidFill>
                  <a:schemeClr val="bg2">
                    <a:lumMod val="10000"/>
                  </a:schemeClr>
                </a:solidFill>
              </a:rPr>
              <a:t>المتوسط: 120/80 مم زئبق</a:t>
            </a:r>
          </a:p>
          <a:p>
            <a:pPr algn="r" rtl="1"/>
            <a:r>
              <a:rPr lang="ar-EG" dirty="0" smtClean="0">
                <a:solidFill>
                  <a:schemeClr val="bg2">
                    <a:lumMod val="10000"/>
                  </a:schemeClr>
                </a:solidFill>
              </a:rPr>
              <a:t>العالى :فوق 140/90 مم زئبق</a:t>
            </a:r>
          </a:p>
          <a:p>
            <a:pPr algn="r" rtl="1"/>
            <a:r>
              <a:rPr lang="ar-EG" dirty="0" smtClean="0">
                <a:solidFill>
                  <a:schemeClr val="bg2">
                    <a:lumMod val="10000"/>
                  </a:schemeClr>
                </a:solidFill>
              </a:rPr>
              <a:t>المنخفض : تحت 110/70 مم زئبق </a:t>
            </a:r>
          </a:p>
        </p:txBody>
      </p:sp>
    </p:spTree>
    <p:extLst>
      <p:ext uri="{BB962C8B-B14F-4D97-AF65-F5344CB8AC3E}">
        <p14:creationId xmlns:p14="http://schemas.microsoft.com/office/powerpoint/2010/main" val="28716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rgbClr val="C00000"/>
                </a:solidFill>
              </a:rPr>
              <a:t>الضغط المرتفع</a:t>
            </a:r>
            <a:br>
              <a:rPr lang="ar-EG" sz="4000" b="1" dirty="0" smtClean="0">
                <a:solidFill>
                  <a:srgbClr val="C00000"/>
                </a:solidFill>
              </a:rPr>
            </a:br>
            <a:r>
              <a:rPr lang="ar-EG" sz="4000" b="1" dirty="0" smtClean="0">
                <a:solidFill>
                  <a:srgbClr val="C00000"/>
                </a:solidFill>
              </a:rPr>
              <a:t>انواعه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8225131"/>
              </p:ext>
            </p:extLst>
          </p:nvPr>
        </p:nvGraphicFramePr>
        <p:xfrm>
          <a:off x="457200" y="1676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51734"/>
              </p:ext>
            </p:extLst>
          </p:nvPr>
        </p:nvGraphicFramePr>
        <p:xfrm>
          <a:off x="762000" y="1752600"/>
          <a:ext cx="7848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153391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white coat hypertension</a:t>
                      </a:r>
                    </a:p>
                    <a:p>
                      <a:pPr algn="r" rtl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800" dirty="0" smtClean="0"/>
                        <a:t>ارتفاع ضغط الدم الثانوي</a:t>
                      </a:r>
                      <a:endParaRPr lang="en-US" sz="2800" dirty="0" smtClean="0"/>
                    </a:p>
                    <a:p>
                      <a:pPr algn="r" rtl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800" dirty="0" smtClean="0"/>
                        <a:t>ارتفاع ضغط الدم الأولي</a:t>
                      </a:r>
                      <a:endParaRPr lang="en-US" sz="2800" dirty="0" smtClean="0"/>
                    </a:p>
                    <a:p>
                      <a:pPr algn="r" rtl="1"/>
                      <a:endParaRPr lang="en-US" sz="2800" dirty="0"/>
                    </a:p>
                  </a:txBody>
                  <a:tcPr/>
                </a:tc>
              </a:tr>
              <a:tr h="3190486">
                <a:tc>
                  <a:txBody>
                    <a:bodyPr/>
                    <a:lstStyle/>
                    <a:p>
                      <a:pPr marL="457200" marR="0" lvl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ar-EG" sz="3200" dirty="0" smtClean="0"/>
                        <a:t>الشعور</a:t>
                      </a:r>
                      <a:r>
                        <a:rPr lang="ar-EG" sz="3200" baseline="0" dirty="0" smtClean="0"/>
                        <a:t> بالخوف من الطبيب </a:t>
                      </a:r>
                      <a:endParaRPr lang="en-US" sz="3200" dirty="0" smtClean="0"/>
                    </a:p>
                    <a:p>
                      <a:pPr algn="r" rtl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 algn="r" rtl="1">
                        <a:buFont typeface="Wingdings" pitchFamily="2" charset="2"/>
                        <a:buChar char="v"/>
                      </a:pPr>
                      <a:r>
                        <a:rPr lang="ar-EG" sz="3200" dirty="0" smtClean="0"/>
                        <a:t>مرتبط بمشكلة طبية </a:t>
                      </a:r>
                    </a:p>
                    <a:p>
                      <a:pPr marL="457200" lvl="0" indent="-457200" algn="r" rtl="1">
                        <a:buFont typeface="Wingdings" pitchFamily="2" charset="2"/>
                        <a:buChar char="v"/>
                      </a:pPr>
                      <a:r>
                        <a:rPr lang="ar-EG" sz="3200" dirty="0" smtClean="0"/>
                        <a:t>استخدام بعض الادوية التى ترفع الضغط </a:t>
                      </a:r>
                    </a:p>
                    <a:p>
                      <a:pPr algn="r" rtl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 algn="r" rtl="1">
                        <a:buFont typeface="Wingdings" pitchFamily="2" charset="2"/>
                        <a:buChar char="v"/>
                      </a:pPr>
                      <a:r>
                        <a:rPr lang="ar-EG" sz="3200" dirty="0" smtClean="0"/>
                        <a:t>الأكثرشيوعاً</a:t>
                      </a:r>
                    </a:p>
                    <a:p>
                      <a:pPr marL="457200" lvl="0" indent="-457200" algn="r" rtl="1">
                        <a:buFont typeface="Wingdings" pitchFamily="2" charset="2"/>
                        <a:buChar char="v"/>
                      </a:pPr>
                      <a:r>
                        <a:rPr lang="ar-EG" sz="3200" dirty="0" smtClean="0"/>
                        <a:t>اسبابه غير معروفه</a:t>
                      </a:r>
                    </a:p>
                    <a:p>
                      <a:pPr marL="457200" lvl="0" indent="-457200" algn="r" rtl="1">
                        <a:buFont typeface="Wingdings" pitchFamily="2" charset="2"/>
                        <a:buChar char="v"/>
                      </a:pPr>
                      <a:r>
                        <a:rPr lang="ar-EG" sz="3200" dirty="0" smtClean="0"/>
                        <a:t>العامل الوراثى اهم الاسباب </a:t>
                      </a:r>
                      <a:endParaRPr lang="en-US" sz="3200" dirty="0" smtClean="0"/>
                    </a:p>
                    <a:p>
                      <a:pPr algn="r" rtl="1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9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4" y="-152400"/>
            <a:ext cx="8229600" cy="1143000"/>
          </a:xfrm>
        </p:spPr>
        <p:txBody>
          <a:bodyPr>
            <a:noAutofit/>
          </a:bodyPr>
          <a:lstStyle/>
          <a:p>
            <a:pPr marL="457200" indent="-457200" rtl="1">
              <a:buFont typeface="Wingdings" pitchFamily="2" charset="2"/>
              <a:buChar char="q"/>
            </a:pPr>
            <a:r>
              <a:rPr lang="ar-EG" sz="4400" b="1" dirty="0" smtClean="0">
                <a:solidFill>
                  <a:srgbClr val="C00000"/>
                </a:solidFill>
              </a:rPr>
              <a:t>اكثر </a:t>
            </a:r>
            <a:r>
              <a:rPr lang="ar-EG" sz="4400" b="1" dirty="0">
                <a:solidFill>
                  <a:srgbClr val="C00000"/>
                </a:solidFill>
              </a:rPr>
              <a:t>الناس عرضه </a:t>
            </a:r>
            <a:r>
              <a:rPr lang="ar-EG" sz="4400" b="1" dirty="0" smtClean="0">
                <a:solidFill>
                  <a:srgbClr val="C00000"/>
                </a:solidFill>
              </a:rPr>
              <a:t>للاصابة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610600" cy="5257800"/>
          </a:xfrm>
        </p:spPr>
        <p:txBody>
          <a:bodyPr/>
          <a:lstStyle/>
          <a:p>
            <a:pPr marL="0" indent="0" algn="r">
              <a:buNone/>
            </a:pPr>
            <a:r>
              <a:rPr lang="ar-EG" dirty="0" smtClean="0"/>
              <a:t>1)الوراثة </a:t>
            </a:r>
          </a:p>
          <a:p>
            <a:pPr marL="0" indent="0" algn="r">
              <a:buNone/>
            </a:pPr>
            <a:r>
              <a:rPr lang="ar-EG" dirty="0" smtClean="0"/>
              <a:t>2)المدخنين </a:t>
            </a:r>
          </a:p>
          <a:p>
            <a:pPr marL="0" indent="0" algn="r">
              <a:buNone/>
            </a:pPr>
            <a:r>
              <a:rPr lang="ar-EG" dirty="0" smtClean="0"/>
              <a:t>3)الافارقه </a:t>
            </a:r>
          </a:p>
          <a:p>
            <a:pPr marL="0" indent="0" algn="r">
              <a:buNone/>
            </a:pPr>
            <a:r>
              <a:rPr lang="ar-EG" dirty="0" smtClean="0"/>
              <a:t>4)حبوب منع الحمل </a:t>
            </a:r>
          </a:p>
          <a:p>
            <a:pPr marL="0" indent="0" algn="r">
              <a:buNone/>
            </a:pPr>
            <a:r>
              <a:rPr lang="ar-EG" dirty="0" smtClean="0"/>
              <a:t>5)اصحاب الامراض المزمنه</a:t>
            </a:r>
          </a:p>
          <a:p>
            <a:pPr marL="0" indent="0" algn="r">
              <a:buNone/>
            </a:pPr>
            <a:r>
              <a:rPr lang="ar-EG" dirty="0" smtClean="0"/>
              <a:t>6)كبار السن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55" y="1762836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6875"/>
            <a:ext cx="2390775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9" y="3805572"/>
            <a:ext cx="2258704" cy="2235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92" y="3805572"/>
            <a:ext cx="28575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79" y="3841966"/>
            <a:ext cx="1713521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3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66800"/>
          </a:xfrm>
        </p:spPr>
        <p:txBody>
          <a:bodyPr>
            <a:normAutofit/>
          </a:bodyPr>
          <a:lstStyle/>
          <a:p>
            <a:pPr marL="457200" indent="-457200" rtl="1">
              <a:buFont typeface="Wingdings" pitchFamily="2" charset="2"/>
              <a:buChar char="q"/>
            </a:pPr>
            <a:r>
              <a:rPr lang="ar-EG" sz="4400" b="1" dirty="0" smtClean="0">
                <a:solidFill>
                  <a:srgbClr val="C00000"/>
                </a:solidFill>
              </a:rPr>
              <a:t>اسبابه ومخاطره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EG" dirty="0" smtClean="0"/>
              <a:t>1)الوراثه</a:t>
            </a:r>
          </a:p>
          <a:p>
            <a:pPr marL="0" indent="0" algn="r">
              <a:buNone/>
            </a:pPr>
            <a:endParaRPr lang="ar-EG" dirty="0" smtClean="0"/>
          </a:p>
          <a:p>
            <a:pPr marL="0" indent="0" algn="r">
              <a:buNone/>
            </a:pPr>
            <a:r>
              <a:rPr lang="ar-EG" dirty="0" smtClean="0"/>
              <a:t>2)السمنه</a:t>
            </a:r>
          </a:p>
          <a:p>
            <a:pPr marL="0" indent="0" algn="r">
              <a:buNone/>
            </a:pPr>
            <a:endParaRPr lang="ar-EG" dirty="0" smtClean="0"/>
          </a:p>
          <a:p>
            <a:pPr marL="0" indent="0" algn="r">
              <a:buNone/>
            </a:pPr>
            <a:r>
              <a:rPr lang="ar-EG" dirty="0" smtClean="0"/>
              <a:t>3)قله الحركه و التمارين</a:t>
            </a:r>
          </a:p>
          <a:p>
            <a:pPr marL="0" indent="0" algn="r">
              <a:buNone/>
            </a:pPr>
            <a:endParaRPr lang="ar-EG" dirty="0" smtClean="0"/>
          </a:p>
          <a:p>
            <a:pPr marL="0" indent="0" algn="r">
              <a:buNone/>
            </a:pPr>
            <a:r>
              <a:rPr lang="ar-EG" dirty="0" smtClean="0"/>
              <a:t>4)التدخين </a:t>
            </a:r>
          </a:p>
          <a:p>
            <a:pPr marL="0" indent="0" algn="r">
              <a:buNone/>
            </a:pPr>
            <a:endParaRPr lang="ar-EG" dirty="0" smtClean="0"/>
          </a:p>
          <a:p>
            <a:pPr marL="0" indent="0" algn="r">
              <a:buNone/>
            </a:pPr>
            <a:r>
              <a:rPr lang="ar-EG" dirty="0" smtClean="0"/>
              <a:t>5)الكحوليات</a:t>
            </a:r>
          </a:p>
          <a:p>
            <a:pPr marL="0" indent="0" algn="r">
              <a:buNone/>
            </a:pPr>
            <a:endParaRPr lang="ar-EG" dirty="0" smtClean="0"/>
          </a:p>
          <a:p>
            <a:pPr marL="0" indent="0" algn="r">
              <a:buNone/>
            </a:pPr>
            <a:r>
              <a:rPr lang="ar-EG" dirty="0" smtClean="0"/>
              <a:t>6)الضغط النفسي و العصبي</a:t>
            </a:r>
          </a:p>
          <a:p>
            <a:pPr marL="0" indent="0" algn="r">
              <a:buNone/>
            </a:pPr>
            <a:endParaRPr lang="ar-EG" dirty="0" smtClean="0"/>
          </a:p>
          <a:p>
            <a:pPr marL="0" indent="0" algn="r">
              <a:buNone/>
            </a:pPr>
            <a:r>
              <a:rPr lang="ar-EG" dirty="0" smtClean="0"/>
              <a:t>7)السلوك الغذائي و الدوائي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2" y="1413135"/>
            <a:ext cx="2557658" cy="1539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14198"/>
            <a:ext cx="2473830" cy="153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9195"/>
            <a:ext cx="3319259" cy="2843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28" y="3276600"/>
            <a:ext cx="2295525" cy="19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557</TotalTime>
  <Words>385</Words>
  <Application>Microsoft Office PowerPoint</Application>
  <PresentationFormat>On-screen Show (4:3)</PresentationFormat>
  <Paragraphs>120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PowerPoint Presentation</vt:lpstr>
      <vt:lpstr>ضغطك= حياتك</vt:lpstr>
      <vt:lpstr>مين هنا؟؟؟؟</vt:lpstr>
      <vt:lpstr>هنتكلم عن:</vt:lpstr>
      <vt:lpstr>احصائيات</vt:lpstr>
      <vt:lpstr>الفرق بين الضغط العالى و الضغط المنخفض</vt:lpstr>
      <vt:lpstr>الضغط المرتفع انواعه</vt:lpstr>
      <vt:lpstr>اكثر الناس عرضه للاصابة</vt:lpstr>
      <vt:lpstr>اسبابه ومخاطره</vt:lpstr>
      <vt:lpstr>تابع اسبابه ومخاطره 7)السلوك الغذائي و الدوائي</vt:lpstr>
      <vt:lpstr>تابع السلوك الغذائى والدوائى </vt:lpstr>
      <vt:lpstr>اكثر الامراض المصاحبه للضغط المرتفع</vt:lpstr>
      <vt:lpstr>علاج الضغط المرتفع</vt:lpstr>
      <vt:lpstr> الوقايه من مضاعفات الضغط المرتفع</vt:lpstr>
      <vt:lpstr>تابع الوقاية من مضاعفات الضغط المرتفع</vt:lpstr>
      <vt:lpstr>PowerPoint Presentation</vt:lpstr>
      <vt:lpstr>شكــــــــــــــــــــــــر خـــــــــــــــــــــــاص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ضغطك= حياتك</dc:title>
  <dc:creator>alaa</dc:creator>
  <cp:lastModifiedBy>alaa</cp:lastModifiedBy>
  <cp:revision>75</cp:revision>
  <dcterms:created xsi:type="dcterms:W3CDTF">2006-08-16T00:00:00Z</dcterms:created>
  <dcterms:modified xsi:type="dcterms:W3CDTF">2013-04-28T13:02:28Z</dcterms:modified>
</cp:coreProperties>
</file>