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90" r:id="rId29"/>
    <p:sldId id="285" r:id="rId30"/>
    <p:sldId id="286" r:id="rId31"/>
    <p:sldId id="287" r:id="rId32"/>
    <p:sldId id="288" r:id="rId33"/>
    <p:sldId id="289" r:id="rId34"/>
    <p:sldId id="294"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17655-325C-42D3-AC67-4A4A29F0B3D6}" type="datetimeFigureOut">
              <a:rPr lang="en-US" smtClean="0"/>
              <a:pPr/>
              <a:t>4/29/2013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207387-32E2-42E0-B856-A1E0B84076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207387-32E2-42E0-B856-A1E0B840764D}"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DA78739-255B-4B04-9C65-925ADADAE2B3}" type="datetimeFigureOut">
              <a:rPr lang="en-US" smtClean="0"/>
              <a:pPr/>
              <a:t>4/29/2013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B92BB7E-481E-476A-8043-020500389732}" type="slidenum">
              <a:rPr lang="en-US" smtClean="0"/>
              <a:pPr/>
              <a:t>‹#›</a:t>
            </a:fld>
            <a:endParaRPr lang="en-US"/>
          </a:p>
        </p:txBody>
      </p:sp>
    </p:spTree>
  </p:cSld>
  <p:clrMapOvr>
    <a:masterClrMapping/>
  </p:clrMapOvr>
  <p:transition>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A78739-255B-4B04-9C65-925ADADAE2B3}" type="datetimeFigureOut">
              <a:rPr lang="en-US" smtClean="0"/>
              <a:pPr/>
              <a:t>4/29/2013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92BB7E-481E-476A-8043-020500389732}" type="slidenum">
              <a:rPr lang="en-US" smtClean="0"/>
              <a:pPr/>
              <a:t>‹#›</a:t>
            </a:fld>
            <a:endParaRPr lang="en-US"/>
          </a:p>
        </p:txBody>
      </p:sp>
    </p:spTree>
  </p:cSld>
  <p:clrMapOvr>
    <a:masterClrMapping/>
  </p:clrMapOvr>
  <p:transition>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A78739-255B-4B04-9C65-925ADADAE2B3}" type="datetimeFigureOut">
              <a:rPr lang="en-US" smtClean="0"/>
              <a:pPr/>
              <a:t>4/29/2013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92BB7E-481E-476A-8043-020500389732}" type="slidenum">
              <a:rPr lang="en-US" smtClean="0"/>
              <a:pPr/>
              <a:t>‹#›</a:t>
            </a:fld>
            <a:endParaRPr lang="en-US"/>
          </a:p>
        </p:txBody>
      </p:sp>
    </p:spTree>
  </p:cSld>
  <p:clrMapOvr>
    <a:masterClrMapping/>
  </p:clrMapOvr>
  <p:transition>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A78739-255B-4B04-9C65-925ADADAE2B3}" type="datetimeFigureOut">
              <a:rPr lang="en-US" smtClean="0"/>
              <a:pPr/>
              <a:t>4/29/2013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92BB7E-481E-476A-8043-02050038973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DA78739-255B-4B04-9C65-925ADADAE2B3}" type="datetimeFigureOut">
              <a:rPr lang="en-US" smtClean="0"/>
              <a:pPr/>
              <a:t>4/29/2013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B92BB7E-481E-476A-8043-02050038973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A78739-255B-4B04-9C65-925ADADAE2B3}" type="datetimeFigureOut">
              <a:rPr lang="en-US" smtClean="0"/>
              <a:pPr/>
              <a:t>4/29/2013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B92BB7E-481E-476A-8043-02050038973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DA78739-255B-4B04-9C65-925ADADAE2B3}" type="datetimeFigureOut">
              <a:rPr lang="en-US" smtClean="0"/>
              <a:pPr/>
              <a:t>4/29/2013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B92BB7E-481E-476A-8043-02050038973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DA78739-255B-4B04-9C65-925ADADAE2B3}" type="datetimeFigureOut">
              <a:rPr lang="en-US" smtClean="0"/>
              <a:pPr/>
              <a:t>4/29/2013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B92BB7E-481E-476A-8043-02050038973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DA78739-255B-4B04-9C65-925ADADAE2B3}" type="datetimeFigureOut">
              <a:rPr lang="en-US" smtClean="0"/>
              <a:pPr/>
              <a:t>4/29/2013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B92BB7E-481E-476A-8043-020500389732}" type="slidenum">
              <a:rPr lang="en-US" smtClean="0"/>
              <a:pPr/>
              <a:t>‹#›</a:t>
            </a:fld>
            <a:endParaRPr lang="en-US"/>
          </a:p>
        </p:txBody>
      </p:sp>
    </p:spTree>
  </p:cSld>
  <p:clrMapOvr>
    <a:masterClrMapping/>
  </p:clrMapOvr>
  <p:transition>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DA78739-255B-4B04-9C65-925ADADAE2B3}" type="datetimeFigureOut">
              <a:rPr lang="en-US" smtClean="0"/>
              <a:pPr/>
              <a:t>4/29/2013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B92BB7E-481E-476A-8043-02050038973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DA78739-255B-4B04-9C65-925ADADAE2B3}" type="datetimeFigureOut">
              <a:rPr lang="en-US" smtClean="0"/>
              <a:pPr/>
              <a:t>4/29/2013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B92BB7E-481E-476A-8043-02050038973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DA78739-255B-4B04-9C65-925ADADAE2B3}" type="datetimeFigureOut">
              <a:rPr lang="en-US" smtClean="0"/>
              <a:pPr/>
              <a:t>4/29/2013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B92BB7E-481E-476A-8043-0205003897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strips dir="ld"/>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renewable-world.org/"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nrea.gov.eg/" TargetMode="Externa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olar+energy+XXX.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p:txBody>
          <a:bodyPr/>
          <a:lstStyle/>
          <a:p>
            <a:endParaRPr lang="en-US"/>
          </a:p>
        </p:txBody>
      </p:sp>
      <p:sp>
        <p:nvSpPr>
          <p:cNvPr id="5" name="TextBox 4"/>
          <p:cNvSpPr txBox="1"/>
          <p:nvPr/>
        </p:nvSpPr>
        <p:spPr>
          <a:xfrm>
            <a:off x="3962400" y="838200"/>
            <a:ext cx="5181600" cy="1200329"/>
          </a:xfrm>
          <a:prstGeom prst="rect">
            <a:avLst/>
          </a:prstGeom>
          <a:noFill/>
        </p:spPr>
        <p:txBody>
          <a:bodyPr wrap="square" rtlCol="0">
            <a:spAutoFit/>
          </a:bodyPr>
          <a:lstStyle/>
          <a:p>
            <a:r>
              <a:rPr lang="en-US" sz="3600" dirty="0" smtClean="0">
                <a:solidFill>
                  <a:srgbClr val="FFFF00"/>
                </a:solidFill>
                <a:latin typeface="Algerian" pitchFamily="82" charset="0"/>
              </a:rPr>
              <a:t>THE ENERGY REVOLUTION IN AFRICA</a:t>
            </a:r>
            <a:endParaRPr lang="en-US" sz="3600" dirty="0">
              <a:solidFill>
                <a:srgbClr val="FFFF00"/>
              </a:solidFill>
              <a:latin typeface="Algerian" pitchFamily="82" charset="0"/>
            </a:endParaRPr>
          </a:p>
        </p:txBody>
      </p:sp>
      <p:sp>
        <p:nvSpPr>
          <p:cNvPr id="6" name="TextBox 5"/>
          <p:cNvSpPr txBox="1"/>
          <p:nvPr/>
        </p:nvSpPr>
        <p:spPr>
          <a:xfrm>
            <a:off x="4191000" y="6324600"/>
            <a:ext cx="5009705" cy="369332"/>
          </a:xfrm>
          <a:prstGeom prst="rect">
            <a:avLst/>
          </a:prstGeom>
          <a:noFill/>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A presentation by MPINGIRIKA ERIC ZADOK</a:t>
            </a:r>
            <a:endParaRPr lang="en-US" b="1" dirty="0">
              <a:solidFill>
                <a:srgbClr val="FFFF00"/>
              </a:solidFill>
              <a:effectLst>
                <a:outerShdw blurRad="38100" dist="38100" dir="2700000" algn="tl">
                  <a:srgbClr val="000000">
                    <a:alpha val="43137"/>
                  </a:srgbClr>
                </a:outerShdw>
              </a:effectLst>
            </a:endParaRPr>
          </a:p>
        </p:txBody>
      </p:sp>
    </p:spTree>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afari-Africa-Rift-Valley.jpg"/>
          <p:cNvPicPr>
            <a:picLocks noGrp="1" noChangeAspect="1"/>
          </p:cNvPicPr>
          <p:nvPr>
            <p:ph idx="1"/>
          </p:nvPr>
        </p:nvPicPr>
        <p:blipFill>
          <a:blip r:embed="rId2" cstate="print"/>
          <a:stretch>
            <a:fillRect/>
          </a:stretch>
        </p:blipFill>
        <p:spPr>
          <a:xfrm>
            <a:off x="533400" y="1219200"/>
            <a:ext cx="7850341" cy="4525962"/>
          </a:xfrm>
          <a:prstGeom prst="ellipse">
            <a:avLst/>
          </a:prstGeom>
        </p:spPr>
      </p:pic>
      <p:sp>
        <p:nvSpPr>
          <p:cNvPr id="2" name="Title 1"/>
          <p:cNvSpPr>
            <a:spLocks noGrp="1"/>
          </p:cNvSpPr>
          <p:nvPr>
            <p:ph type="title"/>
          </p:nvPr>
        </p:nvSpPr>
        <p:spPr>
          <a:xfrm>
            <a:off x="7239000" y="304800"/>
            <a:ext cx="1600200" cy="743712"/>
          </a:xfrm>
        </p:spPr>
        <p:txBody>
          <a:bodyPr>
            <a:normAutofit/>
          </a:bodyPr>
          <a:lstStyle/>
          <a:p>
            <a:r>
              <a:rPr lang="en-US" dirty="0" smtClean="0"/>
              <a:t>.</a:t>
            </a:r>
            <a:endParaRPr lang="en-US" dirty="0"/>
          </a:p>
        </p:txBody>
      </p:sp>
      <p:sp>
        <p:nvSpPr>
          <p:cNvPr id="4" name="Rectangle 3"/>
          <p:cNvSpPr/>
          <p:nvPr/>
        </p:nvSpPr>
        <p:spPr>
          <a:xfrm>
            <a:off x="0" y="457200"/>
            <a:ext cx="4572000" cy="1754326"/>
          </a:xfrm>
          <a:prstGeom prst="rect">
            <a:avLst/>
          </a:prstGeom>
        </p:spPr>
        <p:txBody>
          <a:bodyPr>
            <a:spAutoFit/>
          </a:bodyPr>
          <a:lstStyle/>
          <a:p>
            <a:pPr>
              <a:buFont typeface="Wingdings" pitchFamily="2" charset="2"/>
              <a:buChar char="Ø"/>
            </a:pPr>
            <a:r>
              <a:rPr lang="en-US" dirty="0" smtClean="0"/>
              <a:t>Drill down a couple of miles and, if your prospecting is good, you hit pools of water under great pressure and heated to 230C. </a:t>
            </a:r>
          </a:p>
          <a:p>
            <a:pPr>
              <a:buFont typeface="Wingdings" pitchFamily="2" charset="2"/>
              <a:buChar char="Ø"/>
            </a:pPr>
            <a:endParaRPr lang="en-US" dirty="0"/>
          </a:p>
          <a:p>
            <a:endParaRPr lang="en-US" dirty="0"/>
          </a:p>
        </p:txBody>
      </p:sp>
      <p:pic>
        <p:nvPicPr>
          <p:cNvPr id="6" name="Picture 5" descr="images.jpg"/>
          <p:cNvPicPr>
            <a:picLocks noChangeAspect="1"/>
          </p:cNvPicPr>
          <p:nvPr/>
        </p:nvPicPr>
        <p:blipFill>
          <a:blip r:embed="rId3" cstate="print"/>
          <a:stretch>
            <a:fillRect/>
          </a:stretch>
        </p:blipFill>
        <p:spPr>
          <a:xfrm>
            <a:off x="5867400" y="838200"/>
            <a:ext cx="2999059" cy="1952625"/>
          </a:xfrm>
          <a:prstGeom prst="roundRect">
            <a:avLst/>
          </a:prstGeom>
        </p:spPr>
      </p:pic>
      <p:pic>
        <p:nvPicPr>
          <p:cNvPr id="7" name="Picture 6" descr="Corbis-42-24765659.jpg"/>
          <p:cNvPicPr>
            <a:picLocks noChangeAspect="1"/>
          </p:cNvPicPr>
          <p:nvPr/>
        </p:nvPicPr>
        <p:blipFill>
          <a:blip r:embed="rId4" cstate="print"/>
          <a:stretch>
            <a:fillRect/>
          </a:stretch>
        </p:blipFill>
        <p:spPr>
          <a:xfrm>
            <a:off x="0" y="4857750"/>
            <a:ext cx="2667000" cy="2000250"/>
          </a:xfrm>
          <a:prstGeom prst="roundRect">
            <a:avLst/>
          </a:prstGeom>
        </p:spPr>
      </p:pic>
      <p:sp>
        <p:nvSpPr>
          <p:cNvPr id="8" name="Rectangle 7"/>
          <p:cNvSpPr/>
          <p:nvPr/>
        </p:nvSpPr>
        <p:spPr>
          <a:xfrm>
            <a:off x="4572000" y="5934670"/>
            <a:ext cx="4572000" cy="923330"/>
          </a:xfrm>
          <a:prstGeom prst="rect">
            <a:avLst/>
          </a:prstGeom>
        </p:spPr>
        <p:txBody>
          <a:bodyPr>
            <a:spAutoFit/>
          </a:bodyPr>
          <a:lstStyle/>
          <a:p>
            <a:pPr>
              <a:buFont typeface="Wingdings" pitchFamily="2" charset="2"/>
              <a:buChar char="Ø"/>
            </a:pPr>
            <a:r>
              <a:rPr lang="en-US" dirty="0" smtClean="0"/>
              <a:t>Stick in a pipe and steam roars out ready for ducting into power stations to turn turbines and make electricity</a:t>
            </a:r>
            <a:endParaRPr lang="en-US" dirty="0"/>
          </a:p>
        </p:txBody>
      </p:sp>
    </p:spTree>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2800" y="5105400"/>
            <a:ext cx="1524000" cy="1219200"/>
          </a:xfrm>
        </p:spPr>
        <p:txBody>
          <a:bodyPr/>
          <a:lstStyle/>
          <a:p>
            <a:endParaRPr lang="en-US" dirty="0"/>
          </a:p>
        </p:txBody>
      </p:sp>
      <p:sp>
        <p:nvSpPr>
          <p:cNvPr id="2" name="Title 1"/>
          <p:cNvSpPr>
            <a:spLocks noGrp="1"/>
          </p:cNvSpPr>
          <p:nvPr>
            <p:ph type="title"/>
          </p:nvPr>
        </p:nvSpPr>
        <p:spPr>
          <a:xfrm>
            <a:off x="3276600" y="704088"/>
            <a:ext cx="5410200" cy="591312"/>
          </a:xfrm>
        </p:spPr>
        <p:txBody>
          <a:bodyPr>
            <a:normAutofit fontScale="90000"/>
          </a:bodyPr>
          <a:lstStyle/>
          <a:p>
            <a:endParaRPr lang="en-US" dirty="0"/>
          </a:p>
        </p:txBody>
      </p:sp>
      <p:sp>
        <p:nvSpPr>
          <p:cNvPr id="4" name="Rectangle 3"/>
          <p:cNvSpPr/>
          <p:nvPr/>
        </p:nvSpPr>
        <p:spPr>
          <a:xfrm>
            <a:off x="0" y="1600200"/>
            <a:ext cx="4572000" cy="2585323"/>
          </a:xfrm>
          <a:prstGeom prst="rect">
            <a:avLst/>
          </a:prstGeom>
        </p:spPr>
        <p:txBody>
          <a:bodyPr>
            <a:spAutoFit/>
          </a:bodyPr>
          <a:lstStyle/>
          <a:p>
            <a:pPr>
              <a:buFont typeface="Wingdings" pitchFamily="2" charset="2"/>
              <a:buChar char="Ø"/>
            </a:pPr>
            <a:r>
              <a:rPr lang="en-US" dirty="0" smtClean="0"/>
              <a:t>At </a:t>
            </a:r>
            <a:r>
              <a:rPr lang="en-US" b="1" dirty="0" err="1" smtClean="0"/>
              <a:t>Olkaria</a:t>
            </a:r>
            <a:r>
              <a:rPr lang="en-US" b="1" dirty="0" smtClean="0"/>
              <a:t>,</a:t>
            </a:r>
            <a:r>
              <a:rPr lang="en-US" dirty="0" smtClean="0"/>
              <a:t> near </a:t>
            </a:r>
            <a:r>
              <a:rPr lang="en-US" b="1" dirty="0" smtClean="0"/>
              <a:t>Lake </a:t>
            </a:r>
            <a:r>
              <a:rPr lang="en-US" b="1" dirty="0" err="1" smtClean="0"/>
              <a:t>Naivasha</a:t>
            </a:r>
            <a:r>
              <a:rPr lang="en-US" dirty="0" smtClean="0"/>
              <a:t>, in </a:t>
            </a:r>
            <a:r>
              <a:rPr lang="en-US" b="1" dirty="0" smtClean="0"/>
              <a:t>Kenya</a:t>
            </a:r>
            <a:r>
              <a:rPr lang="en-US" dirty="0" smtClean="0"/>
              <a:t>, they have been generating some electricity for 20 years.</a:t>
            </a:r>
          </a:p>
          <a:p>
            <a:pPr>
              <a:buFont typeface="Wingdings" pitchFamily="2" charset="2"/>
              <a:buChar char="Ø"/>
            </a:pPr>
            <a:endParaRPr lang="en-US" dirty="0"/>
          </a:p>
          <a:p>
            <a:pPr>
              <a:buFont typeface="Wingdings" pitchFamily="2" charset="2"/>
              <a:buChar char="Ø"/>
            </a:pPr>
            <a:r>
              <a:rPr lang="en-US" dirty="0" smtClean="0"/>
              <a:t> With investment of around £1bn, in a few years they will be able to produce more electricity than the country's entire current average annual demand of 1,600 megawatts. </a:t>
            </a:r>
            <a:endParaRPr lang="en-US" dirty="0"/>
          </a:p>
        </p:txBody>
      </p:sp>
      <p:pic>
        <p:nvPicPr>
          <p:cNvPr id="6148" name="Picture 4" descr="http://www.theeastafrican.co.ke/image/view/-/1460250/medRes/298314/-/maxw/600/-/13vkcyvz/-/geothermal.jpg"/>
          <p:cNvPicPr>
            <a:picLocks noChangeAspect="1" noChangeArrowheads="1"/>
          </p:cNvPicPr>
          <p:nvPr/>
        </p:nvPicPr>
        <p:blipFill>
          <a:blip r:embed="rId2" cstate="print"/>
          <a:srcRect/>
          <a:stretch>
            <a:fillRect/>
          </a:stretch>
        </p:blipFill>
        <p:spPr bwMode="auto">
          <a:xfrm>
            <a:off x="4267200" y="4475610"/>
            <a:ext cx="4724400" cy="2382390"/>
          </a:xfrm>
          <a:prstGeom prst="roundRect">
            <a:avLst/>
          </a:prstGeom>
          <a:noFill/>
        </p:spPr>
      </p:pic>
      <p:pic>
        <p:nvPicPr>
          <p:cNvPr id="6150" name="Picture 6" descr="http://farm9.staticflickr.com/8444/7940193566_a8dcaef4d2_z.jpg"/>
          <p:cNvPicPr>
            <a:picLocks noChangeAspect="1" noChangeArrowheads="1"/>
          </p:cNvPicPr>
          <p:nvPr/>
        </p:nvPicPr>
        <p:blipFill>
          <a:blip r:embed="rId3" cstate="print"/>
          <a:srcRect/>
          <a:stretch>
            <a:fillRect/>
          </a:stretch>
        </p:blipFill>
        <p:spPr bwMode="auto">
          <a:xfrm>
            <a:off x="4572000" y="381000"/>
            <a:ext cx="4410023" cy="2819400"/>
          </a:xfrm>
          <a:prstGeom prst="round2DiagRect">
            <a:avLst/>
          </a:prstGeom>
          <a:noFill/>
        </p:spPr>
      </p:pic>
      <p:pic>
        <p:nvPicPr>
          <p:cNvPr id="6152" name="Picture 8" descr="https://encrypted-tbn1.gstatic.com/images?q=tbn:ANd9GcQcc3JUf3lr82c3r52v5izUm3lZmkL36cC3Glu-Rdo33l5UV2bQTw"/>
          <p:cNvPicPr>
            <a:picLocks noChangeAspect="1" noChangeArrowheads="1"/>
          </p:cNvPicPr>
          <p:nvPr/>
        </p:nvPicPr>
        <p:blipFill>
          <a:blip r:embed="rId4" cstate="print"/>
          <a:srcRect/>
          <a:stretch>
            <a:fillRect/>
          </a:stretch>
        </p:blipFill>
        <p:spPr bwMode="auto">
          <a:xfrm>
            <a:off x="228600" y="4191000"/>
            <a:ext cx="1847850" cy="2466975"/>
          </a:xfrm>
          <a:prstGeom prst="roundRect">
            <a:avLst/>
          </a:prstGeom>
          <a:noFill/>
        </p:spPr>
      </p:pic>
    </p:spTree>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1400" y="5562600"/>
            <a:ext cx="1295400" cy="762000"/>
          </a:xfrm>
        </p:spPr>
        <p:txBody>
          <a:bodyPr/>
          <a:lstStyle/>
          <a:p>
            <a:endParaRPr lang="en-US" dirty="0"/>
          </a:p>
        </p:txBody>
      </p:sp>
      <p:sp>
        <p:nvSpPr>
          <p:cNvPr id="2" name="Title 1"/>
          <p:cNvSpPr>
            <a:spLocks noGrp="1"/>
          </p:cNvSpPr>
          <p:nvPr>
            <p:ph type="title"/>
          </p:nvPr>
        </p:nvSpPr>
        <p:spPr>
          <a:xfrm>
            <a:off x="7391400" y="685800"/>
            <a:ext cx="1295400" cy="1143000"/>
          </a:xfrm>
        </p:spPr>
        <p:txBody>
          <a:bodyPr/>
          <a:lstStyle/>
          <a:p>
            <a:r>
              <a:rPr lang="en-US" dirty="0" smtClean="0"/>
              <a:t>.</a:t>
            </a:r>
            <a:endParaRPr lang="en-US" dirty="0"/>
          </a:p>
        </p:txBody>
      </p:sp>
      <p:sp>
        <p:nvSpPr>
          <p:cNvPr id="4" name="Rectangle 3"/>
          <p:cNvSpPr/>
          <p:nvPr/>
        </p:nvSpPr>
        <p:spPr>
          <a:xfrm>
            <a:off x="0" y="152400"/>
            <a:ext cx="4572000" cy="1754326"/>
          </a:xfrm>
          <a:prstGeom prst="rect">
            <a:avLst/>
          </a:prstGeom>
        </p:spPr>
        <p:txBody>
          <a:bodyPr>
            <a:spAutoFit/>
          </a:bodyPr>
          <a:lstStyle/>
          <a:p>
            <a:r>
              <a:rPr lang="en-US" dirty="0" smtClean="0"/>
              <a:t>A little further north is </a:t>
            </a:r>
            <a:r>
              <a:rPr lang="en-US" b="1" dirty="0" err="1" smtClean="0"/>
              <a:t>Menengai</a:t>
            </a:r>
            <a:r>
              <a:rPr lang="en-US" b="1" dirty="0" smtClean="0"/>
              <a:t> </a:t>
            </a:r>
            <a:r>
              <a:rPr lang="en-US" dirty="0" smtClean="0"/>
              <a:t>Crater, where further test wells are being drilled and the potential could be even greater. Overall it is believed the geothermal potential in Kenya is 10,000 megawatts.</a:t>
            </a:r>
            <a:endParaRPr lang="en-US" dirty="0"/>
          </a:p>
        </p:txBody>
      </p:sp>
      <p:pic>
        <p:nvPicPr>
          <p:cNvPr id="5122" name="Picture 2" descr="http://1.bp.blogspot.com/-wLbmwyaEmP8/T5pkkAk0j5I/AAAAAAAAACc/rcV_kQl_uxA/s1600/menengai_crater.jpg"/>
          <p:cNvPicPr>
            <a:picLocks noChangeAspect="1" noChangeArrowheads="1"/>
          </p:cNvPicPr>
          <p:nvPr/>
        </p:nvPicPr>
        <p:blipFill>
          <a:blip r:embed="rId2" cstate="print"/>
          <a:srcRect/>
          <a:stretch>
            <a:fillRect/>
          </a:stretch>
        </p:blipFill>
        <p:spPr bwMode="auto">
          <a:xfrm>
            <a:off x="3048000" y="2743200"/>
            <a:ext cx="4596714" cy="4114800"/>
          </a:xfrm>
          <a:prstGeom prst="round2DiagRect">
            <a:avLst/>
          </a:prstGeom>
          <a:noFill/>
        </p:spPr>
      </p:pic>
      <p:pic>
        <p:nvPicPr>
          <p:cNvPr id="5124" name="Picture 4" descr="https://encrypted-tbn2.gstatic.com/images?q=tbn:ANd9GcSYrQ8WP0n-Iqlc2ggZ6nEXoE8jzlMw7dhqI7tyFL6UhE9e7zP4ww"/>
          <p:cNvPicPr>
            <a:picLocks noChangeAspect="1" noChangeArrowheads="1"/>
          </p:cNvPicPr>
          <p:nvPr/>
        </p:nvPicPr>
        <p:blipFill>
          <a:blip r:embed="rId3" cstate="print"/>
          <a:srcRect/>
          <a:stretch>
            <a:fillRect/>
          </a:stretch>
        </p:blipFill>
        <p:spPr bwMode="auto">
          <a:xfrm>
            <a:off x="228600" y="4953000"/>
            <a:ext cx="2438400" cy="1622645"/>
          </a:xfrm>
          <a:prstGeom prst="round2DiagRect">
            <a:avLst/>
          </a:prstGeom>
          <a:noFill/>
        </p:spPr>
      </p:pic>
      <p:pic>
        <p:nvPicPr>
          <p:cNvPr id="5126" name="Picture 6" descr="http://toptenpk.com/wp-content/uploads/2012/06/Lake-Bogoria-National-Reserve.jpg"/>
          <p:cNvPicPr>
            <a:picLocks noChangeAspect="1" noChangeArrowheads="1"/>
          </p:cNvPicPr>
          <p:nvPr/>
        </p:nvPicPr>
        <p:blipFill>
          <a:blip r:embed="rId4" cstate="print"/>
          <a:srcRect/>
          <a:stretch>
            <a:fillRect/>
          </a:stretch>
        </p:blipFill>
        <p:spPr bwMode="auto">
          <a:xfrm>
            <a:off x="5943600" y="457200"/>
            <a:ext cx="2981325" cy="1987551"/>
          </a:xfrm>
          <a:prstGeom prst="round2DiagRect">
            <a:avLst/>
          </a:prstGeom>
          <a:noFill/>
        </p:spPr>
      </p:pic>
    </p:spTree>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67800" y="4419600"/>
            <a:ext cx="76200" cy="1054291"/>
          </a:xfrm>
        </p:spPr>
        <p:txBody>
          <a:bodyPr/>
          <a:lstStyle/>
          <a:p>
            <a:endParaRPr lang="en-US" dirty="0"/>
          </a:p>
        </p:txBody>
      </p:sp>
      <p:sp>
        <p:nvSpPr>
          <p:cNvPr id="2" name="Title 1"/>
          <p:cNvSpPr>
            <a:spLocks noGrp="1"/>
          </p:cNvSpPr>
          <p:nvPr>
            <p:ph type="title"/>
          </p:nvPr>
        </p:nvSpPr>
        <p:spPr>
          <a:xfrm>
            <a:off x="6477000" y="2895600"/>
            <a:ext cx="1676400" cy="655638"/>
          </a:xfrm>
        </p:spPr>
        <p:txBody>
          <a:bodyPr>
            <a:normAutofit fontScale="90000"/>
          </a:bodyPr>
          <a:lstStyle/>
          <a:p>
            <a:r>
              <a:rPr lang="en-US" dirty="0" smtClean="0"/>
              <a:t>.</a:t>
            </a:r>
            <a:endParaRPr lang="en-US" dirty="0"/>
          </a:p>
        </p:txBody>
      </p:sp>
      <p:sp>
        <p:nvSpPr>
          <p:cNvPr id="4" name="Rectangle 3"/>
          <p:cNvSpPr/>
          <p:nvPr/>
        </p:nvSpPr>
        <p:spPr>
          <a:xfrm>
            <a:off x="152400" y="381000"/>
            <a:ext cx="4572000" cy="646331"/>
          </a:xfrm>
          <a:prstGeom prst="rect">
            <a:avLst/>
          </a:prstGeom>
        </p:spPr>
        <p:txBody>
          <a:bodyPr>
            <a:spAutoFit/>
          </a:bodyPr>
          <a:lstStyle/>
          <a:p>
            <a:pPr>
              <a:buFont typeface="Wingdings" pitchFamily="2" charset="2"/>
              <a:buChar char="Ø"/>
            </a:pPr>
            <a:r>
              <a:rPr lang="en-US" dirty="0"/>
              <a:t>G</a:t>
            </a:r>
            <a:r>
              <a:rPr lang="en-US" dirty="0" smtClean="0"/>
              <a:t>eothermal prospecting is happening in </a:t>
            </a:r>
            <a:r>
              <a:rPr lang="en-US" b="1" dirty="0" smtClean="0"/>
              <a:t>Ethiopia</a:t>
            </a:r>
            <a:r>
              <a:rPr lang="en-US" dirty="0" smtClean="0"/>
              <a:t>, </a:t>
            </a:r>
            <a:r>
              <a:rPr lang="en-US" b="1" dirty="0" smtClean="0"/>
              <a:t>Rwanda</a:t>
            </a:r>
            <a:r>
              <a:rPr lang="en-US" dirty="0" smtClean="0"/>
              <a:t> and </a:t>
            </a:r>
            <a:r>
              <a:rPr lang="en-US" b="1" dirty="0" smtClean="0"/>
              <a:t>Tanzania.</a:t>
            </a:r>
            <a:endParaRPr lang="en-US" b="1" dirty="0"/>
          </a:p>
        </p:txBody>
      </p:sp>
      <p:sp>
        <p:nvSpPr>
          <p:cNvPr id="5" name="Rectangle 4"/>
          <p:cNvSpPr/>
          <p:nvPr/>
        </p:nvSpPr>
        <p:spPr>
          <a:xfrm>
            <a:off x="4419600" y="5029200"/>
            <a:ext cx="4572000" cy="1477328"/>
          </a:xfrm>
          <a:prstGeom prst="rect">
            <a:avLst/>
          </a:prstGeom>
        </p:spPr>
        <p:txBody>
          <a:bodyPr wrap="square">
            <a:spAutoFit/>
          </a:bodyPr>
          <a:lstStyle/>
          <a:p>
            <a:r>
              <a:rPr lang="en-US" b="1" dirty="0" smtClean="0"/>
              <a:t>Rwandan</a:t>
            </a:r>
            <a:r>
              <a:rPr lang="en-US" dirty="0" smtClean="0"/>
              <a:t> Government has allocated $27 million (Rwf17.1bn) towards the drilling of three geothermal wells on the southern slopes of the </a:t>
            </a:r>
            <a:r>
              <a:rPr lang="en-US" dirty="0" err="1" smtClean="0"/>
              <a:t>Karisimbi</a:t>
            </a:r>
            <a:r>
              <a:rPr lang="en-US" dirty="0" smtClean="0"/>
              <a:t> volcano.</a:t>
            </a:r>
            <a:endParaRPr lang="en-US" dirty="0"/>
          </a:p>
        </p:txBody>
      </p:sp>
      <p:pic>
        <p:nvPicPr>
          <p:cNvPr id="4100" name="Picture 4" descr="http://www.volcano.si.edu/volcanoes/region02/africa_c/karisimb/3510kar2.jpg"/>
          <p:cNvPicPr>
            <a:picLocks noChangeAspect="1" noChangeArrowheads="1"/>
          </p:cNvPicPr>
          <p:nvPr/>
        </p:nvPicPr>
        <p:blipFill>
          <a:blip r:embed="rId2" cstate="print"/>
          <a:srcRect/>
          <a:stretch>
            <a:fillRect/>
          </a:stretch>
        </p:blipFill>
        <p:spPr bwMode="auto">
          <a:xfrm>
            <a:off x="304800" y="1219200"/>
            <a:ext cx="3209925" cy="2271639"/>
          </a:xfrm>
          <a:prstGeom prst="round2DiagRect">
            <a:avLst/>
          </a:prstGeom>
          <a:noFill/>
        </p:spPr>
      </p:pic>
      <p:pic>
        <p:nvPicPr>
          <p:cNvPr id="4102" name="Picture 6" descr="https://encrypted-tbn1.gstatic.com/images?q=tbn:ANd9GcTQ48kRisEDpQxKg8AAqY6ixqcnjJSwxG1xvQ2hLpdB9bTENrfj"/>
          <p:cNvPicPr>
            <a:picLocks noChangeAspect="1" noChangeArrowheads="1"/>
          </p:cNvPicPr>
          <p:nvPr/>
        </p:nvPicPr>
        <p:blipFill>
          <a:blip r:embed="rId3" cstate="print"/>
          <a:srcRect/>
          <a:stretch>
            <a:fillRect/>
          </a:stretch>
        </p:blipFill>
        <p:spPr bwMode="auto">
          <a:xfrm>
            <a:off x="5105400" y="2209800"/>
            <a:ext cx="3581400" cy="2686050"/>
          </a:xfrm>
          <a:prstGeom prst="round2DiagRect">
            <a:avLst/>
          </a:prstGeom>
          <a:noFill/>
        </p:spPr>
      </p:pic>
    </p:spTree>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0" y="4800600"/>
            <a:ext cx="1447800" cy="1206691"/>
          </a:xfrm>
        </p:spPr>
        <p:txBody>
          <a:bodyPr/>
          <a:lstStyle/>
          <a:p>
            <a:endParaRPr lang="en-US" dirty="0"/>
          </a:p>
        </p:txBody>
      </p:sp>
      <p:sp>
        <p:nvSpPr>
          <p:cNvPr id="2" name="Title 1"/>
          <p:cNvSpPr>
            <a:spLocks noGrp="1"/>
          </p:cNvSpPr>
          <p:nvPr>
            <p:ph type="title"/>
          </p:nvPr>
        </p:nvSpPr>
        <p:spPr/>
        <p:txBody>
          <a:bodyPr/>
          <a:lstStyle/>
          <a:p>
            <a:r>
              <a:rPr lang="en-US" dirty="0" smtClean="0"/>
              <a:t>Solar energy</a:t>
            </a:r>
            <a:endParaRPr lang="en-US" dirty="0"/>
          </a:p>
        </p:txBody>
      </p:sp>
      <p:sp>
        <p:nvSpPr>
          <p:cNvPr id="5" name="Rectangle 4"/>
          <p:cNvSpPr/>
          <p:nvPr/>
        </p:nvSpPr>
        <p:spPr>
          <a:xfrm>
            <a:off x="152400" y="1752600"/>
            <a:ext cx="4572000" cy="1477328"/>
          </a:xfrm>
          <a:prstGeom prst="rect">
            <a:avLst/>
          </a:prstGeom>
        </p:spPr>
        <p:txBody>
          <a:bodyPr>
            <a:spAutoFit/>
          </a:bodyPr>
          <a:lstStyle/>
          <a:p>
            <a:r>
              <a:rPr lang="en-US" b="1" dirty="0" smtClean="0"/>
              <a:t>Seven</a:t>
            </a:r>
            <a:r>
              <a:rPr lang="en-US" dirty="0" smtClean="0"/>
              <a:t> in 10 Africans are not on the mains grid</a:t>
            </a:r>
          </a:p>
          <a:p>
            <a:pPr>
              <a:buFont typeface="Wingdings" pitchFamily="2" charset="2"/>
              <a:buChar char="Ø"/>
            </a:pPr>
            <a:endParaRPr lang="en-US" dirty="0"/>
          </a:p>
          <a:p>
            <a:pPr>
              <a:buFont typeface="Wingdings" pitchFamily="2" charset="2"/>
              <a:buChar char="Ø"/>
            </a:pPr>
            <a:r>
              <a:rPr lang="en-US" dirty="0" smtClean="0"/>
              <a:t>Wires are not the only way to deliver electricity. </a:t>
            </a:r>
            <a:endParaRPr lang="en-US" dirty="0"/>
          </a:p>
        </p:txBody>
      </p:sp>
      <p:pic>
        <p:nvPicPr>
          <p:cNvPr id="3074" name="Picture 2" descr="http://media.soundonsound.com/sos/jan10/images/Forensic_06.jpg"/>
          <p:cNvPicPr>
            <a:picLocks noChangeAspect="1" noChangeArrowheads="1"/>
          </p:cNvPicPr>
          <p:nvPr/>
        </p:nvPicPr>
        <p:blipFill>
          <a:blip r:embed="rId2" cstate="print"/>
          <a:srcRect/>
          <a:stretch>
            <a:fillRect/>
          </a:stretch>
        </p:blipFill>
        <p:spPr bwMode="auto">
          <a:xfrm>
            <a:off x="4724400" y="685800"/>
            <a:ext cx="4419601" cy="5892802"/>
          </a:xfrm>
          <a:prstGeom prst="rect">
            <a:avLst/>
          </a:prstGeom>
          <a:noFill/>
        </p:spPr>
      </p:pic>
    </p:spTree>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0" y="4648200"/>
            <a:ext cx="1828800" cy="1359091"/>
          </a:xfrm>
        </p:spPr>
        <p:txBody>
          <a:bodyPr/>
          <a:lstStyle/>
          <a:p>
            <a:endParaRPr lang="en-US" dirty="0"/>
          </a:p>
        </p:txBody>
      </p:sp>
      <p:sp>
        <p:nvSpPr>
          <p:cNvPr id="2" name="Title 1"/>
          <p:cNvSpPr>
            <a:spLocks noGrp="1"/>
          </p:cNvSpPr>
          <p:nvPr>
            <p:ph type="title"/>
          </p:nvPr>
        </p:nvSpPr>
        <p:spPr/>
        <p:txBody>
          <a:bodyPr/>
          <a:lstStyle/>
          <a:p>
            <a:endParaRPr lang="en-US"/>
          </a:p>
        </p:txBody>
      </p:sp>
      <p:sp>
        <p:nvSpPr>
          <p:cNvPr id="4" name="Rectangle 3"/>
          <p:cNvSpPr/>
          <p:nvPr/>
        </p:nvSpPr>
        <p:spPr>
          <a:xfrm>
            <a:off x="228600" y="1752600"/>
            <a:ext cx="4114800" cy="2862322"/>
          </a:xfrm>
          <a:prstGeom prst="rect">
            <a:avLst/>
          </a:prstGeom>
        </p:spPr>
        <p:txBody>
          <a:bodyPr wrap="square">
            <a:spAutoFit/>
          </a:bodyPr>
          <a:lstStyle/>
          <a:p>
            <a:pPr>
              <a:buFont typeface="Wingdings" pitchFamily="2" charset="2"/>
              <a:buChar char="Ø"/>
            </a:pPr>
            <a:r>
              <a:rPr lang="en-US" dirty="0" smtClean="0"/>
              <a:t>Harnessing the African sun has been considered before and foundered due to </a:t>
            </a:r>
            <a:r>
              <a:rPr lang="en-US" b="1" dirty="0" smtClean="0"/>
              <a:t>high cost </a:t>
            </a:r>
            <a:r>
              <a:rPr lang="en-US" dirty="0" smtClean="0"/>
              <a:t>and </a:t>
            </a:r>
            <a:r>
              <a:rPr lang="en-US" b="1" dirty="0" smtClean="0"/>
              <a:t>complexity.</a:t>
            </a:r>
            <a:r>
              <a:rPr lang="en-US" dirty="0" smtClean="0"/>
              <a:t> </a:t>
            </a:r>
          </a:p>
          <a:p>
            <a:pPr>
              <a:buFont typeface="Wingdings" pitchFamily="2" charset="2"/>
              <a:buChar char="Ø"/>
            </a:pPr>
            <a:endParaRPr lang="en-US" dirty="0"/>
          </a:p>
          <a:p>
            <a:pPr>
              <a:buFont typeface="Wingdings" pitchFamily="2" charset="2"/>
              <a:buChar char="Ø"/>
            </a:pPr>
            <a:r>
              <a:rPr lang="en-US" dirty="0" smtClean="0"/>
              <a:t>But in the last few years the price of technology has gone down</a:t>
            </a:r>
          </a:p>
          <a:p>
            <a:pPr>
              <a:buFont typeface="Wingdings" pitchFamily="2" charset="2"/>
              <a:buChar char="Ø"/>
            </a:pPr>
            <a:endParaRPr lang="en-US" dirty="0"/>
          </a:p>
          <a:p>
            <a:pPr>
              <a:buFont typeface="Wingdings" pitchFamily="2" charset="2"/>
              <a:buChar char="Ø"/>
            </a:pPr>
            <a:r>
              <a:rPr lang="en-US" dirty="0" smtClean="0"/>
              <a:t> solar panels, batteries and LED bulbs are now </a:t>
            </a:r>
            <a:r>
              <a:rPr lang="en-US" b="1" dirty="0" smtClean="0"/>
              <a:t>better</a:t>
            </a:r>
            <a:r>
              <a:rPr lang="en-US" dirty="0" smtClean="0"/>
              <a:t> and </a:t>
            </a:r>
            <a:r>
              <a:rPr lang="en-US" b="1" dirty="0" smtClean="0"/>
              <a:t>cheaper</a:t>
            </a:r>
            <a:r>
              <a:rPr lang="en-US" dirty="0" smtClean="0"/>
              <a:t>.</a:t>
            </a:r>
            <a:endParaRPr lang="en-US" dirty="0"/>
          </a:p>
        </p:txBody>
      </p:sp>
      <p:pic>
        <p:nvPicPr>
          <p:cNvPr id="2050" name="Picture 2" descr="http://conserve-energy-future.com/Images/Solar_Power.jpg"/>
          <p:cNvPicPr>
            <a:picLocks noChangeAspect="1" noChangeArrowheads="1"/>
          </p:cNvPicPr>
          <p:nvPr/>
        </p:nvPicPr>
        <p:blipFill>
          <a:blip r:embed="rId2" cstate="print"/>
          <a:srcRect/>
          <a:stretch>
            <a:fillRect/>
          </a:stretch>
        </p:blipFill>
        <p:spPr bwMode="auto">
          <a:xfrm>
            <a:off x="4419600" y="533400"/>
            <a:ext cx="4724400" cy="5867401"/>
          </a:xfrm>
          <a:prstGeom prst="round2DiagRect">
            <a:avLst/>
          </a:prstGeom>
          <a:noFill/>
        </p:spPr>
      </p:pic>
    </p:spTree>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7800" y="4648200"/>
            <a:ext cx="3429000" cy="1359091"/>
          </a:xfrm>
        </p:spPr>
        <p:txBody>
          <a:bodyPr/>
          <a:lstStyle/>
          <a:p>
            <a:endParaRPr lang="en-US" dirty="0"/>
          </a:p>
        </p:txBody>
      </p:sp>
      <p:sp>
        <p:nvSpPr>
          <p:cNvPr id="2" name="Title 1"/>
          <p:cNvSpPr>
            <a:spLocks noGrp="1"/>
          </p:cNvSpPr>
          <p:nvPr>
            <p:ph type="title"/>
          </p:nvPr>
        </p:nvSpPr>
        <p:spPr/>
        <p:txBody>
          <a:bodyPr/>
          <a:lstStyle/>
          <a:p>
            <a:endParaRPr lang="en-US"/>
          </a:p>
        </p:txBody>
      </p:sp>
      <p:sp>
        <p:nvSpPr>
          <p:cNvPr id="4" name="Rectangle 3"/>
          <p:cNvSpPr/>
          <p:nvPr/>
        </p:nvSpPr>
        <p:spPr>
          <a:xfrm>
            <a:off x="457200" y="1600200"/>
            <a:ext cx="4572000" cy="2031325"/>
          </a:xfrm>
          <a:prstGeom prst="rect">
            <a:avLst/>
          </a:prstGeom>
        </p:spPr>
        <p:txBody>
          <a:bodyPr>
            <a:spAutoFit/>
          </a:bodyPr>
          <a:lstStyle/>
          <a:p>
            <a:pPr>
              <a:buFont typeface="Wingdings" pitchFamily="2" charset="2"/>
              <a:buChar char="Ø"/>
            </a:pPr>
            <a:r>
              <a:rPr lang="en-US" dirty="0" err="1" smtClean="0"/>
              <a:t>Kemba</a:t>
            </a:r>
            <a:r>
              <a:rPr lang="en-US" dirty="0" smtClean="0"/>
              <a:t> primary school in Kenya has helped 600 of its students to acquire solar lights. </a:t>
            </a:r>
          </a:p>
          <a:p>
            <a:endParaRPr lang="en-US" dirty="0" smtClean="0"/>
          </a:p>
          <a:p>
            <a:pPr>
              <a:buFont typeface="Wingdings" pitchFamily="2" charset="2"/>
              <a:buChar char="Ø"/>
            </a:pPr>
            <a:r>
              <a:rPr lang="en-US" dirty="0" smtClean="0"/>
              <a:t>The lights enable students to read in the evening, do more homework and get better results:</a:t>
            </a:r>
            <a:endParaRPr lang="en-US" dirty="0"/>
          </a:p>
        </p:txBody>
      </p:sp>
      <p:sp>
        <p:nvSpPr>
          <p:cNvPr id="5" name="Rectangle 4"/>
          <p:cNvSpPr/>
          <p:nvPr/>
        </p:nvSpPr>
        <p:spPr>
          <a:xfrm>
            <a:off x="304800" y="4191000"/>
            <a:ext cx="4572000" cy="923330"/>
          </a:xfrm>
          <a:prstGeom prst="rect">
            <a:avLst/>
          </a:prstGeom>
        </p:spPr>
        <p:txBody>
          <a:bodyPr>
            <a:spAutoFit/>
          </a:bodyPr>
          <a:lstStyle/>
          <a:p>
            <a:pPr>
              <a:buFont typeface="Wingdings" pitchFamily="2" charset="2"/>
              <a:buChar char="Ø"/>
            </a:pPr>
            <a:r>
              <a:rPr lang="en-US" dirty="0" smtClean="0"/>
              <a:t>"Because of the light, the number of students going to good schools has doubled.</a:t>
            </a:r>
            <a:endParaRPr lang="en-US" dirty="0"/>
          </a:p>
        </p:txBody>
      </p:sp>
    </p:spTree>
  </p:cSld>
  <p:clrMapOvr>
    <a:masterClrMapping/>
  </p:clrMapOvr>
  <p:transition>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81800" y="3276600"/>
            <a:ext cx="1828800" cy="2938272"/>
          </a:xfrm>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Rectangle 3"/>
          <p:cNvSpPr/>
          <p:nvPr/>
        </p:nvSpPr>
        <p:spPr>
          <a:xfrm>
            <a:off x="152400" y="1447800"/>
            <a:ext cx="4572000" cy="3693319"/>
          </a:xfrm>
          <a:prstGeom prst="rect">
            <a:avLst/>
          </a:prstGeom>
        </p:spPr>
        <p:txBody>
          <a:bodyPr>
            <a:spAutoFit/>
          </a:bodyPr>
          <a:lstStyle/>
          <a:p>
            <a:pPr>
              <a:buFont typeface="Wingdings" pitchFamily="2" charset="2"/>
              <a:buChar char="Ø"/>
            </a:pPr>
            <a:r>
              <a:rPr lang="en-US" dirty="0" smtClean="0"/>
              <a:t>In recent exams star pupil Enoch came 55th out of all of the students in Kenya. </a:t>
            </a:r>
          </a:p>
          <a:p>
            <a:endParaRPr lang="en-US" dirty="0"/>
          </a:p>
          <a:p>
            <a:pPr>
              <a:buFont typeface="Wingdings" pitchFamily="2" charset="2"/>
              <a:buChar char="Ø"/>
            </a:pPr>
            <a:r>
              <a:rPr lang="en-US" dirty="0" smtClean="0"/>
              <a:t>His ability to study improved considerably when his mother purchased a solar lamp. </a:t>
            </a:r>
          </a:p>
          <a:p>
            <a:endParaRPr lang="en-US" dirty="0" smtClean="0"/>
          </a:p>
          <a:p>
            <a:pPr>
              <a:buFont typeface="Wingdings" pitchFamily="2" charset="2"/>
              <a:buChar char="Ø"/>
            </a:pPr>
            <a:r>
              <a:rPr lang="en-US" dirty="0" smtClean="0"/>
              <a:t>"Before there was this light I used to read up until seven only, but when it was brought I read up to 10," Enoch, who hopes to one day be a doctor, explains.</a:t>
            </a:r>
            <a:endParaRPr lang="en-US" dirty="0"/>
          </a:p>
        </p:txBody>
      </p:sp>
      <p:pic>
        <p:nvPicPr>
          <p:cNvPr id="65538" name="Picture 2" descr="Kenyan student Enoch"/>
          <p:cNvPicPr>
            <a:picLocks noChangeAspect="1" noChangeArrowheads="1"/>
          </p:cNvPicPr>
          <p:nvPr/>
        </p:nvPicPr>
        <p:blipFill>
          <a:blip r:embed="rId2" cstate="print"/>
          <a:srcRect/>
          <a:stretch>
            <a:fillRect/>
          </a:stretch>
        </p:blipFill>
        <p:spPr bwMode="auto">
          <a:xfrm>
            <a:off x="4734303" y="2895600"/>
            <a:ext cx="4409697" cy="3810000"/>
          </a:xfrm>
          <a:prstGeom prst="round2DiagRect">
            <a:avLst/>
          </a:prstGeom>
          <a:noFill/>
        </p:spPr>
      </p:pic>
    </p:spTree>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91400" y="4267200"/>
            <a:ext cx="1295400" cy="1740091"/>
          </a:xfrm>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Rectangle 3"/>
          <p:cNvSpPr/>
          <p:nvPr/>
        </p:nvSpPr>
        <p:spPr>
          <a:xfrm>
            <a:off x="0" y="1524000"/>
            <a:ext cx="4572000" cy="1200329"/>
          </a:xfrm>
          <a:prstGeom prst="rect">
            <a:avLst/>
          </a:prstGeom>
        </p:spPr>
        <p:txBody>
          <a:bodyPr>
            <a:spAutoFit/>
          </a:bodyPr>
          <a:lstStyle/>
          <a:p>
            <a:pPr>
              <a:buFont typeface="Wingdings" pitchFamily="2" charset="2"/>
              <a:buChar char="Ø"/>
            </a:pPr>
            <a:r>
              <a:rPr lang="en-US" dirty="0" smtClean="0"/>
              <a:t>In December 2012, a UK firm  announced plans to build what it claims is the </a:t>
            </a:r>
            <a:r>
              <a:rPr lang="en-US" b="1" dirty="0" smtClean="0"/>
              <a:t>biggest photovoltaic (PV) </a:t>
            </a:r>
            <a:r>
              <a:rPr lang="en-US" dirty="0" smtClean="0"/>
              <a:t>solar power plant in Africa.</a:t>
            </a:r>
            <a:endParaRPr lang="en-US" dirty="0"/>
          </a:p>
        </p:txBody>
      </p:sp>
      <p:pic>
        <p:nvPicPr>
          <p:cNvPr id="64514" name="Picture 2" descr="PV solar panels turn heat into electricity "/>
          <p:cNvPicPr>
            <a:picLocks noChangeAspect="1" noChangeArrowheads="1"/>
          </p:cNvPicPr>
          <p:nvPr/>
        </p:nvPicPr>
        <p:blipFill>
          <a:blip r:embed="rId2" cstate="print"/>
          <a:srcRect/>
          <a:stretch>
            <a:fillRect/>
          </a:stretch>
        </p:blipFill>
        <p:spPr bwMode="auto">
          <a:xfrm>
            <a:off x="1981200" y="2743200"/>
            <a:ext cx="6773333" cy="3810000"/>
          </a:xfrm>
          <a:prstGeom prst="round2DiagRect">
            <a:avLst/>
          </a:prstGeom>
          <a:noFill/>
        </p:spPr>
      </p:pic>
    </p:spTree>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34400" y="5562600"/>
            <a:ext cx="990600" cy="444691"/>
          </a:xfrm>
        </p:spPr>
        <p:txBody>
          <a:bodyPr>
            <a:normAutofit fontScale="92500" lnSpcReduction="10000"/>
          </a:bodyPr>
          <a:lstStyle/>
          <a:p>
            <a:pPr>
              <a:buNone/>
            </a:pPr>
            <a:r>
              <a:rPr lang="en-US" dirty="0" smtClean="0"/>
              <a:t>.</a:t>
            </a:r>
            <a:endParaRPr lang="en-US" dirty="0"/>
          </a:p>
        </p:txBody>
      </p:sp>
      <p:sp>
        <p:nvSpPr>
          <p:cNvPr id="3" name="Title 2"/>
          <p:cNvSpPr>
            <a:spLocks noGrp="1"/>
          </p:cNvSpPr>
          <p:nvPr>
            <p:ph type="title"/>
          </p:nvPr>
        </p:nvSpPr>
        <p:spPr/>
        <p:txBody>
          <a:bodyPr/>
          <a:lstStyle/>
          <a:p>
            <a:endParaRPr lang="en-US"/>
          </a:p>
        </p:txBody>
      </p:sp>
      <p:sp>
        <p:nvSpPr>
          <p:cNvPr id="4" name="Rectangle 3"/>
          <p:cNvSpPr/>
          <p:nvPr/>
        </p:nvSpPr>
        <p:spPr>
          <a:xfrm>
            <a:off x="0" y="1676400"/>
            <a:ext cx="4572000" cy="2031325"/>
          </a:xfrm>
          <a:prstGeom prst="rect">
            <a:avLst/>
          </a:prstGeom>
        </p:spPr>
        <p:txBody>
          <a:bodyPr>
            <a:spAutoFit/>
          </a:bodyPr>
          <a:lstStyle/>
          <a:p>
            <a:pPr>
              <a:buFont typeface="Wingdings" pitchFamily="2" charset="2"/>
              <a:buChar char="Ø"/>
            </a:pPr>
            <a:r>
              <a:rPr lang="en-US" b="1" dirty="0" err="1" smtClean="0"/>
              <a:t>Nzema</a:t>
            </a:r>
            <a:r>
              <a:rPr lang="en-US" b="1" dirty="0" smtClean="0"/>
              <a:t> project</a:t>
            </a:r>
            <a:r>
              <a:rPr lang="en-US" dirty="0" smtClean="0"/>
              <a:t>, based in Ghana, will be able to provide electricity to more than 100,000 homes.</a:t>
            </a:r>
          </a:p>
          <a:p>
            <a:endParaRPr lang="en-US" dirty="0" smtClean="0"/>
          </a:p>
          <a:p>
            <a:r>
              <a:rPr lang="en-US" dirty="0" smtClean="0"/>
              <a:t>Construction work on the </a:t>
            </a:r>
            <a:r>
              <a:rPr lang="en-US" b="1" dirty="0" smtClean="0"/>
              <a:t>$400m (£248m) </a:t>
            </a:r>
            <a:r>
              <a:rPr lang="en-US" dirty="0" smtClean="0"/>
              <a:t>plant is due to start at the end of this year.</a:t>
            </a:r>
            <a:endParaRPr lang="en-US" dirty="0"/>
          </a:p>
        </p:txBody>
      </p:sp>
      <p:pic>
        <p:nvPicPr>
          <p:cNvPr id="63492" name="Picture 4" descr="http://greenhousepr.co.uk/static/images/blog/Greenhouse-PR-Blue-Energy-Artists-Impression-of-similar-solar-PV-project-Nzema.jpg"/>
          <p:cNvPicPr>
            <a:picLocks noChangeAspect="1" noChangeArrowheads="1"/>
          </p:cNvPicPr>
          <p:nvPr/>
        </p:nvPicPr>
        <p:blipFill>
          <a:blip r:embed="rId2" cstate="print"/>
          <a:srcRect/>
          <a:stretch>
            <a:fillRect/>
          </a:stretch>
        </p:blipFill>
        <p:spPr bwMode="auto">
          <a:xfrm>
            <a:off x="5208808" y="0"/>
            <a:ext cx="3935192" cy="4705351"/>
          </a:xfrm>
          <a:prstGeom prst="round2DiagRect">
            <a:avLst/>
          </a:prstGeom>
          <a:noFill/>
        </p:spPr>
      </p:pic>
      <p:pic>
        <p:nvPicPr>
          <p:cNvPr id="63494" name="Picture 6" descr="http://www.hotstocked.com/articles-img/small/solar-power.jpg"/>
          <p:cNvPicPr>
            <a:picLocks noChangeAspect="1" noChangeArrowheads="1"/>
          </p:cNvPicPr>
          <p:nvPr/>
        </p:nvPicPr>
        <p:blipFill>
          <a:blip r:embed="rId3" cstate="print"/>
          <a:srcRect/>
          <a:stretch>
            <a:fillRect/>
          </a:stretch>
        </p:blipFill>
        <p:spPr bwMode="auto">
          <a:xfrm>
            <a:off x="304800" y="3855288"/>
            <a:ext cx="4467225" cy="3002712"/>
          </a:xfrm>
          <a:prstGeom prst="round1Rect">
            <a:avLst/>
          </a:prstGeom>
          <a:noFill/>
        </p:spPr>
      </p:pic>
      <p:sp>
        <p:nvSpPr>
          <p:cNvPr id="8" name="Rectangle 7"/>
          <p:cNvSpPr/>
          <p:nvPr/>
        </p:nvSpPr>
        <p:spPr>
          <a:xfrm>
            <a:off x="5257800" y="5257800"/>
            <a:ext cx="3657600" cy="923330"/>
          </a:xfrm>
          <a:prstGeom prst="rect">
            <a:avLst/>
          </a:prstGeom>
        </p:spPr>
        <p:txBody>
          <a:bodyPr wrap="square">
            <a:spAutoFit/>
          </a:bodyPr>
          <a:lstStyle/>
          <a:p>
            <a:r>
              <a:rPr lang="en-US" dirty="0" smtClean="0"/>
              <a:t>The </a:t>
            </a:r>
            <a:r>
              <a:rPr lang="en-US" b="1" dirty="0" smtClean="0"/>
              <a:t>155 megawatt </a:t>
            </a:r>
            <a:r>
              <a:rPr lang="en-US" dirty="0" smtClean="0"/>
              <a:t>plant will increase Ghana's generating capacity by </a:t>
            </a:r>
            <a:r>
              <a:rPr lang="en-US" b="1" dirty="0" smtClean="0"/>
              <a:t>6%. </a:t>
            </a:r>
            <a:endParaRPr lang="en-US" b="1" dirty="0"/>
          </a:p>
        </p:txBody>
      </p:sp>
      <p:sp>
        <p:nvSpPr>
          <p:cNvPr id="9" name="Rectangle 8"/>
          <p:cNvSpPr/>
          <p:nvPr/>
        </p:nvSpPr>
        <p:spPr>
          <a:xfrm>
            <a:off x="4191000" y="6334780"/>
            <a:ext cx="4572000" cy="523220"/>
          </a:xfrm>
          <a:prstGeom prst="rect">
            <a:avLst/>
          </a:prstGeom>
        </p:spPr>
        <p:txBody>
          <a:bodyPr>
            <a:spAutoFit/>
          </a:bodyPr>
          <a:lstStyle/>
          <a:p>
            <a:r>
              <a:rPr lang="en-US" sz="1400" b="1" dirty="0" smtClean="0"/>
              <a:t>http://www.bbc.co.uk/news/science-environment-20583663</a:t>
            </a:r>
            <a:endParaRPr lang="en-US" sz="1400" b="1" dirty="0"/>
          </a:p>
        </p:txBody>
      </p:sp>
    </p:spTree>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77200" y="4572000"/>
            <a:ext cx="609600" cy="1752600"/>
          </a:xfrm>
        </p:spPr>
        <p:txBody>
          <a:bodyPr/>
          <a:lstStyle/>
          <a:p>
            <a:endParaRPr lang="en-US" dirty="0"/>
          </a:p>
        </p:txBody>
      </p:sp>
      <p:sp>
        <p:nvSpPr>
          <p:cNvPr id="2" name="Title 1"/>
          <p:cNvSpPr>
            <a:spLocks noGrp="1"/>
          </p:cNvSpPr>
          <p:nvPr>
            <p:ph type="title"/>
          </p:nvPr>
        </p:nvSpPr>
        <p:spPr/>
        <p:txBody>
          <a:bodyPr/>
          <a:lstStyle/>
          <a:p>
            <a:r>
              <a:rPr lang="en-US" dirty="0" err="1" smtClean="0">
                <a:solidFill>
                  <a:schemeClr val="tx1"/>
                </a:solidFill>
              </a:rPr>
              <a:t>Intoduction</a:t>
            </a:r>
            <a:endParaRPr lang="en-US" dirty="0">
              <a:solidFill>
                <a:schemeClr val="tx1"/>
              </a:solidFill>
            </a:endParaRPr>
          </a:p>
        </p:txBody>
      </p:sp>
      <p:sp>
        <p:nvSpPr>
          <p:cNvPr id="4" name="Rectangle 3"/>
          <p:cNvSpPr/>
          <p:nvPr/>
        </p:nvSpPr>
        <p:spPr>
          <a:xfrm>
            <a:off x="304800" y="1447800"/>
            <a:ext cx="5029200" cy="923330"/>
          </a:xfrm>
          <a:prstGeom prst="rect">
            <a:avLst/>
          </a:prstGeom>
        </p:spPr>
        <p:txBody>
          <a:bodyPr wrap="square">
            <a:spAutoFit/>
          </a:bodyPr>
          <a:lstStyle/>
          <a:p>
            <a:pPr>
              <a:buFont typeface="Wingdings" pitchFamily="2" charset="2"/>
              <a:buChar char="Ø"/>
            </a:pPr>
            <a:r>
              <a:rPr lang="en-US" dirty="0" smtClean="0"/>
              <a:t>Access to energy, ideally clean and renewable energy, is essential for sustainable economic growth .</a:t>
            </a:r>
            <a:endParaRPr lang="en-US" dirty="0"/>
          </a:p>
        </p:txBody>
      </p:sp>
      <p:sp>
        <p:nvSpPr>
          <p:cNvPr id="5" name="Rectangle 4"/>
          <p:cNvSpPr/>
          <p:nvPr/>
        </p:nvSpPr>
        <p:spPr>
          <a:xfrm>
            <a:off x="304800" y="3200400"/>
            <a:ext cx="4572000" cy="923330"/>
          </a:xfrm>
          <a:prstGeom prst="rect">
            <a:avLst/>
          </a:prstGeom>
        </p:spPr>
        <p:txBody>
          <a:bodyPr>
            <a:spAutoFit/>
          </a:bodyPr>
          <a:lstStyle/>
          <a:p>
            <a:pPr>
              <a:buFont typeface="Wingdings" pitchFamily="2" charset="2"/>
              <a:buChar char="Ø"/>
            </a:pPr>
            <a:r>
              <a:rPr lang="en-US" dirty="0"/>
              <a:t>T</a:t>
            </a:r>
            <a:r>
              <a:rPr lang="en-US" dirty="0" smtClean="0"/>
              <a:t>here is a positive correlation between consumption of energy and per capita income.</a:t>
            </a:r>
            <a:endParaRPr lang="en-US" dirty="0"/>
          </a:p>
        </p:txBody>
      </p:sp>
      <p:pic>
        <p:nvPicPr>
          <p:cNvPr id="27650" name="Picture 2" descr="http://4.bp.blogspot.com/_qw0Dsl8Mb5M/S0zgkuNnbaI/AAAAAAAAAEk/FniOeB148OI/s400/economicgrowth.jpg"/>
          <p:cNvPicPr>
            <a:picLocks noChangeAspect="1" noChangeArrowheads="1"/>
          </p:cNvPicPr>
          <p:nvPr/>
        </p:nvPicPr>
        <p:blipFill>
          <a:blip r:embed="rId2" cstate="print"/>
          <a:srcRect/>
          <a:stretch>
            <a:fillRect/>
          </a:stretch>
        </p:blipFill>
        <p:spPr bwMode="auto">
          <a:xfrm>
            <a:off x="4495800" y="1981200"/>
            <a:ext cx="4648200" cy="4648200"/>
          </a:xfrm>
          <a:prstGeom prst="rect">
            <a:avLst/>
          </a:prstGeom>
          <a:noFill/>
        </p:spPr>
      </p:pic>
    </p:spTree>
  </p:cSld>
  <p:clrMapOvr>
    <a:masterClrMapping/>
  </p:clrMapOvr>
  <p:transition>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flipH="1">
            <a:off x="8686800" y="3962400"/>
            <a:ext cx="152400" cy="2044891"/>
          </a:xfrm>
        </p:spPr>
        <p:txBody>
          <a:bodyPr/>
          <a:lstStyle/>
          <a:p>
            <a:endParaRPr lang="en-US" dirty="0"/>
          </a:p>
        </p:txBody>
      </p:sp>
      <p:sp>
        <p:nvSpPr>
          <p:cNvPr id="3" name="Title 2"/>
          <p:cNvSpPr>
            <a:spLocks noGrp="1"/>
          </p:cNvSpPr>
          <p:nvPr>
            <p:ph type="title"/>
          </p:nvPr>
        </p:nvSpPr>
        <p:spPr>
          <a:xfrm>
            <a:off x="7467600" y="838200"/>
            <a:ext cx="1219200" cy="579438"/>
          </a:xfrm>
        </p:spPr>
        <p:txBody>
          <a:bodyPr>
            <a:normAutofit fontScale="90000"/>
          </a:bodyPr>
          <a:lstStyle/>
          <a:p>
            <a:endParaRPr lang="en-US" dirty="0"/>
          </a:p>
        </p:txBody>
      </p:sp>
      <p:pic>
        <p:nvPicPr>
          <p:cNvPr id="62466" name="Picture 2" descr="UV on earth"/>
          <p:cNvPicPr>
            <a:picLocks noChangeAspect="1" noChangeArrowheads="1"/>
          </p:cNvPicPr>
          <p:nvPr/>
        </p:nvPicPr>
        <p:blipFill>
          <a:blip r:embed="rId2" cstate="print"/>
          <a:srcRect/>
          <a:stretch>
            <a:fillRect/>
          </a:stretch>
        </p:blipFill>
        <p:spPr bwMode="auto">
          <a:xfrm>
            <a:off x="381000" y="1828800"/>
            <a:ext cx="7399865" cy="4162426"/>
          </a:xfrm>
          <a:prstGeom prst="rect">
            <a:avLst/>
          </a:prstGeom>
          <a:noFill/>
        </p:spPr>
      </p:pic>
      <p:sp>
        <p:nvSpPr>
          <p:cNvPr id="5" name="Rectangle 4"/>
          <p:cNvSpPr/>
          <p:nvPr/>
        </p:nvSpPr>
        <p:spPr>
          <a:xfrm>
            <a:off x="1295400" y="838200"/>
            <a:ext cx="4572000" cy="646331"/>
          </a:xfrm>
          <a:prstGeom prst="rect">
            <a:avLst/>
          </a:prstGeom>
        </p:spPr>
        <p:txBody>
          <a:bodyPr>
            <a:spAutoFit/>
          </a:bodyPr>
          <a:lstStyle/>
          <a:p>
            <a:r>
              <a:rPr lang="en-US" dirty="0" smtClean="0"/>
              <a:t>map shows the amount of ultraviolet radiation reaching the ground</a:t>
            </a:r>
            <a:endParaRPr lang="en-US" dirty="0"/>
          </a:p>
        </p:txBody>
      </p:sp>
    </p:spTree>
  </p:cSld>
  <p:clrMapOvr>
    <a:masterClrMapping/>
  </p:clrMapOvr>
  <p:transition>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solidFill>
                  <a:schemeClr val="tx1"/>
                </a:solidFill>
              </a:rPr>
              <a:t>Wind energy</a:t>
            </a:r>
            <a:endParaRPr lang="en-US" dirty="0">
              <a:solidFill>
                <a:schemeClr val="tx1"/>
              </a:solidFill>
            </a:endParaRPr>
          </a:p>
        </p:txBody>
      </p:sp>
      <p:pic>
        <p:nvPicPr>
          <p:cNvPr id="61442" name="Picture 2" descr="http://www.omicspublishinggroup.net/wp-content/uploads/2013/03/wind-energy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304800" y="762000"/>
            <a:ext cx="3200400" cy="1323439"/>
          </a:xfrm>
          <a:prstGeom prst="rect">
            <a:avLst/>
          </a:prstGeom>
          <a:noFill/>
        </p:spPr>
        <p:txBody>
          <a:bodyPr wrap="square" rtlCol="0">
            <a:spAutoFit/>
          </a:bodyPr>
          <a:lstStyle/>
          <a:p>
            <a:r>
              <a:rPr lang="en-US" sz="4000" dirty="0" smtClean="0">
                <a:solidFill>
                  <a:schemeClr val="bg1"/>
                </a:solidFill>
                <a:effectLst>
                  <a:outerShdw blurRad="38100" dist="38100" dir="2700000" algn="tl">
                    <a:srgbClr val="000000">
                      <a:alpha val="43137"/>
                    </a:srgbClr>
                  </a:outerShdw>
                </a:effectLst>
                <a:latin typeface="Algerian" pitchFamily="82" charset="0"/>
              </a:rPr>
              <a:t>WIND ENERGY</a:t>
            </a:r>
            <a:endParaRPr lang="en-US" sz="4000" dirty="0">
              <a:solidFill>
                <a:schemeClr val="bg1"/>
              </a:solidFill>
              <a:effectLst>
                <a:outerShdw blurRad="38100" dist="38100" dir="2700000" algn="tl">
                  <a:srgbClr val="000000">
                    <a:alpha val="43137"/>
                  </a:srgbClr>
                </a:outerShdw>
              </a:effectLst>
              <a:latin typeface="Algerian" pitchFamily="82" charset="0"/>
            </a:endParaRPr>
          </a:p>
        </p:txBody>
      </p:sp>
    </p:spTree>
  </p:cSld>
  <p:clrMapOvr>
    <a:masterClrMapping/>
  </p:clrMapOvr>
  <p:transition>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15200" y="3429000"/>
            <a:ext cx="1219200" cy="2349691"/>
          </a:xfrm>
        </p:spPr>
        <p:txBody>
          <a:bodyPr/>
          <a:lstStyle/>
          <a:p>
            <a:endParaRPr lang="en-US" dirty="0"/>
          </a:p>
        </p:txBody>
      </p:sp>
      <p:sp>
        <p:nvSpPr>
          <p:cNvPr id="3" name="Title 2"/>
          <p:cNvSpPr>
            <a:spLocks noGrp="1"/>
          </p:cNvSpPr>
          <p:nvPr>
            <p:ph type="title"/>
          </p:nvPr>
        </p:nvSpPr>
        <p:spPr>
          <a:xfrm>
            <a:off x="6553200" y="838200"/>
            <a:ext cx="2133600" cy="579438"/>
          </a:xfrm>
        </p:spPr>
        <p:txBody>
          <a:bodyPr>
            <a:normAutofit fontScale="90000"/>
          </a:bodyPr>
          <a:lstStyle/>
          <a:p>
            <a:endParaRPr lang="en-US" dirty="0"/>
          </a:p>
        </p:txBody>
      </p:sp>
      <p:sp>
        <p:nvSpPr>
          <p:cNvPr id="4" name="Rectangle 3"/>
          <p:cNvSpPr/>
          <p:nvPr/>
        </p:nvSpPr>
        <p:spPr>
          <a:xfrm>
            <a:off x="457200" y="457200"/>
            <a:ext cx="4241867" cy="461665"/>
          </a:xfrm>
          <a:prstGeom prst="rect">
            <a:avLst/>
          </a:prstGeom>
        </p:spPr>
        <p:txBody>
          <a:bodyPr wrap="none">
            <a:spAutoFit/>
          </a:bodyPr>
          <a:lstStyle/>
          <a:p>
            <a:r>
              <a:rPr lang="en-US" sz="2400" b="1" dirty="0" err="1" smtClean="0"/>
              <a:t>Songambele</a:t>
            </a:r>
            <a:r>
              <a:rPr lang="en-US" sz="2400" b="1" dirty="0" smtClean="0"/>
              <a:t> project, Kenya</a:t>
            </a:r>
            <a:endParaRPr lang="en-US" sz="2400" b="1" dirty="0"/>
          </a:p>
        </p:txBody>
      </p:sp>
      <p:sp>
        <p:nvSpPr>
          <p:cNvPr id="5" name="Rectangle 4"/>
          <p:cNvSpPr/>
          <p:nvPr/>
        </p:nvSpPr>
        <p:spPr>
          <a:xfrm>
            <a:off x="228600" y="1524000"/>
            <a:ext cx="4572000" cy="1754326"/>
          </a:xfrm>
          <a:prstGeom prst="rect">
            <a:avLst/>
          </a:prstGeom>
        </p:spPr>
        <p:txBody>
          <a:bodyPr>
            <a:spAutoFit/>
          </a:bodyPr>
          <a:lstStyle/>
          <a:p>
            <a:pPr>
              <a:buFont typeface="Wingdings" pitchFamily="2" charset="2"/>
              <a:buChar char="Ø"/>
            </a:pPr>
            <a:r>
              <a:rPr lang="en-US" dirty="0" smtClean="0"/>
              <a:t>One project in East Africa </a:t>
            </a:r>
            <a:r>
              <a:rPr lang="en-US" dirty="0" err="1" smtClean="0"/>
              <a:t>programme</a:t>
            </a:r>
            <a:r>
              <a:rPr lang="en-US" dirty="0" smtClean="0"/>
              <a:t> is in </a:t>
            </a:r>
            <a:r>
              <a:rPr lang="en-US" b="1" dirty="0" err="1" smtClean="0"/>
              <a:t>Songambele</a:t>
            </a:r>
            <a:r>
              <a:rPr lang="en-US" b="1" dirty="0" smtClean="0"/>
              <a:t>.</a:t>
            </a:r>
            <a:endParaRPr lang="en-US" dirty="0" smtClean="0"/>
          </a:p>
          <a:p>
            <a:pPr>
              <a:buFont typeface="Wingdings" pitchFamily="2" charset="2"/>
              <a:buChar char="Ø"/>
            </a:pPr>
            <a:endParaRPr lang="en-US" dirty="0"/>
          </a:p>
          <a:p>
            <a:pPr>
              <a:buFont typeface="Wingdings" pitchFamily="2" charset="2"/>
              <a:buChar char="Ø"/>
            </a:pPr>
            <a:r>
              <a:rPr lang="en-US" dirty="0" smtClean="0"/>
              <a:t>a community of 21,000 people, 97km from the town of Dodoma in central Tanzania. </a:t>
            </a:r>
            <a:endParaRPr lang="en-US" dirty="0"/>
          </a:p>
        </p:txBody>
      </p:sp>
      <p:sp>
        <p:nvSpPr>
          <p:cNvPr id="6" name="Rectangle 5"/>
          <p:cNvSpPr/>
          <p:nvPr/>
        </p:nvSpPr>
        <p:spPr>
          <a:xfrm>
            <a:off x="4724400" y="6248400"/>
            <a:ext cx="3926075" cy="369332"/>
          </a:xfrm>
          <a:prstGeom prst="rect">
            <a:avLst/>
          </a:prstGeom>
        </p:spPr>
        <p:txBody>
          <a:bodyPr wrap="none">
            <a:spAutoFit/>
          </a:bodyPr>
          <a:lstStyle/>
          <a:p>
            <a:r>
              <a:rPr lang="en-US" b="1" dirty="0" smtClean="0">
                <a:solidFill>
                  <a:schemeClr val="tx1">
                    <a:lumMod val="95000"/>
                    <a:lumOff val="5000"/>
                  </a:schemeClr>
                </a:solidFill>
                <a:hlinkClick r:id="rId2"/>
              </a:rPr>
              <a:t>http://www.renewable-world.org</a:t>
            </a:r>
            <a:endParaRPr lang="en-US" b="1" dirty="0" smtClean="0">
              <a:solidFill>
                <a:schemeClr val="tx1">
                  <a:lumMod val="95000"/>
                  <a:lumOff val="5000"/>
                </a:schemeClr>
              </a:solidFill>
            </a:endParaRPr>
          </a:p>
        </p:txBody>
      </p:sp>
      <p:pic>
        <p:nvPicPr>
          <p:cNvPr id="60418" name="Picture 2" descr="http://www.ewea.org/blog/wp-content/uploads/2013/03/The-wind-turbine-will-power-five-computers-in-the-village-information-centre.jpg"/>
          <p:cNvPicPr>
            <a:picLocks noChangeAspect="1" noChangeArrowheads="1"/>
          </p:cNvPicPr>
          <p:nvPr/>
        </p:nvPicPr>
        <p:blipFill>
          <a:blip r:embed="rId3" cstate="print"/>
          <a:srcRect/>
          <a:stretch>
            <a:fillRect/>
          </a:stretch>
        </p:blipFill>
        <p:spPr bwMode="auto">
          <a:xfrm>
            <a:off x="228600" y="3705811"/>
            <a:ext cx="4200525" cy="3152189"/>
          </a:xfrm>
          <a:prstGeom prst="round2DiagRect">
            <a:avLst/>
          </a:prstGeom>
          <a:noFill/>
        </p:spPr>
      </p:pic>
      <p:pic>
        <p:nvPicPr>
          <p:cNvPr id="60420" name="Picture 4" descr="http://www.alin.or.ke/fckeditor/userfiles/windgen.JPG"/>
          <p:cNvPicPr>
            <a:picLocks noChangeAspect="1" noChangeArrowheads="1"/>
          </p:cNvPicPr>
          <p:nvPr/>
        </p:nvPicPr>
        <p:blipFill>
          <a:blip r:embed="rId4" cstate="print"/>
          <a:srcRect/>
          <a:stretch>
            <a:fillRect/>
          </a:stretch>
        </p:blipFill>
        <p:spPr bwMode="auto">
          <a:xfrm>
            <a:off x="5099538" y="533400"/>
            <a:ext cx="3798277" cy="5486400"/>
          </a:xfrm>
          <a:prstGeom prst="round2DiagRect">
            <a:avLst/>
          </a:prstGeom>
          <a:noFill/>
        </p:spPr>
      </p:pic>
    </p:spTree>
  </p:cSld>
  <p:clrMapOvr>
    <a:masterClrMapping/>
  </p:clrMapOvr>
  <p:transition>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53200" y="4876800"/>
            <a:ext cx="2133600" cy="1130491"/>
          </a:xfrm>
        </p:spPr>
        <p:txBody>
          <a:bodyPr/>
          <a:lstStyle/>
          <a:p>
            <a:endParaRPr lang="en-US" dirty="0"/>
          </a:p>
        </p:txBody>
      </p:sp>
      <p:sp>
        <p:nvSpPr>
          <p:cNvPr id="3" name="Title 2"/>
          <p:cNvSpPr>
            <a:spLocks noGrp="1"/>
          </p:cNvSpPr>
          <p:nvPr>
            <p:ph type="title"/>
          </p:nvPr>
        </p:nvSpPr>
        <p:spPr>
          <a:xfrm>
            <a:off x="6400800" y="685800"/>
            <a:ext cx="2286000" cy="731838"/>
          </a:xfrm>
        </p:spPr>
        <p:txBody>
          <a:bodyPr/>
          <a:lstStyle/>
          <a:p>
            <a:endParaRPr lang="en-US" dirty="0"/>
          </a:p>
        </p:txBody>
      </p:sp>
      <p:sp>
        <p:nvSpPr>
          <p:cNvPr id="4" name="Rectangle 3"/>
          <p:cNvSpPr/>
          <p:nvPr/>
        </p:nvSpPr>
        <p:spPr>
          <a:xfrm>
            <a:off x="152400" y="381000"/>
            <a:ext cx="4572000" cy="2862322"/>
          </a:xfrm>
          <a:prstGeom prst="rect">
            <a:avLst/>
          </a:prstGeom>
        </p:spPr>
        <p:txBody>
          <a:bodyPr>
            <a:spAutoFit/>
          </a:bodyPr>
          <a:lstStyle/>
          <a:p>
            <a:pPr>
              <a:buFont typeface="Wingdings" pitchFamily="2" charset="2"/>
              <a:buChar char="Ø"/>
            </a:pPr>
            <a:r>
              <a:rPr lang="en-US" dirty="0" smtClean="0"/>
              <a:t>The </a:t>
            </a:r>
            <a:r>
              <a:rPr lang="en-US" b="1" dirty="0" err="1" smtClean="0"/>
              <a:t>Maarifa</a:t>
            </a:r>
            <a:r>
              <a:rPr lang="en-US" b="1" dirty="0" smtClean="0"/>
              <a:t> Centre</a:t>
            </a:r>
            <a:r>
              <a:rPr lang="en-US" dirty="0" smtClean="0"/>
              <a:t> is powered using a wind-solar hybrid system.</a:t>
            </a:r>
          </a:p>
          <a:p>
            <a:pPr>
              <a:buFont typeface="Wingdings" pitchFamily="2" charset="2"/>
              <a:buChar char="Ø"/>
            </a:pPr>
            <a:endParaRPr lang="en-US" dirty="0" smtClean="0"/>
          </a:p>
          <a:p>
            <a:pPr>
              <a:buFont typeface="Wingdings" pitchFamily="2" charset="2"/>
              <a:buChar char="Ø"/>
            </a:pPr>
            <a:r>
              <a:rPr lang="en-US" dirty="0" smtClean="0"/>
              <a:t>It contains computers to reduce the ‘digital divide’ and help </a:t>
            </a:r>
            <a:r>
              <a:rPr lang="en-US" b="1" dirty="0" smtClean="0"/>
              <a:t>improve</a:t>
            </a:r>
            <a:r>
              <a:rPr lang="en-US" dirty="0" smtClean="0"/>
              <a:t> their livelihoods and opportunities. </a:t>
            </a:r>
          </a:p>
          <a:p>
            <a:pPr>
              <a:buFont typeface="Wingdings" pitchFamily="2" charset="2"/>
              <a:buChar char="Ø"/>
            </a:pPr>
            <a:endParaRPr lang="en-US" dirty="0"/>
          </a:p>
          <a:p>
            <a:pPr>
              <a:buFont typeface="Wingdings" pitchFamily="2" charset="2"/>
              <a:buChar char="Ø"/>
            </a:pPr>
            <a:r>
              <a:rPr lang="en-US" dirty="0" smtClean="0"/>
              <a:t>Extra power produced by its </a:t>
            </a:r>
            <a:r>
              <a:rPr lang="en-US" b="1" dirty="0" smtClean="0"/>
              <a:t>1 kW wind turbine </a:t>
            </a:r>
            <a:r>
              <a:rPr lang="en-US" dirty="0" smtClean="0"/>
              <a:t>is used across the community.</a:t>
            </a:r>
            <a:endParaRPr lang="en-US" dirty="0"/>
          </a:p>
        </p:txBody>
      </p:sp>
      <p:pic>
        <p:nvPicPr>
          <p:cNvPr id="59394" name="Picture 2" descr="http://1.bp.blogspot.com/-8RSL6EQEdJs/UVFhdPnf4rI/AAAAAAAAAPY/7i6PJr8Ar4k/s1600/ICT+session+in+progress.JPG"/>
          <p:cNvPicPr>
            <a:picLocks noChangeAspect="1" noChangeArrowheads="1"/>
          </p:cNvPicPr>
          <p:nvPr/>
        </p:nvPicPr>
        <p:blipFill>
          <a:blip r:embed="rId2" cstate="print"/>
          <a:srcRect/>
          <a:stretch>
            <a:fillRect/>
          </a:stretch>
        </p:blipFill>
        <p:spPr bwMode="auto">
          <a:xfrm>
            <a:off x="152401" y="3276600"/>
            <a:ext cx="5181600" cy="3172655"/>
          </a:xfrm>
          <a:prstGeom prst="round2DiagRect">
            <a:avLst/>
          </a:prstGeom>
          <a:noFill/>
        </p:spPr>
      </p:pic>
      <p:pic>
        <p:nvPicPr>
          <p:cNvPr id="59396" name="Picture 4" descr="http://2.bp.blogspot.com/-dpzBFSIstcA/UQD4TiTleZI/AAAAAAAAAMU/VVs-3X7qyFo/s400/songambele01.jpg"/>
          <p:cNvPicPr>
            <a:picLocks noChangeAspect="1" noChangeArrowheads="1"/>
          </p:cNvPicPr>
          <p:nvPr/>
        </p:nvPicPr>
        <p:blipFill>
          <a:blip r:embed="rId3" cstate="print"/>
          <a:srcRect/>
          <a:stretch>
            <a:fillRect/>
          </a:stretch>
        </p:blipFill>
        <p:spPr bwMode="auto">
          <a:xfrm>
            <a:off x="5334000" y="152400"/>
            <a:ext cx="3810000" cy="2352675"/>
          </a:xfrm>
          <a:prstGeom prst="round2DiagRect">
            <a:avLst/>
          </a:prstGeom>
          <a:noFill/>
        </p:spPr>
      </p:pic>
      <p:pic>
        <p:nvPicPr>
          <p:cNvPr id="59398" name="Picture 6" descr="http://1.bp.blogspot.com/-Kp2F1NUQEt0/USyuMpFyQlI/AAAAAAAAAOA/fgVACtYKgKY/s1600/photo+songambele.jpg"/>
          <p:cNvPicPr>
            <a:picLocks noChangeAspect="1" noChangeArrowheads="1"/>
          </p:cNvPicPr>
          <p:nvPr/>
        </p:nvPicPr>
        <p:blipFill>
          <a:blip r:embed="rId4" cstate="print"/>
          <a:srcRect/>
          <a:stretch>
            <a:fillRect/>
          </a:stretch>
        </p:blipFill>
        <p:spPr bwMode="auto">
          <a:xfrm>
            <a:off x="5867400" y="4114800"/>
            <a:ext cx="3133725" cy="2351633"/>
          </a:xfrm>
          <a:prstGeom prst="teardrop">
            <a:avLst/>
          </a:prstGeom>
          <a:noFill/>
        </p:spPr>
      </p:pic>
    </p:spTree>
  </p:cSld>
  <p:clrMapOvr>
    <a:masterClrMapping/>
  </p:clrMapOvr>
  <p:transition>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01000" y="3657600"/>
            <a:ext cx="685800" cy="2349691"/>
          </a:xfrm>
        </p:spPr>
        <p:txBody>
          <a:bodyPr/>
          <a:lstStyle/>
          <a:p>
            <a:endParaRPr lang="en-US" dirty="0"/>
          </a:p>
        </p:txBody>
      </p:sp>
      <p:sp>
        <p:nvSpPr>
          <p:cNvPr id="3" name="Title 2"/>
          <p:cNvSpPr>
            <a:spLocks noGrp="1"/>
          </p:cNvSpPr>
          <p:nvPr>
            <p:ph type="title"/>
          </p:nvPr>
        </p:nvSpPr>
        <p:spPr>
          <a:xfrm>
            <a:off x="5867400" y="609600"/>
            <a:ext cx="2819400" cy="808038"/>
          </a:xfrm>
        </p:spPr>
        <p:txBody>
          <a:bodyPr/>
          <a:lstStyle/>
          <a:p>
            <a:endParaRPr lang="en-US" dirty="0"/>
          </a:p>
        </p:txBody>
      </p:sp>
      <p:sp>
        <p:nvSpPr>
          <p:cNvPr id="4" name="Rectangle 3"/>
          <p:cNvSpPr/>
          <p:nvPr/>
        </p:nvSpPr>
        <p:spPr>
          <a:xfrm>
            <a:off x="228600" y="533400"/>
            <a:ext cx="4110421" cy="461665"/>
          </a:xfrm>
          <a:prstGeom prst="rect">
            <a:avLst/>
          </a:prstGeom>
        </p:spPr>
        <p:txBody>
          <a:bodyPr wrap="none">
            <a:spAutoFit/>
          </a:bodyPr>
          <a:lstStyle/>
          <a:p>
            <a:r>
              <a:rPr lang="en-US" sz="2400" b="1" dirty="0" smtClean="0"/>
              <a:t>Zafarana wind farm, Egypt</a:t>
            </a:r>
            <a:endParaRPr lang="en-US" sz="2400" b="1" dirty="0"/>
          </a:p>
        </p:txBody>
      </p:sp>
      <p:sp>
        <p:nvSpPr>
          <p:cNvPr id="5" name="Rectangle 4"/>
          <p:cNvSpPr/>
          <p:nvPr/>
        </p:nvSpPr>
        <p:spPr>
          <a:xfrm>
            <a:off x="152400" y="1524000"/>
            <a:ext cx="4572000" cy="923330"/>
          </a:xfrm>
          <a:prstGeom prst="rect">
            <a:avLst/>
          </a:prstGeom>
        </p:spPr>
        <p:txBody>
          <a:bodyPr>
            <a:spAutoFit/>
          </a:bodyPr>
          <a:lstStyle/>
          <a:p>
            <a:pPr>
              <a:buFont typeface="Wingdings" pitchFamily="2" charset="2"/>
              <a:buChar char="Ø"/>
            </a:pPr>
            <a:r>
              <a:rPr lang="en-US" dirty="0" smtClean="0"/>
              <a:t>For decades Egypt has been the leading wind energy country of the continent.</a:t>
            </a:r>
            <a:endParaRPr lang="en-US" dirty="0"/>
          </a:p>
        </p:txBody>
      </p:sp>
      <p:sp>
        <p:nvSpPr>
          <p:cNvPr id="6" name="Rectangle 5"/>
          <p:cNvSpPr/>
          <p:nvPr/>
        </p:nvSpPr>
        <p:spPr>
          <a:xfrm>
            <a:off x="914400" y="5562601"/>
            <a:ext cx="3124200" cy="538609"/>
          </a:xfrm>
          <a:prstGeom prst="rect">
            <a:avLst/>
          </a:prstGeom>
        </p:spPr>
        <p:txBody>
          <a:bodyPr wrap="square">
            <a:spAutoFit/>
          </a:bodyPr>
          <a:lstStyle/>
          <a:p>
            <a:r>
              <a:rPr lang="en-US" sz="1100" b="1" dirty="0" smtClean="0"/>
              <a:t>http://www.folkecenter.net/gb/news/world/zafarana</a:t>
            </a:r>
            <a:r>
              <a:rPr lang="en-US" b="1" dirty="0" smtClean="0"/>
              <a:t>/</a:t>
            </a:r>
            <a:endParaRPr lang="en-US" b="1" dirty="0"/>
          </a:p>
        </p:txBody>
      </p:sp>
      <p:sp>
        <p:nvSpPr>
          <p:cNvPr id="7" name="Rectangle 6"/>
          <p:cNvSpPr/>
          <p:nvPr/>
        </p:nvSpPr>
        <p:spPr>
          <a:xfrm>
            <a:off x="152400" y="2819400"/>
            <a:ext cx="4572000" cy="1200329"/>
          </a:xfrm>
          <a:prstGeom prst="rect">
            <a:avLst/>
          </a:prstGeom>
        </p:spPr>
        <p:txBody>
          <a:bodyPr>
            <a:spAutoFit/>
          </a:bodyPr>
          <a:lstStyle/>
          <a:p>
            <a:pPr>
              <a:buFont typeface="Wingdings" pitchFamily="2" charset="2"/>
              <a:buChar char="Ø"/>
            </a:pPr>
            <a:r>
              <a:rPr lang="en-US" dirty="0" smtClean="0"/>
              <a:t>In 2009 The </a:t>
            </a:r>
            <a:r>
              <a:rPr lang="en-US" b="1" dirty="0" smtClean="0"/>
              <a:t>Danish</a:t>
            </a:r>
            <a:r>
              <a:rPr lang="en-US" dirty="0" smtClean="0"/>
              <a:t>, </a:t>
            </a:r>
            <a:r>
              <a:rPr lang="en-US" b="1" dirty="0" smtClean="0"/>
              <a:t>German</a:t>
            </a:r>
            <a:r>
              <a:rPr lang="en-US" dirty="0" smtClean="0"/>
              <a:t> and </a:t>
            </a:r>
            <a:r>
              <a:rPr lang="en-US" b="1" dirty="0" smtClean="0"/>
              <a:t>Spanish</a:t>
            </a:r>
            <a:r>
              <a:rPr lang="en-US" dirty="0" smtClean="0"/>
              <a:t> governments helped Egypt set up the </a:t>
            </a:r>
            <a:r>
              <a:rPr lang="en-US" b="1" dirty="0" smtClean="0"/>
              <a:t>360 MW </a:t>
            </a:r>
            <a:r>
              <a:rPr lang="en-US" dirty="0" smtClean="0"/>
              <a:t>Zafarana wind farm near the Gulf of Suez.</a:t>
            </a:r>
            <a:endParaRPr lang="en-US" dirty="0"/>
          </a:p>
        </p:txBody>
      </p:sp>
      <p:pic>
        <p:nvPicPr>
          <p:cNvPr id="58370" name="Picture 2" descr="http://mw2.google.com/mw-panoramio/photos/medium/19802872.jpg"/>
          <p:cNvPicPr>
            <a:picLocks noChangeAspect="1" noChangeArrowheads="1"/>
          </p:cNvPicPr>
          <p:nvPr/>
        </p:nvPicPr>
        <p:blipFill>
          <a:blip r:embed="rId2" cstate="print"/>
          <a:srcRect/>
          <a:stretch>
            <a:fillRect/>
          </a:stretch>
        </p:blipFill>
        <p:spPr bwMode="auto">
          <a:xfrm>
            <a:off x="4648200" y="381000"/>
            <a:ext cx="4495800" cy="6477000"/>
          </a:xfrm>
          <a:prstGeom prst="rect">
            <a:avLst/>
          </a:prstGeom>
          <a:noFill/>
        </p:spPr>
      </p:pic>
      <p:sp>
        <p:nvSpPr>
          <p:cNvPr id="9" name="Rectangle 8"/>
          <p:cNvSpPr/>
          <p:nvPr/>
        </p:nvSpPr>
        <p:spPr>
          <a:xfrm>
            <a:off x="228600" y="5105400"/>
            <a:ext cx="4572000" cy="430887"/>
          </a:xfrm>
          <a:prstGeom prst="rect">
            <a:avLst/>
          </a:prstGeom>
        </p:spPr>
        <p:txBody>
          <a:bodyPr>
            <a:spAutoFit/>
          </a:bodyPr>
          <a:lstStyle/>
          <a:p>
            <a:r>
              <a:rPr lang="en-US" sz="1100" b="1" dirty="0" smtClean="0"/>
              <a:t>http://www.renewableenergyfocus.com/view/2467/european-governments-help-egypt-to-build-zafarana-windfarm</a:t>
            </a:r>
            <a:r>
              <a:rPr lang="en-US" sz="1100" dirty="0" smtClean="0"/>
              <a:t>/</a:t>
            </a:r>
            <a:endParaRPr lang="en-US" sz="1100" dirty="0"/>
          </a:p>
        </p:txBody>
      </p:sp>
    </p:spTree>
  </p:cSld>
  <p:clrMapOvr>
    <a:masterClrMapping/>
  </p:clrMapOvr>
  <p:transition>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91200" y="4572000"/>
            <a:ext cx="2895600" cy="1435291"/>
          </a:xfrm>
        </p:spPr>
        <p:txBody>
          <a:bodyPr/>
          <a:lstStyle/>
          <a:p>
            <a:endParaRPr lang="en-US" dirty="0"/>
          </a:p>
        </p:txBody>
      </p:sp>
      <p:sp>
        <p:nvSpPr>
          <p:cNvPr id="3" name="Title 2"/>
          <p:cNvSpPr>
            <a:spLocks noGrp="1"/>
          </p:cNvSpPr>
          <p:nvPr>
            <p:ph type="title"/>
          </p:nvPr>
        </p:nvSpPr>
        <p:spPr>
          <a:xfrm>
            <a:off x="6553200" y="457200"/>
            <a:ext cx="2133600" cy="960438"/>
          </a:xfrm>
        </p:spPr>
        <p:txBody>
          <a:bodyPr/>
          <a:lstStyle/>
          <a:p>
            <a:endParaRPr lang="en-US"/>
          </a:p>
        </p:txBody>
      </p:sp>
      <p:sp>
        <p:nvSpPr>
          <p:cNvPr id="4" name="Rectangle 3"/>
          <p:cNvSpPr/>
          <p:nvPr/>
        </p:nvSpPr>
        <p:spPr>
          <a:xfrm>
            <a:off x="0" y="762000"/>
            <a:ext cx="4572000" cy="3416320"/>
          </a:xfrm>
          <a:prstGeom prst="rect">
            <a:avLst/>
          </a:prstGeom>
        </p:spPr>
        <p:txBody>
          <a:bodyPr>
            <a:spAutoFit/>
          </a:bodyPr>
          <a:lstStyle/>
          <a:p>
            <a:pPr>
              <a:buFont typeface="Wingdings" pitchFamily="2" charset="2"/>
              <a:buChar char="Ø"/>
            </a:pPr>
            <a:r>
              <a:rPr lang="en-US" dirty="0" smtClean="0"/>
              <a:t>The Egyptian government's target is that </a:t>
            </a:r>
            <a:r>
              <a:rPr lang="en-US" b="1" dirty="0" smtClean="0"/>
              <a:t>20% </a:t>
            </a:r>
            <a:r>
              <a:rPr lang="en-US" dirty="0" smtClean="0"/>
              <a:t>of the country's electricity should come from renewable sources by </a:t>
            </a:r>
            <a:r>
              <a:rPr lang="en-US" b="1" dirty="0" smtClean="0"/>
              <a:t>2020</a:t>
            </a:r>
            <a:r>
              <a:rPr lang="en-US" dirty="0" smtClean="0"/>
              <a:t>. Of this more than half – about </a:t>
            </a:r>
            <a:r>
              <a:rPr lang="en-US" b="1" dirty="0" smtClean="0"/>
              <a:t>12%</a:t>
            </a:r>
            <a:r>
              <a:rPr lang="en-US" dirty="0" smtClean="0"/>
              <a:t> - is expected to be produced by wind power. </a:t>
            </a:r>
          </a:p>
          <a:p>
            <a:pPr>
              <a:buFont typeface="Wingdings" pitchFamily="2" charset="2"/>
              <a:buChar char="Ø"/>
            </a:pPr>
            <a:endParaRPr lang="en-US" dirty="0" smtClean="0"/>
          </a:p>
          <a:p>
            <a:pPr>
              <a:buFont typeface="Wingdings" pitchFamily="2" charset="2"/>
              <a:buChar char="Ø"/>
            </a:pPr>
            <a:r>
              <a:rPr lang="en-US" dirty="0" smtClean="0"/>
              <a:t>To achieve this target the NREA </a:t>
            </a:r>
            <a:r>
              <a:rPr lang="en-US" dirty="0" smtClean="0">
                <a:hlinkClick r:id="rId2"/>
              </a:rPr>
              <a:t>Egyptian New and Renewable Energy Agency (NREA) </a:t>
            </a:r>
            <a:r>
              <a:rPr lang="en-US" dirty="0" smtClean="0"/>
              <a:t>estimates that a total of </a:t>
            </a:r>
            <a:r>
              <a:rPr lang="en-US" b="1" dirty="0" smtClean="0"/>
              <a:t>7200 MW </a:t>
            </a:r>
            <a:r>
              <a:rPr lang="en-US" dirty="0" smtClean="0"/>
              <a:t>of grid-connected wind</a:t>
            </a:r>
          </a:p>
          <a:p>
            <a:pPr>
              <a:buFont typeface="Wingdings" pitchFamily="2" charset="2"/>
              <a:buChar char="Ø"/>
            </a:pPr>
            <a:r>
              <a:rPr lang="en-US" dirty="0" smtClean="0"/>
              <a:t>farms will be required.</a:t>
            </a:r>
            <a:endParaRPr lang="en-US" dirty="0"/>
          </a:p>
        </p:txBody>
      </p:sp>
      <p:pic>
        <p:nvPicPr>
          <p:cNvPr id="57346" name="Picture 2" descr="http://www.lahmeyer.de/typo3temp/pics/83f5827a9e.jpg"/>
          <p:cNvPicPr>
            <a:picLocks noChangeAspect="1" noChangeArrowheads="1"/>
          </p:cNvPicPr>
          <p:nvPr/>
        </p:nvPicPr>
        <p:blipFill>
          <a:blip r:embed="rId3" cstate="print"/>
          <a:srcRect/>
          <a:stretch>
            <a:fillRect/>
          </a:stretch>
        </p:blipFill>
        <p:spPr bwMode="auto">
          <a:xfrm>
            <a:off x="4800600" y="0"/>
            <a:ext cx="4343400" cy="4152248"/>
          </a:xfrm>
          <a:prstGeom prst="round2DiagRect">
            <a:avLst/>
          </a:prstGeom>
          <a:noFill/>
        </p:spPr>
      </p:pic>
      <p:pic>
        <p:nvPicPr>
          <p:cNvPr id="57348" name="Picture 4" descr="http://www.egec-xprt.com/zafarana00.jpg"/>
          <p:cNvPicPr>
            <a:picLocks noChangeAspect="1" noChangeArrowheads="1"/>
          </p:cNvPicPr>
          <p:nvPr/>
        </p:nvPicPr>
        <p:blipFill>
          <a:blip r:embed="rId4" cstate="print"/>
          <a:srcRect/>
          <a:stretch>
            <a:fillRect/>
          </a:stretch>
        </p:blipFill>
        <p:spPr bwMode="auto">
          <a:xfrm>
            <a:off x="990600" y="4648200"/>
            <a:ext cx="3048000" cy="2019301"/>
          </a:xfrm>
          <a:prstGeom prst="round2DiagRect">
            <a:avLst/>
          </a:prstGeom>
          <a:noFill/>
        </p:spPr>
      </p:pic>
      <p:pic>
        <p:nvPicPr>
          <p:cNvPr id="57350" name="Picture 6" descr="http://www.cowi.com/menu/service/WaterandEnvironment/Healthsafetyandenvironment/acoustics-noise-and-vibration/Industry-acoustics-noise-vibration/PublishingImages/Zafarana_COWI_P6.JPG"/>
          <p:cNvPicPr>
            <a:picLocks noChangeAspect="1" noChangeArrowheads="1"/>
          </p:cNvPicPr>
          <p:nvPr/>
        </p:nvPicPr>
        <p:blipFill>
          <a:blip r:embed="rId5" cstate="print"/>
          <a:srcRect/>
          <a:stretch>
            <a:fillRect/>
          </a:stretch>
        </p:blipFill>
        <p:spPr bwMode="auto">
          <a:xfrm>
            <a:off x="4724400" y="4571999"/>
            <a:ext cx="4048125" cy="2286001"/>
          </a:xfrm>
          <a:prstGeom prst="round2DiagRect">
            <a:avLst/>
          </a:prstGeom>
          <a:noFill/>
        </p:spPr>
      </p:pic>
    </p:spTree>
  </p:cSld>
  <p:clrMapOvr>
    <a:masterClrMapping/>
  </p:clrMapOvr>
  <p:transition>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62800" y="4267200"/>
            <a:ext cx="1524000" cy="1740091"/>
          </a:xfrm>
        </p:spPr>
        <p:txBody>
          <a:bodyPr/>
          <a:lstStyle/>
          <a:p>
            <a:endParaRPr lang="en-US" dirty="0"/>
          </a:p>
        </p:txBody>
      </p:sp>
      <p:sp>
        <p:nvSpPr>
          <p:cNvPr id="3" name="Title 2"/>
          <p:cNvSpPr>
            <a:spLocks noGrp="1"/>
          </p:cNvSpPr>
          <p:nvPr>
            <p:ph type="title"/>
          </p:nvPr>
        </p:nvSpPr>
        <p:spPr>
          <a:xfrm>
            <a:off x="6781800" y="274638"/>
            <a:ext cx="1905000" cy="1096962"/>
          </a:xfrm>
        </p:spPr>
        <p:txBody>
          <a:bodyPr/>
          <a:lstStyle/>
          <a:p>
            <a:endParaRPr lang="en-US" dirty="0"/>
          </a:p>
        </p:txBody>
      </p:sp>
      <p:pic>
        <p:nvPicPr>
          <p:cNvPr id="56322" name="Picture 2" descr="Klipheuwel Wind  "/>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6" name="Rectangle 5"/>
          <p:cNvSpPr/>
          <p:nvPr/>
        </p:nvSpPr>
        <p:spPr>
          <a:xfrm>
            <a:off x="533400" y="1066800"/>
            <a:ext cx="5638800" cy="830997"/>
          </a:xfrm>
          <a:prstGeom prst="rect">
            <a:avLst/>
          </a:prstGeom>
        </p:spPr>
        <p:txBody>
          <a:bodyPr wrap="square">
            <a:spAutoFit/>
          </a:bodyPr>
          <a:lstStyle/>
          <a:p>
            <a:r>
              <a:rPr lang="en-US" sz="2400" b="1" dirty="0" smtClean="0">
                <a:solidFill>
                  <a:schemeClr val="bg1"/>
                </a:solidFill>
              </a:rPr>
              <a:t>KLIPHEUWEL Wind Energy Project, South Africa</a:t>
            </a:r>
            <a:endParaRPr lang="en-US" sz="2400" b="1" dirty="0">
              <a:solidFill>
                <a:schemeClr val="bg1"/>
              </a:solidFill>
            </a:endParaRPr>
          </a:p>
        </p:txBody>
      </p:sp>
    </p:spTree>
  </p:cSld>
  <p:clrMapOvr>
    <a:masterClrMapping/>
  </p:clrMapOvr>
  <p:transition>
    <p:strips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0"/>
            <a:ext cx="1676400" cy="533400"/>
          </a:xfrm>
        </p:spPr>
        <p:txBody>
          <a:bodyPr/>
          <a:lstStyle/>
          <a:p>
            <a:endParaRPr lang="en-US" dirty="0"/>
          </a:p>
        </p:txBody>
      </p:sp>
      <p:sp>
        <p:nvSpPr>
          <p:cNvPr id="3" name="Title 2"/>
          <p:cNvSpPr>
            <a:spLocks noGrp="1"/>
          </p:cNvSpPr>
          <p:nvPr>
            <p:ph type="title"/>
          </p:nvPr>
        </p:nvSpPr>
        <p:spPr>
          <a:xfrm flipV="1">
            <a:off x="1981200" y="4800600"/>
            <a:ext cx="1600200" cy="1295400"/>
          </a:xfrm>
        </p:spPr>
        <p:txBody>
          <a:bodyPr/>
          <a:lstStyle/>
          <a:p>
            <a:endParaRPr lang="en-US" dirty="0"/>
          </a:p>
        </p:txBody>
      </p:sp>
      <p:sp>
        <p:nvSpPr>
          <p:cNvPr id="4" name="Rectangle 3"/>
          <p:cNvSpPr/>
          <p:nvPr/>
        </p:nvSpPr>
        <p:spPr>
          <a:xfrm>
            <a:off x="4419600" y="4267200"/>
            <a:ext cx="4572000" cy="1754326"/>
          </a:xfrm>
          <a:prstGeom prst="rect">
            <a:avLst/>
          </a:prstGeom>
        </p:spPr>
        <p:txBody>
          <a:bodyPr>
            <a:spAutoFit/>
          </a:bodyPr>
          <a:lstStyle/>
          <a:p>
            <a:pPr>
              <a:buFont typeface="Wingdings" pitchFamily="2" charset="2"/>
              <a:buChar char="Ø"/>
            </a:pPr>
            <a:r>
              <a:rPr lang="en-US" dirty="0" smtClean="0"/>
              <a:t>The Project, located on an area of approximately 350 hectares </a:t>
            </a:r>
          </a:p>
          <a:p>
            <a:pPr>
              <a:buFont typeface="Wingdings" pitchFamily="2" charset="2"/>
              <a:buChar char="Ø"/>
            </a:pPr>
            <a:endParaRPr lang="en-US" dirty="0"/>
          </a:p>
          <a:p>
            <a:pPr>
              <a:buFont typeface="Wingdings" pitchFamily="2" charset="2"/>
              <a:buChar char="Ø"/>
            </a:pPr>
            <a:r>
              <a:rPr lang="en-US" dirty="0" smtClean="0"/>
              <a:t>has a nameplate capacity of 27MW, </a:t>
            </a:r>
          </a:p>
          <a:p>
            <a:r>
              <a:rPr lang="en-US" dirty="0" smtClean="0"/>
              <a:t>comprised of 9 wind turbine generators</a:t>
            </a:r>
            <a:endParaRPr lang="en-US" dirty="0"/>
          </a:p>
        </p:txBody>
      </p:sp>
      <p:sp>
        <p:nvSpPr>
          <p:cNvPr id="5" name="Rectangle 4"/>
          <p:cNvSpPr/>
          <p:nvPr/>
        </p:nvSpPr>
        <p:spPr>
          <a:xfrm>
            <a:off x="304800" y="304800"/>
            <a:ext cx="4572000" cy="1477328"/>
          </a:xfrm>
          <a:prstGeom prst="rect">
            <a:avLst/>
          </a:prstGeom>
        </p:spPr>
        <p:txBody>
          <a:bodyPr>
            <a:spAutoFit/>
          </a:bodyPr>
          <a:lstStyle/>
          <a:p>
            <a:pPr>
              <a:buFont typeface="Wingdings" pitchFamily="2" charset="2"/>
              <a:buChar char="Ø"/>
            </a:pPr>
            <a:r>
              <a:rPr lang="en-US" b="1" dirty="0" smtClean="0"/>
              <a:t>Klipheuwel-Dassiefontein</a:t>
            </a:r>
            <a:r>
              <a:rPr lang="en-US" dirty="0" smtClean="0"/>
              <a:t> Wind Energy Facility is located approximately 5 km west of Caledon in the Western Cape Province of the Republic of South Africa.</a:t>
            </a:r>
            <a:endParaRPr lang="en-US" dirty="0"/>
          </a:p>
        </p:txBody>
      </p:sp>
      <p:pic>
        <p:nvPicPr>
          <p:cNvPr id="55298" name="Picture 2" descr="http://www.rechargenews.com/incoming/article1277190.ece/ALTERNATES/article_main/webKlipheuwel-wind-farm-South-Afric.jpg"/>
          <p:cNvPicPr>
            <a:picLocks noChangeAspect="1" noChangeArrowheads="1"/>
          </p:cNvPicPr>
          <p:nvPr/>
        </p:nvPicPr>
        <p:blipFill>
          <a:blip r:embed="rId2" cstate="print"/>
          <a:srcRect/>
          <a:stretch>
            <a:fillRect/>
          </a:stretch>
        </p:blipFill>
        <p:spPr bwMode="auto">
          <a:xfrm>
            <a:off x="228600" y="2362200"/>
            <a:ext cx="4025289" cy="4343400"/>
          </a:xfrm>
          <a:prstGeom prst="rect">
            <a:avLst/>
          </a:prstGeom>
          <a:noFill/>
        </p:spPr>
      </p:pic>
    </p:spTree>
  </p:cSld>
  <p:clrMapOvr>
    <a:masterClrMapping/>
  </p:clrMapOvr>
  <p:transition>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0" y="4419600"/>
            <a:ext cx="1066800" cy="1587691"/>
          </a:xfrm>
        </p:spPr>
        <p:txBody>
          <a:bodyPr/>
          <a:lstStyle/>
          <a:p>
            <a:endParaRPr lang="en-US" dirty="0"/>
          </a:p>
        </p:txBody>
      </p:sp>
      <p:sp>
        <p:nvSpPr>
          <p:cNvPr id="3" name="Title 2"/>
          <p:cNvSpPr>
            <a:spLocks noGrp="1"/>
          </p:cNvSpPr>
          <p:nvPr>
            <p:ph type="title"/>
          </p:nvPr>
        </p:nvSpPr>
        <p:spPr>
          <a:xfrm>
            <a:off x="6477000" y="609600"/>
            <a:ext cx="2209800" cy="808038"/>
          </a:xfrm>
        </p:spPr>
        <p:txBody>
          <a:bodyPr/>
          <a:lstStyle/>
          <a:p>
            <a:endParaRPr lang="en-US" dirty="0"/>
          </a:p>
        </p:txBody>
      </p:sp>
      <p:pic>
        <p:nvPicPr>
          <p:cNvPr id="5" name="Picture 4" descr="http://cdn1.practicalaction.org/3/6/4d7f9c06-0fdc-4760-92ca-37c01661b3dc.WyI2MDB4NjAwIiwic2NhbGUiXQ.jpg"/>
          <p:cNvPicPr>
            <a:picLocks noChangeAspect="1" noChangeArrowheads="1"/>
          </p:cNvPicPr>
          <p:nvPr/>
        </p:nvPicPr>
        <p:blipFill>
          <a:blip r:embed="rId2" cstate="print"/>
          <a:srcRect/>
          <a:stretch>
            <a:fillRect/>
          </a:stretch>
        </p:blipFill>
        <p:spPr bwMode="auto">
          <a:xfrm>
            <a:off x="0" y="-1"/>
            <a:ext cx="9144000" cy="6901131"/>
          </a:xfrm>
          <a:prstGeom prst="rect">
            <a:avLst/>
          </a:prstGeom>
          <a:noFill/>
        </p:spPr>
      </p:pic>
      <p:sp>
        <p:nvSpPr>
          <p:cNvPr id="6" name="Rectangle 5"/>
          <p:cNvSpPr/>
          <p:nvPr/>
        </p:nvSpPr>
        <p:spPr>
          <a:xfrm>
            <a:off x="228600" y="304800"/>
            <a:ext cx="4507965"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sz="3600" b="1" dirty="0" smtClean="0">
                <a:solidFill>
                  <a:schemeClr val="bg1"/>
                </a:solidFill>
              </a:rPr>
              <a:t>Micro-hydro power</a:t>
            </a:r>
            <a:endParaRPr lang="en-US" sz="3600" b="1" dirty="0">
              <a:solidFill>
                <a:schemeClr val="bg1"/>
              </a:solidFill>
            </a:endParaRPr>
          </a:p>
        </p:txBody>
      </p:sp>
    </p:spTree>
  </p:cSld>
  <p:clrMapOvr>
    <a:masterClrMapping/>
  </p:clrMapOvr>
  <p:transition>
    <p:strips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38400" y="4572000"/>
            <a:ext cx="1828800" cy="1511491"/>
          </a:xfrm>
        </p:spPr>
        <p:txBody>
          <a:bodyPr/>
          <a:lstStyle/>
          <a:p>
            <a:endParaRPr lang="en-US" dirty="0"/>
          </a:p>
        </p:txBody>
      </p:sp>
      <p:sp>
        <p:nvSpPr>
          <p:cNvPr id="3" name="Title 2"/>
          <p:cNvSpPr>
            <a:spLocks noGrp="1"/>
          </p:cNvSpPr>
          <p:nvPr>
            <p:ph type="title"/>
          </p:nvPr>
        </p:nvSpPr>
        <p:spPr>
          <a:xfrm>
            <a:off x="6248400" y="990600"/>
            <a:ext cx="2438400" cy="427038"/>
          </a:xfrm>
        </p:spPr>
        <p:txBody>
          <a:bodyPr>
            <a:normAutofit fontScale="90000"/>
          </a:bodyPr>
          <a:lstStyle/>
          <a:p>
            <a:endParaRPr lang="en-US" dirty="0"/>
          </a:p>
        </p:txBody>
      </p:sp>
      <p:sp>
        <p:nvSpPr>
          <p:cNvPr id="5" name="Rectangle 4"/>
          <p:cNvSpPr/>
          <p:nvPr/>
        </p:nvSpPr>
        <p:spPr>
          <a:xfrm>
            <a:off x="152400" y="914400"/>
            <a:ext cx="4572000" cy="1200329"/>
          </a:xfrm>
          <a:prstGeom prst="rect">
            <a:avLst/>
          </a:prstGeom>
        </p:spPr>
        <p:txBody>
          <a:bodyPr>
            <a:spAutoFit/>
          </a:bodyPr>
          <a:lstStyle/>
          <a:p>
            <a:pPr>
              <a:buFont typeface="Wingdings" pitchFamily="2" charset="2"/>
              <a:buChar char="Ø"/>
            </a:pPr>
            <a:r>
              <a:rPr lang="en-US" b="1" dirty="0" smtClean="0"/>
              <a:t>Micro-hydro power </a:t>
            </a:r>
            <a:r>
              <a:rPr lang="en-US" dirty="0" smtClean="0"/>
              <a:t>is the small-scale harnessing of energy from falling water, such as steep mountain rivers. </a:t>
            </a:r>
          </a:p>
          <a:p>
            <a:pPr>
              <a:buFont typeface="Wingdings" pitchFamily="2" charset="2"/>
              <a:buChar char="Ø"/>
            </a:pPr>
            <a:endParaRPr lang="en-US" dirty="0"/>
          </a:p>
        </p:txBody>
      </p:sp>
      <p:pic>
        <p:nvPicPr>
          <p:cNvPr id="54274" name="Picture 2" descr="http://www.hydrogenappliances.com/waterwheel.jpg"/>
          <p:cNvPicPr>
            <a:picLocks noChangeAspect="1" noChangeArrowheads="1"/>
          </p:cNvPicPr>
          <p:nvPr/>
        </p:nvPicPr>
        <p:blipFill>
          <a:blip r:embed="rId2" cstate="print"/>
          <a:srcRect/>
          <a:stretch>
            <a:fillRect/>
          </a:stretch>
        </p:blipFill>
        <p:spPr bwMode="auto">
          <a:xfrm>
            <a:off x="228601" y="3191168"/>
            <a:ext cx="4038600" cy="3666832"/>
          </a:xfrm>
          <a:prstGeom prst="round2DiagRect">
            <a:avLst/>
          </a:prstGeom>
          <a:noFill/>
        </p:spPr>
      </p:pic>
      <p:pic>
        <p:nvPicPr>
          <p:cNvPr id="54276" name="Picture 4" descr="http://greening-aiken.wikispaces.com/file/view/microhydro.jpg/206983556/microhydro.jpg"/>
          <p:cNvPicPr>
            <a:picLocks noChangeAspect="1" noChangeArrowheads="1"/>
          </p:cNvPicPr>
          <p:nvPr/>
        </p:nvPicPr>
        <p:blipFill>
          <a:blip r:embed="rId3" cstate="print"/>
          <a:srcRect/>
          <a:stretch>
            <a:fillRect/>
          </a:stretch>
        </p:blipFill>
        <p:spPr bwMode="auto">
          <a:xfrm>
            <a:off x="5048250" y="304800"/>
            <a:ext cx="4095750" cy="2667000"/>
          </a:xfrm>
          <a:prstGeom prst="round2DiagRect">
            <a:avLst/>
          </a:prstGeom>
          <a:noFill/>
        </p:spPr>
      </p:pic>
      <p:sp>
        <p:nvSpPr>
          <p:cNvPr id="8" name="Rectangle 7"/>
          <p:cNvSpPr/>
          <p:nvPr/>
        </p:nvSpPr>
        <p:spPr>
          <a:xfrm>
            <a:off x="4724400" y="3886200"/>
            <a:ext cx="4419600" cy="1200329"/>
          </a:xfrm>
          <a:prstGeom prst="rect">
            <a:avLst/>
          </a:prstGeom>
        </p:spPr>
        <p:txBody>
          <a:bodyPr wrap="square">
            <a:spAutoFit/>
          </a:bodyPr>
          <a:lstStyle/>
          <a:p>
            <a:pPr>
              <a:buFont typeface="Wingdings" pitchFamily="2" charset="2"/>
              <a:buChar char="Ø"/>
            </a:pPr>
            <a:r>
              <a:rPr lang="en-US" dirty="0" smtClean="0"/>
              <a:t>micro-hydro plants can generate power for homes, hospitals, schools and workshops.</a:t>
            </a:r>
            <a:br>
              <a:rPr lang="en-US" dirty="0" smtClean="0"/>
            </a:br>
            <a:endParaRPr lang="en-US" dirty="0"/>
          </a:p>
        </p:txBody>
      </p:sp>
    </p:spTree>
  </p:cSld>
  <p:clrMapOvr>
    <a:masterClrMapping/>
  </p:clrMapOvr>
  <p:transition>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9400" y="4267200"/>
            <a:ext cx="2057400" cy="2057400"/>
          </a:xfrm>
        </p:spPr>
        <p:txBody>
          <a:bodyPr/>
          <a:lstStyle/>
          <a:p>
            <a:endParaRPr lang="en-US" dirty="0"/>
          </a:p>
        </p:txBody>
      </p:sp>
      <p:sp>
        <p:nvSpPr>
          <p:cNvPr id="2" name="Title 1"/>
          <p:cNvSpPr>
            <a:spLocks noGrp="1"/>
          </p:cNvSpPr>
          <p:nvPr>
            <p:ph type="title"/>
          </p:nvPr>
        </p:nvSpPr>
        <p:spPr/>
        <p:txBody>
          <a:bodyPr/>
          <a:lstStyle/>
          <a:p>
            <a:endParaRPr lang="en-US"/>
          </a:p>
        </p:txBody>
      </p:sp>
      <p:sp>
        <p:nvSpPr>
          <p:cNvPr id="4" name="Rectangle 3"/>
          <p:cNvSpPr/>
          <p:nvPr/>
        </p:nvSpPr>
        <p:spPr>
          <a:xfrm>
            <a:off x="457200" y="1676400"/>
            <a:ext cx="4572000" cy="3693319"/>
          </a:xfrm>
          <a:prstGeom prst="rect">
            <a:avLst/>
          </a:prstGeom>
        </p:spPr>
        <p:txBody>
          <a:bodyPr>
            <a:spAutoFit/>
          </a:bodyPr>
          <a:lstStyle/>
          <a:p>
            <a:pPr>
              <a:buFont typeface="Wingdings" pitchFamily="2" charset="2"/>
              <a:buChar char="Ø"/>
            </a:pPr>
            <a:r>
              <a:rPr lang="en-US" dirty="0" smtClean="0"/>
              <a:t>Africa's electricity usage per capita is 124kWh, one-tenth that of other developing countries.</a:t>
            </a:r>
          </a:p>
          <a:p>
            <a:endParaRPr lang="en-US" dirty="0" smtClean="0"/>
          </a:p>
          <a:p>
            <a:pPr>
              <a:buFont typeface="Wingdings" pitchFamily="2" charset="2"/>
              <a:buChar char="Ø"/>
            </a:pPr>
            <a:r>
              <a:rPr lang="en-US" dirty="0" smtClean="0"/>
              <a:t>600 million people in rural Africa living without access to electricity. </a:t>
            </a:r>
          </a:p>
          <a:p>
            <a:pPr>
              <a:buFont typeface="Wingdings" pitchFamily="2" charset="2"/>
              <a:buChar char="Ø"/>
            </a:pPr>
            <a:endParaRPr lang="en-US" dirty="0"/>
          </a:p>
          <a:p>
            <a:pPr>
              <a:buFont typeface="Wingdings" pitchFamily="2" charset="2"/>
              <a:buChar char="Ø"/>
            </a:pPr>
            <a:r>
              <a:rPr lang="en-US" dirty="0" smtClean="0"/>
              <a:t>70-90 percent of primary energy supply is derived from biomass which has grave ecological implications. For example, Malawi, based on the current rate of deforestation, could be devoid of forests in ten years.</a:t>
            </a:r>
            <a:endParaRPr lang="en-US" dirty="0"/>
          </a:p>
        </p:txBody>
      </p:sp>
      <p:pic>
        <p:nvPicPr>
          <p:cNvPr id="26626" name="Picture 2" descr="http://www.lowerelectricbilltoday.com/useruploads/images/faq-kwh.jpg"/>
          <p:cNvPicPr>
            <a:picLocks noChangeAspect="1" noChangeArrowheads="1"/>
          </p:cNvPicPr>
          <p:nvPr/>
        </p:nvPicPr>
        <p:blipFill>
          <a:blip r:embed="rId2" cstate="print"/>
          <a:srcRect/>
          <a:stretch>
            <a:fillRect/>
          </a:stretch>
        </p:blipFill>
        <p:spPr bwMode="auto">
          <a:xfrm>
            <a:off x="5029200" y="2209800"/>
            <a:ext cx="3878036" cy="4343400"/>
          </a:xfrm>
          <a:prstGeom prst="rect">
            <a:avLst/>
          </a:prstGeom>
          <a:noFill/>
        </p:spPr>
      </p:pic>
    </p:spTree>
  </p:cSld>
  <p:clrMapOvr>
    <a:masterClrMapping/>
  </p:clrMapOvr>
  <p:transition>
    <p:strips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38800" y="2743200"/>
            <a:ext cx="2819400" cy="1447800"/>
          </a:xfrm>
        </p:spPr>
        <p:txBody>
          <a:bodyPr/>
          <a:lstStyle/>
          <a:p>
            <a:endParaRPr lang="en-US" dirty="0"/>
          </a:p>
        </p:txBody>
      </p:sp>
      <p:sp>
        <p:nvSpPr>
          <p:cNvPr id="3" name="Title 2"/>
          <p:cNvSpPr>
            <a:spLocks noGrp="1"/>
          </p:cNvSpPr>
          <p:nvPr>
            <p:ph type="title"/>
          </p:nvPr>
        </p:nvSpPr>
        <p:spPr>
          <a:xfrm>
            <a:off x="5105400" y="1066800"/>
            <a:ext cx="3886200" cy="1020762"/>
          </a:xfrm>
        </p:spPr>
        <p:txBody>
          <a:bodyPr>
            <a:normAutofit/>
          </a:bodyPr>
          <a:lstStyle/>
          <a:p>
            <a:endParaRPr lang="en-US" sz="3200" dirty="0"/>
          </a:p>
        </p:txBody>
      </p:sp>
      <p:sp>
        <p:nvSpPr>
          <p:cNvPr id="4" name="Rectangle 3"/>
          <p:cNvSpPr/>
          <p:nvPr/>
        </p:nvSpPr>
        <p:spPr>
          <a:xfrm>
            <a:off x="0" y="1219200"/>
            <a:ext cx="4572000" cy="4247317"/>
          </a:xfrm>
          <a:prstGeom prst="rect">
            <a:avLst/>
          </a:prstGeom>
        </p:spPr>
        <p:txBody>
          <a:bodyPr>
            <a:spAutoFit/>
          </a:bodyPr>
          <a:lstStyle/>
          <a:p>
            <a:pPr>
              <a:buFont typeface="Wingdings" pitchFamily="2" charset="2"/>
              <a:buChar char="Ø"/>
            </a:pPr>
            <a:r>
              <a:rPr lang="en-US" b="1" dirty="0" smtClean="0"/>
              <a:t>Practical Action  organization </a:t>
            </a:r>
            <a:r>
              <a:rPr lang="en-US" dirty="0" smtClean="0"/>
              <a:t>promotes small-scale hydro schemes that generate up to 500 kilowatts of power. </a:t>
            </a:r>
          </a:p>
          <a:p>
            <a:pPr>
              <a:buFont typeface="Wingdings" pitchFamily="2" charset="2"/>
              <a:buChar char="Ø"/>
            </a:pPr>
            <a:endParaRPr lang="en-US" dirty="0"/>
          </a:p>
          <a:p>
            <a:pPr>
              <a:buFont typeface="Wingdings" pitchFamily="2" charset="2"/>
              <a:buChar char="Ø"/>
            </a:pPr>
            <a:r>
              <a:rPr lang="en-US" dirty="0" smtClean="0"/>
              <a:t>The micro-hydro station, which converts the energy of flowing water into electricity, provides poor communities in rural areas with an </a:t>
            </a:r>
            <a:r>
              <a:rPr lang="en-US" b="1" dirty="0" smtClean="0"/>
              <a:t>affordable</a:t>
            </a:r>
            <a:r>
              <a:rPr lang="en-US" dirty="0" smtClean="0"/>
              <a:t>, </a:t>
            </a:r>
            <a:r>
              <a:rPr lang="en-US" b="1" dirty="0" smtClean="0"/>
              <a:t>easy to maintain </a:t>
            </a:r>
            <a:r>
              <a:rPr lang="en-US" dirty="0" smtClean="0"/>
              <a:t>and long-term solution to their energy needs. </a:t>
            </a:r>
          </a:p>
          <a:p>
            <a:pPr>
              <a:buFont typeface="Wingdings" pitchFamily="2" charset="2"/>
              <a:buChar char="Ø"/>
            </a:pPr>
            <a:endParaRPr lang="en-US" dirty="0"/>
          </a:p>
          <a:p>
            <a:pPr>
              <a:buFont typeface="Wingdings" pitchFamily="2" charset="2"/>
              <a:buChar char="Ø"/>
            </a:pPr>
            <a:r>
              <a:rPr lang="en-US" dirty="0" smtClean="0"/>
              <a:t>These systems, which are designed to operate for a </a:t>
            </a:r>
            <a:r>
              <a:rPr lang="en-US" b="1" dirty="0" smtClean="0"/>
              <a:t>minimum of 20 years</a:t>
            </a:r>
            <a:r>
              <a:rPr lang="en-US" dirty="0" smtClean="0"/>
              <a:t>, are usually 'run-of-the-river' systems.</a:t>
            </a:r>
            <a:endParaRPr lang="en-US" dirty="0"/>
          </a:p>
        </p:txBody>
      </p:sp>
      <p:pic>
        <p:nvPicPr>
          <p:cNvPr id="70660" name="Picture 4" descr="http://cdn1.practicalaction.org/3/6/4d7f9c06-0fdc-4760-92ca-37c01661b3dc.WyI2MDB4NjAwIiwic2NhbGUiXQ.jpg"/>
          <p:cNvPicPr>
            <a:picLocks noChangeAspect="1" noChangeArrowheads="1"/>
          </p:cNvPicPr>
          <p:nvPr/>
        </p:nvPicPr>
        <p:blipFill>
          <a:blip r:embed="rId2" cstate="print"/>
          <a:srcRect/>
          <a:stretch>
            <a:fillRect/>
          </a:stretch>
        </p:blipFill>
        <p:spPr bwMode="auto">
          <a:xfrm>
            <a:off x="4459224" y="609600"/>
            <a:ext cx="4684776" cy="4724400"/>
          </a:xfrm>
          <a:prstGeom prst="rect">
            <a:avLst/>
          </a:prstGeom>
          <a:noFill/>
        </p:spPr>
      </p:pic>
    </p:spTree>
  </p:cSld>
  <p:clrMapOvr>
    <a:masterClrMapping/>
  </p:clrMapOvr>
  <p:transition>
    <p:strips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34200" y="4419600"/>
            <a:ext cx="1752600" cy="1587691"/>
          </a:xfrm>
        </p:spPr>
        <p:txBody>
          <a:bodyPr/>
          <a:lstStyle/>
          <a:p>
            <a:endParaRPr lang="en-US" dirty="0"/>
          </a:p>
        </p:txBody>
      </p:sp>
      <p:sp>
        <p:nvSpPr>
          <p:cNvPr id="3" name="Title 2"/>
          <p:cNvSpPr>
            <a:spLocks noGrp="1"/>
          </p:cNvSpPr>
          <p:nvPr>
            <p:ph type="title"/>
          </p:nvPr>
        </p:nvSpPr>
        <p:spPr>
          <a:xfrm>
            <a:off x="7543800" y="762000"/>
            <a:ext cx="1143000" cy="655638"/>
          </a:xfrm>
        </p:spPr>
        <p:txBody>
          <a:bodyPr>
            <a:normAutofit fontScale="90000"/>
          </a:bodyPr>
          <a:lstStyle/>
          <a:p>
            <a:endParaRPr lang="en-US" dirty="0"/>
          </a:p>
        </p:txBody>
      </p:sp>
      <p:sp>
        <p:nvSpPr>
          <p:cNvPr id="4" name="Rectangle 3"/>
          <p:cNvSpPr/>
          <p:nvPr/>
        </p:nvSpPr>
        <p:spPr>
          <a:xfrm>
            <a:off x="152400" y="1447800"/>
            <a:ext cx="4572000" cy="3785652"/>
          </a:xfrm>
          <a:prstGeom prst="rect">
            <a:avLst/>
          </a:prstGeom>
        </p:spPr>
        <p:txBody>
          <a:bodyPr>
            <a:spAutoFit/>
          </a:bodyPr>
          <a:lstStyle/>
          <a:p>
            <a:r>
              <a:rPr lang="en-US" sz="2400" b="1" dirty="0" smtClean="0"/>
              <a:t>Micro-hydro: the basics</a:t>
            </a:r>
          </a:p>
          <a:p>
            <a:pPr>
              <a:buFont typeface="Wingdings" pitchFamily="2" charset="2"/>
              <a:buChar char="Ø"/>
            </a:pPr>
            <a:r>
              <a:rPr lang="en-US" dirty="0" smtClean="0"/>
              <a:t>"Run of the river" systems do not require a dam or storage facility to be constructed. </a:t>
            </a:r>
          </a:p>
          <a:p>
            <a:pPr>
              <a:buFont typeface="Wingdings" pitchFamily="2" charset="2"/>
              <a:buChar char="Ø"/>
            </a:pPr>
            <a:endParaRPr lang="en-US" dirty="0" smtClean="0"/>
          </a:p>
          <a:p>
            <a:pPr>
              <a:buFont typeface="Wingdings" pitchFamily="2" charset="2"/>
              <a:buChar char="Ø"/>
            </a:pPr>
            <a:r>
              <a:rPr lang="en-US" dirty="0" smtClean="0"/>
              <a:t>they divert water from the stream or river, channel it in to a valley and drop it in to a turbine via a pipeline called a </a:t>
            </a:r>
            <a:r>
              <a:rPr lang="en-US" b="1" dirty="0" smtClean="0"/>
              <a:t>penstock</a:t>
            </a:r>
            <a:r>
              <a:rPr lang="en-US" dirty="0" smtClean="0"/>
              <a:t>.</a:t>
            </a:r>
          </a:p>
          <a:p>
            <a:endParaRPr lang="en-US" dirty="0" smtClean="0"/>
          </a:p>
          <a:p>
            <a:pPr>
              <a:buFont typeface="Wingdings" pitchFamily="2" charset="2"/>
              <a:buChar char="Ø"/>
            </a:pPr>
            <a:r>
              <a:rPr lang="en-US" dirty="0" smtClean="0"/>
              <a:t>The turbine drives a generator that provides the electricity to the local community. </a:t>
            </a:r>
            <a:endParaRPr lang="en-US" dirty="0"/>
          </a:p>
        </p:txBody>
      </p:sp>
      <p:sp>
        <p:nvSpPr>
          <p:cNvPr id="69634" name="AutoShape 2" descr="https://d1x0je2yh2wyb8.cloudfront.net/m/i/4d7f9adc-38f4-446f-ba31-36b21661b3dc.WyI1MDB4NDAwIiwic2NhbGUiXQ.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9636" name="Picture 4" descr="https://d1x0je2yh2wyb8.cloudfront.net/m/i/4d7f9adc-38f4-446f-ba31-36b21661b3dc.WyI1MDB4NDAwIiwic2NhbGUiXQ.gif"/>
          <p:cNvPicPr>
            <a:picLocks noChangeAspect="1" noChangeArrowheads="1"/>
          </p:cNvPicPr>
          <p:nvPr/>
        </p:nvPicPr>
        <p:blipFill>
          <a:blip r:embed="rId2" cstate="print"/>
          <a:srcRect/>
          <a:stretch>
            <a:fillRect/>
          </a:stretch>
        </p:blipFill>
        <p:spPr bwMode="auto">
          <a:xfrm>
            <a:off x="4705350" y="3657600"/>
            <a:ext cx="4095750" cy="2895600"/>
          </a:xfrm>
          <a:prstGeom prst="rect">
            <a:avLst/>
          </a:prstGeom>
          <a:noFill/>
        </p:spPr>
      </p:pic>
      <p:pic>
        <p:nvPicPr>
          <p:cNvPr id="69638" name="Picture 6" descr="http://drupal.otherpower.com/images/running1.jpg"/>
          <p:cNvPicPr>
            <a:picLocks noChangeAspect="1" noChangeArrowheads="1"/>
          </p:cNvPicPr>
          <p:nvPr/>
        </p:nvPicPr>
        <p:blipFill>
          <a:blip r:embed="rId3" cstate="print"/>
          <a:srcRect/>
          <a:stretch>
            <a:fillRect/>
          </a:stretch>
        </p:blipFill>
        <p:spPr bwMode="auto">
          <a:xfrm>
            <a:off x="4876800" y="0"/>
            <a:ext cx="4029075" cy="3429001"/>
          </a:xfrm>
          <a:prstGeom prst="rect">
            <a:avLst/>
          </a:prstGeom>
          <a:noFill/>
        </p:spPr>
      </p:pic>
    </p:spTree>
  </p:cSld>
  <p:clrMapOvr>
    <a:masterClrMapping/>
  </p:clrMapOvr>
  <p:transition>
    <p:strips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24800" y="6172200"/>
            <a:ext cx="1219200" cy="685800"/>
          </a:xfrm>
        </p:spPr>
        <p:txBody>
          <a:bodyPr/>
          <a:lstStyle/>
          <a:p>
            <a:r>
              <a:rPr lang="en-US" dirty="0" smtClean="0"/>
              <a:t>.</a:t>
            </a:r>
            <a:endParaRPr lang="en-US" dirty="0"/>
          </a:p>
        </p:txBody>
      </p:sp>
      <p:sp>
        <p:nvSpPr>
          <p:cNvPr id="3" name="Title 2"/>
          <p:cNvSpPr>
            <a:spLocks noGrp="1"/>
          </p:cNvSpPr>
          <p:nvPr>
            <p:ph type="title"/>
          </p:nvPr>
        </p:nvSpPr>
        <p:spPr>
          <a:xfrm>
            <a:off x="8001000" y="5181600"/>
            <a:ext cx="1143000" cy="1036638"/>
          </a:xfrm>
        </p:spPr>
        <p:txBody>
          <a:bodyPr/>
          <a:lstStyle/>
          <a:p>
            <a:r>
              <a:rPr lang="en-US" dirty="0" smtClean="0"/>
              <a:t>.</a:t>
            </a:r>
            <a:endParaRPr lang="en-US" dirty="0"/>
          </a:p>
        </p:txBody>
      </p:sp>
      <p:sp>
        <p:nvSpPr>
          <p:cNvPr id="4" name="Rectangle 3"/>
          <p:cNvSpPr/>
          <p:nvPr/>
        </p:nvSpPr>
        <p:spPr>
          <a:xfrm>
            <a:off x="228600" y="533400"/>
            <a:ext cx="5410200" cy="838200"/>
          </a:xfrm>
          <a:prstGeom prst="rect">
            <a:avLst/>
          </a:prstGeom>
        </p:spPr>
        <p:txBody>
          <a:bodyPr wrap="square">
            <a:spAutoFit/>
          </a:bodyPr>
          <a:lstStyle/>
          <a:p>
            <a:r>
              <a:rPr lang="en-US" sz="2400" b="1" dirty="0" smtClean="0"/>
              <a:t>Tungu-Kabri micro-hydro power project in Kenya </a:t>
            </a:r>
            <a:endParaRPr lang="en-US" sz="2400" b="1" dirty="0"/>
          </a:p>
        </p:txBody>
      </p:sp>
      <p:sp>
        <p:nvSpPr>
          <p:cNvPr id="5" name="Rectangle 4"/>
          <p:cNvSpPr/>
          <p:nvPr/>
        </p:nvSpPr>
        <p:spPr>
          <a:xfrm>
            <a:off x="228600" y="2209800"/>
            <a:ext cx="4572000" cy="1477328"/>
          </a:xfrm>
          <a:prstGeom prst="rect">
            <a:avLst/>
          </a:prstGeom>
        </p:spPr>
        <p:txBody>
          <a:bodyPr>
            <a:spAutoFit/>
          </a:bodyPr>
          <a:lstStyle/>
          <a:p>
            <a:pPr>
              <a:buFont typeface="Wingdings" pitchFamily="2" charset="2"/>
              <a:buChar char="Ø"/>
            </a:pPr>
            <a:r>
              <a:rPr lang="en-US" dirty="0" smtClean="0"/>
              <a:t>The </a:t>
            </a:r>
            <a:r>
              <a:rPr lang="en-US" b="1" dirty="0" smtClean="0"/>
              <a:t>Tungu-Kabri micro</a:t>
            </a:r>
            <a:r>
              <a:rPr lang="en-US" dirty="0" smtClean="0"/>
              <a:t>-hydro power project in Kenya is a cheap, sustainable and small-scale technology that harnesses the energy of falling water to make electricity.</a:t>
            </a:r>
            <a:endParaRPr lang="en-US" dirty="0"/>
          </a:p>
        </p:txBody>
      </p:sp>
      <p:pic>
        <p:nvPicPr>
          <p:cNvPr id="68610" name="Picture 2" descr="https://encrypted-tbn0.gstatic.com/images?q=tbn:ANd9GcQxh9INbMft6suTaXBTAbEfaEfpvzFPtAhQOc7-J6ZLou4WMXDycA"/>
          <p:cNvPicPr>
            <a:picLocks noChangeAspect="1" noChangeArrowheads="1"/>
          </p:cNvPicPr>
          <p:nvPr/>
        </p:nvPicPr>
        <p:blipFill>
          <a:blip r:embed="rId2" cstate="print"/>
          <a:srcRect/>
          <a:stretch>
            <a:fillRect/>
          </a:stretch>
        </p:blipFill>
        <p:spPr bwMode="auto">
          <a:xfrm>
            <a:off x="5715000" y="1783078"/>
            <a:ext cx="3429000" cy="5074922"/>
          </a:xfrm>
          <a:prstGeom prst="rect">
            <a:avLst/>
          </a:prstGeom>
          <a:noFill/>
        </p:spPr>
      </p:pic>
      <p:pic>
        <p:nvPicPr>
          <p:cNvPr id="68612" name="Picture 4" descr="http://practicalaction.org/video/images/previews/peru-microhydro-initial.jpg"/>
          <p:cNvPicPr>
            <a:picLocks noChangeAspect="1" noChangeArrowheads="1"/>
          </p:cNvPicPr>
          <p:nvPr/>
        </p:nvPicPr>
        <p:blipFill>
          <a:blip r:embed="rId3" cstate="print"/>
          <a:srcRect/>
          <a:stretch>
            <a:fillRect/>
          </a:stretch>
        </p:blipFill>
        <p:spPr bwMode="auto">
          <a:xfrm>
            <a:off x="990600" y="3886200"/>
            <a:ext cx="3048000" cy="2238376"/>
          </a:xfrm>
          <a:prstGeom prst="round2DiagRect">
            <a:avLst/>
          </a:prstGeom>
          <a:noFill/>
        </p:spPr>
      </p:pic>
    </p:spTree>
  </p:cSld>
  <p:clrMapOvr>
    <a:masterClrMapping/>
  </p:clrMapOvr>
  <p:transition>
    <p:strips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77200" y="4876800"/>
            <a:ext cx="609600" cy="1130491"/>
          </a:xfrm>
        </p:spPr>
        <p:txBody>
          <a:bodyPr/>
          <a:lstStyle/>
          <a:p>
            <a:endParaRPr lang="en-US" dirty="0"/>
          </a:p>
        </p:txBody>
      </p:sp>
      <p:sp>
        <p:nvSpPr>
          <p:cNvPr id="3" name="Title 2"/>
          <p:cNvSpPr>
            <a:spLocks noGrp="1"/>
          </p:cNvSpPr>
          <p:nvPr>
            <p:ph type="title"/>
          </p:nvPr>
        </p:nvSpPr>
        <p:spPr>
          <a:xfrm>
            <a:off x="6400800" y="274638"/>
            <a:ext cx="2286000" cy="1630362"/>
          </a:xfrm>
        </p:spPr>
        <p:txBody>
          <a:bodyPr/>
          <a:lstStyle/>
          <a:p>
            <a:r>
              <a:rPr lang="en-US" dirty="0" smtClean="0"/>
              <a:t>.</a:t>
            </a:r>
            <a:endParaRPr lang="en-US" dirty="0"/>
          </a:p>
        </p:txBody>
      </p:sp>
      <p:sp>
        <p:nvSpPr>
          <p:cNvPr id="4" name="Rectangle 3"/>
          <p:cNvSpPr/>
          <p:nvPr/>
        </p:nvSpPr>
        <p:spPr>
          <a:xfrm>
            <a:off x="457200" y="1828800"/>
            <a:ext cx="4572000" cy="3416320"/>
          </a:xfrm>
          <a:prstGeom prst="rect">
            <a:avLst/>
          </a:prstGeom>
        </p:spPr>
        <p:txBody>
          <a:bodyPr>
            <a:spAutoFit/>
          </a:bodyPr>
          <a:lstStyle/>
          <a:p>
            <a:pPr>
              <a:buFont typeface="Wingdings" pitchFamily="2" charset="2"/>
              <a:buChar char="Ø"/>
            </a:pPr>
            <a:r>
              <a:rPr lang="en-US" dirty="0" smtClean="0"/>
              <a:t>This project was the first of its kind in Kenya.</a:t>
            </a:r>
          </a:p>
          <a:p>
            <a:pPr>
              <a:buFont typeface="Wingdings" pitchFamily="2" charset="2"/>
              <a:buChar char="Ø"/>
            </a:pPr>
            <a:endParaRPr lang="en-US" dirty="0"/>
          </a:p>
          <a:p>
            <a:pPr>
              <a:buFont typeface="Wingdings" pitchFamily="2" charset="2"/>
              <a:buChar char="Ø"/>
            </a:pPr>
            <a:r>
              <a:rPr lang="en-US" dirty="0" smtClean="0"/>
              <a:t> Funded by the </a:t>
            </a:r>
            <a:r>
              <a:rPr lang="en-US" b="1" dirty="0" smtClean="0"/>
              <a:t>United Nations Development Programme </a:t>
            </a:r>
            <a:r>
              <a:rPr lang="en-US" dirty="0" smtClean="0"/>
              <a:t>and developed by </a:t>
            </a:r>
            <a:r>
              <a:rPr lang="en-US" b="1" dirty="0" smtClean="0"/>
              <a:t>Practical Action East Africa </a:t>
            </a:r>
            <a:r>
              <a:rPr lang="en-US" dirty="0" smtClean="0"/>
              <a:t>and the </a:t>
            </a:r>
            <a:r>
              <a:rPr lang="en-US" b="1" dirty="0" smtClean="0"/>
              <a:t>Kenyan Ministry of Energy.</a:t>
            </a:r>
          </a:p>
          <a:p>
            <a:pPr>
              <a:buFont typeface="Wingdings" pitchFamily="2" charset="2"/>
              <a:buChar char="Ø"/>
            </a:pPr>
            <a:endParaRPr lang="en-US" b="1" dirty="0"/>
          </a:p>
          <a:p>
            <a:pPr>
              <a:buFont typeface="Wingdings" pitchFamily="2" charset="2"/>
              <a:buChar char="Ø"/>
            </a:pPr>
            <a:r>
              <a:rPr lang="en-US" dirty="0" smtClean="0"/>
              <a:t>the project benefits </a:t>
            </a:r>
            <a:r>
              <a:rPr lang="en-US" b="1" dirty="0" smtClean="0"/>
              <a:t>200 households </a:t>
            </a:r>
            <a:r>
              <a:rPr lang="en-US" dirty="0" smtClean="0"/>
              <a:t>(around 1,000 people) in the </a:t>
            </a:r>
            <a:r>
              <a:rPr lang="en-US" dirty="0" err="1" smtClean="0"/>
              <a:t>Mbuiru</a:t>
            </a:r>
            <a:r>
              <a:rPr lang="en-US" dirty="0" smtClean="0"/>
              <a:t> village river community.</a:t>
            </a:r>
            <a:endParaRPr lang="en-US" dirty="0"/>
          </a:p>
        </p:txBody>
      </p:sp>
      <p:pic>
        <p:nvPicPr>
          <p:cNvPr id="67586" name="Picture 2" descr="https://encrypted-tbn3.gstatic.com/images?q=tbn:ANd9GcRYxeUFI-itzII0hk0vKid0DJ9A3w9QwPA9v0TRCJYPyh78tfjGYg"/>
          <p:cNvPicPr>
            <a:picLocks noChangeAspect="1" noChangeArrowheads="1"/>
          </p:cNvPicPr>
          <p:nvPr/>
        </p:nvPicPr>
        <p:blipFill>
          <a:blip r:embed="rId2" cstate="print"/>
          <a:srcRect/>
          <a:stretch>
            <a:fillRect/>
          </a:stretch>
        </p:blipFill>
        <p:spPr bwMode="auto">
          <a:xfrm>
            <a:off x="5036019" y="4124324"/>
            <a:ext cx="4107981" cy="2733676"/>
          </a:xfrm>
          <a:prstGeom prst="round2DiagRect">
            <a:avLst/>
          </a:prstGeom>
          <a:noFill/>
        </p:spPr>
      </p:pic>
      <p:pic>
        <p:nvPicPr>
          <p:cNvPr id="67588" name="Picture 4" descr="http://practicalaction.org/images/microhydro-2932-250.jpg"/>
          <p:cNvPicPr>
            <a:picLocks noChangeAspect="1" noChangeArrowheads="1"/>
          </p:cNvPicPr>
          <p:nvPr/>
        </p:nvPicPr>
        <p:blipFill>
          <a:blip r:embed="rId3" cstate="print"/>
          <a:srcRect/>
          <a:stretch>
            <a:fillRect/>
          </a:stretch>
        </p:blipFill>
        <p:spPr bwMode="auto">
          <a:xfrm>
            <a:off x="6096000" y="152400"/>
            <a:ext cx="2762250" cy="3609976"/>
          </a:xfrm>
          <a:prstGeom prst="round2SameRect">
            <a:avLst/>
          </a:prstGeom>
          <a:noFill/>
        </p:spPr>
      </p:pic>
    </p:spTree>
  </p:cSld>
  <p:clrMapOvr>
    <a:masterClrMapping/>
  </p:clrMapOvr>
  <p:transition>
    <p:strips dir="l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91400" y="4114800"/>
            <a:ext cx="1295400" cy="1892491"/>
          </a:xfrm>
        </p:spPr>
        <p:txBody>
          <a:bodyPr/>
          <a:lstStyle/>
          <a:p>
            <a:endParaRPr lang="en-US" dirty="0"/>
          </a:p>
        </p:txBody>
      </p:sp>
      <p:sp>
        <p:nvSpPr>
          <p:cNvPr id="3" name="Title 2"/>
          <p:cNvSpPr>
            <a:spLocks noGrp="1"/>
          </p:cNvSpPr>
          <p:nvPr>
            <p:ph type="title"/>
          </p:nvPr>
        </p:nvSpPr>
        <p:spPr>
          <a:xfrm flipV="1">
            <a:off x="7696200" y="1417638"/>
            <a:ext cx="990600" cy="1325562"/>
          </a:xfrm>
        </p:spPr>
        <p:txBody>
          <a:bodyPr/>
          <a:lstStyle/>
          <a:p>
            <a:endParaRPr lang="en-US" dirty="0"/>
          </a:p>
        </p:txBody>
      </p:sp>
      <p:sp>
        <p:nvSpPr>
          <p:cNvPr id="5" name="Rectangle 4"/>
          <p:cNvSpPr/>
          <p:nvPr/>
        </p:nvSpPr>
        <p:spPr>
          <a:xfrm>
            <a:off x="0" y="228600"/>
            <a:ext cx="4572000" cy="584775"/>
          </a:xfrm>
          <a:prstGeom prst="rect">
            <a:avLst/>
          </a:prstGeom>
        </p:spPr>
        <p:txBody>
          <a:bodyPr>
            <a:spAutoFit/>
          </a:bodyPr>
          <a:lstStyle/>
          <a:p>
            <a:r>
              <a:rPr lang="en-US" sz="1600" dirty="0"/>
              <a:t>http://www.bbc.co.uk/news/science-environment-20583663</a:t>
            </a:r>
          </a:p>
        </p:txBody>
      </p:sp>
      <p:sp>
        <p:nvSpPr>
          <p:cNvPr id="6" name="Rectangle 5"/>
          <p:cNvSpPr/>
          <p:nvPr/>
        </p:nvSpPr>
        <p:spPr>
          <a:xfrm>
            <a:off x="0" y="838200"/>
            <a:ext cx="4572000" cy="830997"/>
          </a:xfrm>
          <a:prstGeom prst="rect">
            <a:avLst/>
          </a:prstGeom>
        </p:spPr>
        <p:txBody>
          <a:bodyPr>
            <a:spAutoFit/>
          </a:bodyPr>
          <a:lstStyle/>
          <a:p>
            <a:r>
              <a:rPr lang="en-US" sz="1600" dirty="0" smtClean="0"/>
              <a:t>http://www.renewableenergyfocus.com/view/2467/european-governments-help-egypt-to-build-zafarana-windfarm/</a:t>
            </a:r>
            <a:endParaRPr lang="en-US" sz="1600" dirty="0"/>
          </a:p>
        </p:txBody>
      </p:sp>
      <p:sp>
        <p:nvSpPr>
          <p:cNvPr id="7" name="Rectangle 6"/>
          <p:cNvSpPr/>
          <p:nvPr/>
        </p:nvSpPr>
        <p:spPr>
          <a:xfrm>
            <a:off x="0" y="1981200"/>
            <a:ext cx="4572000" cy="584775"/>
          </a:xfrm>
          <a:prstGeom prst="rect">
            <a:avLst/>
          </a:prstGeom>
        </p:spPr>
        <p:txBody>
          <a:bodyPr>
            <a:spAutoFit/>
          </a:bodyPr>
          <a:lstStyle/>
          <a:p>
            <a:r>
              <a:rPr lang="en-US" sz="1600" dirty="0" smtClean="0"/>
              <a:t>http://www.folkecenter.net/gb/news/world/zafarana/</a:t>
            </a:r>
            <a:endParaRPr lang="en-US" sz="1600" dirty="0"/>
          </a:p>
        </p:txBody>
      </p:sp>
      <p:sp>
        <p:nvSpPr>
          <p:cNvPr id="8" name="Rectangle 7"/>
          <p:cNvSpPr/>
          <p:nvPr/>
        </p:nvSpPr>
        <p:spPr>
          <a:xfrm>
            <a:off x="0" y="4191000"/>
            <a:ext cx="4572000" cy="584775"/>
          </a:xfrm>
          <a:prstGeom prst="rect">
            <a:avLst/>
          </a:prstGeom>
        </p:spPr>
        <p:txBody>
          <a:bodyPr>
            <a:spAutoFit/>
          </a:bodyPr>
          <a:lstStyle/>
          <a:p>
            <a:r>
              <a:rPr lang="en-US" sz="1600" dirty="0" smtClean="0"/>
              <a:t>https://practicalaction.org/micro-hydro-power</a:t>
            </a:r>
            <a:endParaRPr lang="en-US" sz="1600" dirty="0"/>
          </a:p>
        </p:txBody>
      </p:sp>
      <p:sp>
        <p:nvSpPr>
          <p:cNvPr id="9" name="Rectangle 8"/>
          <p:cNvSpPr/>
          <p:nvPr/>
        </p:nvSpPr>
        <p:spPr>
          <a:xfrm>
            <a:off x="0" y="2895600"/>
            <a:ext cx="4572000" cy="1077218"/>
          </a:xfrm>
          <a:prstGeom prst="rect">
            <a:avLst/>
          </a:prstGeom>
        </p:spPr>
        <p:txBody>
          <a:bodyPr>
            <a:spAutoFit/>
          </a:bodyPr>
          <a:lstStyle/>
          <a:p>
            <a:r>
              <a:rPr lang="en-US" sz="1600" dirty="0" smtClean="0"/>
              <a:t>http://www.sawea.org.za/index.php?option=com_content&amp;view=article&amp;id=13:projects-realized-or-in-progress&amp;catid=4:wind-in-sa</a:t>
            </a:r>
            <a:endParaRPr lang="en-US" sz="1600" dirty="0"/>
          </a:p>
        </p:txBody>
      </p:sp>
      <p:sp>
        <p:nvSpPr>
          <p:cNvPr id="10" name="Rectangle 9"/>
          <p:cNvSpPr/>
          <p:nvPr/>
        </p:nvSpPr>
        <p:spPr>
          <a:xfrm>
            <a:off x="0" y="4800600"/>
            <a:ext cx="4572000" cy="584775"/>
          </a:xfrm>
          <a:prstGeom prst="rect">
            <a:avLst/>
          </a:prstGeom>
        </p:spPr>
        <p:txBody>
          <a:bodyPr>
            <a:spAutoFit/>
          </a:bodyPr>
          <a:lstStyle/>
          <a:p>
            <a:r>
              <a:rPr lang="en-US" sz="1600" dirty="0" smtClean="0"/>
              <a:t>http://www.renewable-world.org/GlobalWindDay</a:t>
            </a:r>
            <a:endParaRPr lang="en-US" sz="1600" dirty="0"/>
          </a:p>
        </p:txBody>
      </p:sp>
    </p:spTree>
  </p:cSld>
  <p:clrMapOvr>
    <a:masterClrMapping/>
  </p:clrMapOvr>
  <p:transition>
    <p:strips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4600" y="1828800"/>
            <a:ext cx="4724400" cy="4178491"/>
          </a:xfrm>
        </p:spPr>
        <p:txBody>
          <a:bodyPr/>
          <a:lstStyle/>
          <a:p>
            <a:endParaRPr lang="en-US" dirty="0"/>
          </a:p>
        </p:txBody>
      </p:sp>
      <p:sp>
        <p:nvSpPr>
          <p:cNvPr id="3" name="Title 2"/>
          <p:cNvSpPr>
            <a:spLocks noGrp="1"/>
          </p:cNvSpPr>
          <p:nvPr>
            <p:ph type="title"/>
          </p:nvPr>
        </p:nvSpPr>
        <p:spPr>
          <a:xfrm flipV="1">
            <a:off x="2057400" y="1417638"/>
            <a:ext cx="5181600" cy="106362"/>
          </a:xfrm>
        </p:spPr>
        <p:txBody>
          <a:bodyPr>
            <a:normAutofit fontScale="90000"/>
          </a:bodyPr>
          <a:lstStyle/>
          <a:p>
            <a:endParaRPr lang="en-US" dirty="0"/>
          </a:p>
        </p:txBody>
      </p:sp>
      <p:pic>
        <p:nvPicPr>
          <p:cNvPr id="76802" name="Picture 2" descr="https://encrypted-tbn0.gstatic.com/images?q=tbn:ANd9GcSx-8fofuIGLjldJj2vcDSS6a3siJS68fsLJPOv8KSIuHzQwd-r"/>
          <p:cNvPicPr>
            <a:picLocks noChangeAspect="1" noChangeArrowheads="1"/>
          </p:cNvPicPr>
          <p:nvPr/>
        </p:nvPicPr>
        <p:blipFill>
          <a:blip r:embed="rId2" cstate="print"/>
          <a:srcRect/>
          <a:stretch>
            <a:fillRect/>
          </a:stretch>
        </p:blipFill>
        <p:spPr bwMode="auto">
          <a:xfrm>
            <a:off x="1066799" y="0"/>
            <a:ext cx="6857999" cy="6858000"/>
          </a:xfrm>
          <a:prstGeom prst="rect">
            <a:avLst/>
          </a:prstGeom>
          <a:noFill/>
        </p:spPr>
      </p:pic>
    </p:spTree>
  </p:cSld>
  <p:clrMapOvr>
    <a:masterClrMapping/>
  </p:clrMapOvr>
  <p:transition>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flipV="1">
            <a:off x="8077200" y="6096000"/>
            <a:ext cx="609600" cy="304800"/>
          </a:xfrm>
        </p:spPr>
        <p:txBody>
          <a:bodyPr>
            <a:normAutofit fontScale="62500" lnSpcReduction="20000"/>
          </a:bodyPr>
          <a:lstStyle/>
          <a:p>
            <a:endParaRPr lang="en-US"/>
          </a:p>
        </p:txBody>
      </p:sp>
      <p:sp>
        <p:nvSpPr>
          <p:cNvPr id="2" name="Title 1"/>
          <p:cNvSpPr>
            <a:spLocks noGrp="1"/>
          </p:cNvSpPr>
          <p:nvPr>
            <p:ph type="title"/>
          </p:nvPr>
        </p:nvSpPr>
        <p:spPr/>
        <p:txBody>
          <a:bodyPr/>
          <a:lstStyle/>
          <a:p>
            <a:endParaRPr lang="en-US"/>
          </a:p>
        </p:txBody>
      </p:sp>
      <p:sp>
        <p:nvSpPr>
          <p:cNvPr id="4" name="Rectangle 3"/>
          <p:cNvSpPr/>
          <p:nvPr/>
        </p:nvSpPr>
        <p:spPr>
          <a:xfrm>
            <a:off x="533400" y="1981200"/>
            <a:ext cx="4572000" cy="3416320"/>
          </a:xfrm>
          <a:prstGeom prst="rect">
            <a:avLst/>
          </a:prstGeom>
        </p:spPr>
        <p:txBody>
          <a:bodyPr>
            <a:spAutoFit/>
          </a:bodyPr>
          <a:lstStyle/>
          <a:p>
            <a:pPr>
              <a:buFont typeface="Wingdings" pitchFamily="2" charset="2"/>
              <a:buChar char="Ø"/>
            </a:pPr>
            <a:r>
              <a:rPr lang="en-US" dirty="0" smtClean="0"/>
              <a:t>Africa's second major sources of energy are diesel and kerosene. </a:t>
            </a:r>
          </a:p>
          <a:p>
            <a:pPr>
              <a:buFont typeface="Wingdings" pitchFamily="2" charset="2"/>
              <a:buChar char="Ø"/>
            </a:pPr>
            <a:endParaRPr lang="en-US" dirty="0"/>
          </a:p>
          <a:p>
            <a:pPr>
              <a:buFont typeface="Wingdings" pitchFamily="2" charset="2"/>
              <a:buChar char="Ø"/>
            </a:pPr>
            <a:r>
              <a:rPr lang="en-US" dirty="0" smtClean="0"/>
              <a:t>an energy source that is becoming increasingly costly and unreliable. </a:t>
            </a:r>
          </a:p>
          <a:p>
            <a:pPr>
              <a:buFont typeface="Wingdings" pitchFamily="2" charset="2"/>
              <a:buChar char="Ø"/>
            </a:pPr>
            <a:endParaRPr lang="en-US" dirty="0"/>
          </a:p>
          <a:p>
            <a:pPr>
              <a:buFont typeface="Wingdings" pitchFamily="2" charset="2"/>
              <a:buChar char="Ø"/>
            </a:pPr>
            <a:r>
              <a:rPr lang="en-US" dirty="0" smtClean="0"/>
              <a:t>average cost of energy from coal is around $0.09 per kWh, </a:t>
            </a:r>
          </a:p>
          <a:p>
            <a:pPr>
              <a:buFont typeface="Wingdings" pitchFamily="2" charset="2"/>
              <a:buChar char="Ø"/>
            </a:pPr>
            <a:endParaRPr lang="en-US" dirty="0"/>
          </a:p>
          <a:p>
            <a:pPr>
              <a:buFont typeface="Wingdings" pitchFamily="2" charset="2"/>
              <a:buChar char="Ø"/>
            </a:pPr>
            <a:r>
              <a:rPr lang="en-US" dirty="0" smtClean="0"/>
              <a:t>most consumers pay around $0.30 to $0.50 per kWh due to the high cost of diesel and kerosene.</a:t>
            </a:r>
            <a:endParaRPr lang="en-US" dirty="0"/>
          </a:p>
        </p:txBody>
      </p:sp>
      <p:pic>
        <p:nvPicPr>
          <p:cNvPr id="25604" name="Picture 4" descr="http://www.etfmarketpro.com/assets/images/iStock_000004157205XSmall-1.jpg"/>
          <p:cNvPicPr>
            <a:picLocks noChangeAspect="1" noChangeArrowheads="1"/>
          </p:cNvPicPr>
          <p:nvPr/>
        </p:nvPicPr>
        <p:blipFill>
          <a:blip r:embed="rId2" cstate="print"/>
          <a:srcRect/>
          <a:stretch>
            <a:fillRect/>
          </a:stretch>
        </p:blipFill>
        <p:spPr bwMode="auto">
          <a:xfrm>
            <a:off x="5431229" y="1066800"/>
            <a:ext cx="3712772" cy="5562601"/>
          </a:xfrm>
          <a:prstGeom prst="rect">
            <a:avLst/>
          </a:prstGeom>
          <a:noFill/>
        </p:spPr>
      </p:pic>
    </p:spTree>
  </p:cSld>
  <p:clrMapOvr>
    <a:masterClrMapping/>
  </p:clrMapOvr>
  <p:transition>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96200" y="4800600"/>
            <a:ext cx="990600" cy="1524000"/>
          </a:xfrm>
        </p:spPr>
        <p:txBody>
          <a:bodyPr/>
          <a:lstStyle/>
          <a:p>
            <a:r>
              <a:rPr lang="en-US" dirty="0" smtClean="0"/>
              <a:t>.</a:t>
            </a:r>
            <a:endParaRPr lang="en-US" dirty="0"/>
          </a:p>
        </p:txBody>
      </p:sp>
      <p:sp>
        <p:nvSpPr>
          <p:cNvPr id="2" name="Title 1"/>
          <p:cNvSpPr>
            <a:spLocks noGrp="1"/>
          </p:cNvSpPr>
          <p:nvPr>
            <p:ph type="title"/>
          </p:nvPr>
        </p:nvSpPr>
        <p:spPr/>
        <p:txBody>
          <a:bodyPr/>
          <a:lstStyle/>
          <a:p>
            <a:r>
              <a:rPr lang="en-US" dirty="0" smtClean="0"/>
              <a:t>Africa Strategically placed</a:t>
            </a:r>
            <a:endParaRPr lang="en-US" dirty="0"/>
          </a:p>
        </p:txBody>
      </p:sp>
      <p:sp>
        <p:nvSpPr>
          <p:cNvPr id="5" name="Rectangle 4"/>
          <p:cNvSpPr/>
          <p:nvPr/>
        </p:nvSpPr>
        <p:spPr>
          <a:xfrm>
            <a:off x="609600" y="1447800"/>
            <a:ext cx="4572000" cy="3970318"/>
          </a:xfrm>
          <a:prstGeom prst="rect">
            <a:avLst/>
          </a:prstGeom>
        </p:spPr>
        <p:txBody>
          <a:bodyPr>
            <a:spAutoFit/>
          </a:bodyPr>
          <a:lstStyle/>
          <a:p>
            <a:pPr>
              <a:buFont typeface="Wingdings" pitchFamily="2" charset="2"/>
              <a:buChar char="Ø"/>
            </a:pPr>
            <a:r>
              <a:rPr lang="en-US" dirty="0" smtClean="0"/>
              <a:t>Africa has 20 percent of the world's land mass and plenty of sun.</a:t>
            </a:r>
          </a:p>
          <a:p>
            <a:pPr>
              <a:buFont typeface="Wingdings" pitchFamily="2" charset="2"/>
              <a:buChar char="Ø"/>
            </a:pPr>
            <a:endParaRPr lang="en-US" dirty="0" smtClean="0"/>
          </a:p>
          <a:p>
            <a:pPr>
              <a:buFont typeface="Wingdings" pitchFamily="2" charset="2"/>
              <a:buChar char="Ø"/>
            </a:pPr>
            <a:r>
              <a:rPr lang="en-US" dirty="0" smtClean="0"/>
              <a:t> Land is cheap and numerous countries are prime locations for installation of solar photovoltaic power plants .</a:t>
            </a:r>
          </a:p>
          <a:p>
            <a:pPr>
              <a:buFont typeface="Wingdings" pitchFamily="2" charset="2"/>
              <a:buChar char="Ø"/>
            </a:pPr>
            <a:endParaRPr lang="en-US" dirty="0" smtClean="0"/>
          </a:p>
          <a:p>
            <a:pPr>
              <a:buFont typeface="Wingdings" pitchFamily="2" charset="2"/>
              <a:buChar char="Ø"/>
            </a:pPr>
            <a:r>
              <a:rPr lang="en-US" dirty="0" smtClean="0"/>
              <a:t>With the right investments, proactive off-takers and conducive legal and regulatory frameworks, African countries can replace their diesel &amp; kerosene usage with solar, hydro, wind, clean coal and gas</a:t>
            </a:r>
            <a:endParaRPr lang="en-US" dirty="0"/>
          </a:p>
        </p:txBody>
      </p:sp>
      <p:sp>
        <p:nvSpPr>
          <p:cNvPr id="6" name="Rectangle 5"/>
          <p:cNvSpPr/>
          <p:nvPr/>
        </p:nvSpPr>
        <p:spPr>
          <a:xfrm>
            <a:off x="2971800" y="5943600"/>
            <a:ext cx="4572000" cy="307777"/>
          </a:xfrm>
          <a:prstGeom prst="rect">
            <a:avLst/>
          </a:prstGeom>
        </p:spPr>
        <p:txBody>
          <a:bodyPr>
            <a:spAutoFit/>
          </a:bodyPr>
          <a:lstStyle/>
          <a:p>
            <a:r>
              <a:rPr lang="en-US" sz="1400" b="1" dirty="0" smtClean="0"/>
              <a:t>http://allafrica.com/stories/201202271613.html</a:t>
            </a:r>
            <a:endParaRPr lang="en-US" sz="1400" b="1" dirty="0"/>
          </a:p>
        </p:txBody>
      </p:sp>
      <p:pic>
        <p:nvPicPr>
          <p:cNvPr id="24578" name="Picture 2" descr="http://image.shutterstock.com/display_pic_with_logo/132577/132577,1232902400,41/stock-photo-gas-can-pouring-out-hundreds-of-dollars-to-mirror-the-high-costs-of-gasoline-23855617.jpg"/>
          <p:cNvPicPr>
            <a:picLocks noChangeAspect="1" noChangeArrowheads="1"/>
          </p:cNvPicPr>
          <p:nvPr/>
        </p:nvPicPr>
        <p:blipFill>
          <a:blip r:embed="rId2" cstate="print"/>
          <a:srcRect/>
          <a:stretch>
            <a:fillRect/>
          </a:stretch>
        </p:blipFill>
        <p:spPr bwMode="auto">
          <a:xfrm>
            <a:off x="5084749" y="1676400"/>
            <a:ext cx="4059251" cy="4114800"/>
          </a:xfrm>
          <a:prstGeom prst="rect">
            <a:avLst/>
          </a:prstGeom>
          <a:noFill/>
        </p:spPr>
      </p:pic>
    </p:spTree>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_66062655_bbccut.jpg"/>
          <p:cNvPicPr>
            <a:picLocks noGrp="1" noChangeAspect="1"/>
          </p:cNvPicPr>
          <p:nvPr>
            <p:ph idx="1"/>
          </p:nvPr>
        </p:nvPicPr>
        <p:blipFill>
          <a:blip r:embed="rId2" cstate="print"/>
          <a:stretch>
            <a:fillRect/>
          </a:stretch>
        </p:blipFill>
        <p:spPr>
          <a:xfrm>
            <a:off x="228601" y="2667000"/>
            <a:ext cx="4571999" cy="2743199"/>
          </a:xfrm>
        </p:spPr>
      </p:pic>
      <p:sp>
        <p:nvSpPr>
          <p:cNvPr id="2" name="Title 1"/>
          <p:cNvSpPr>
            <a:spLocks noGrp="1"/>
          </p:cNvSpPr>
          <p:nvPr>
            <p:ph type="title"/>
          </p:nvPr>
        </p:nvSpPr>
        <p:spPr>
          <a:xfrm>
            <a:off x="457200" y="704088"/>
            <a:ext cx="7696200" cy="591312"/>
          </a:xfrm>
        </p:spPr>
        <p:txBody>
          <a:bodyPr>
            <a:normAutofit fontScale="90000"/>
          </a:bodyPr>
          <a:lstStyle/>
          <a:p>
            <a:r>
              <a:rPr lang="en-US" dirty="0" smtClean="0"/>
              <a:t>BBC Report by Tom Heap</a:t>
            </a:r>
            <a:endParaRPr lang="en-US" dirty="0"/>
          </a:p>
        </p:txBody>
      </p:sp>
      <p:sp>
        <p:nvSpPr>
          <p:cNvPr id="4" name="Rectangle 3"/>
          <p:cNvSpPr/>
          <p:nvPr/>
        </p:nvSpPr>
        <p:spPr>
          <a:xfrm>
            <a:off x="304800" y="1447800"/>
            <a:ext cx="4572000" cy="1200329"/>
          </a:xfrm>
          <a:prstGeom prst="rect">
            <a:avLst/>
          </a:prstGeom>
        </p:spPr>
        <p:txBody>
          <a:bodyPr>
            <a:spAutoFit/>
          </a:bodyPr>
          <a:lstStyle/>
          <a:p>
            <a:r>
              <a:rPr lang="en-US" dirty="0" smtClean="0"/>
              <a:t>Without access to power Sylvester Muthama, a local  barber  in rural Kenya has to abandon his electrical clippers for manual ones</a:t>
            </a:r>
            <a:endParaRPr lang="en-US" dirty="0"/>
          </a:p>
        </p:txBody>
      </p:sp>
      <p:sp>
        <p:nvSpPr>
          <p:cNvPr id="6" name="Rectangle 5"/>
          <p:cNvSpPr/>
          <p:nvPr/>
        </p:nvSpPr>
        <p:spPr>
          <a:xfrm>
            <a:off x="5105400" y="4572000"/>
            <a:ext cx="4038600" cy="923330"/>
          </a:xfrm>
          <a:prstGeom prst="rect">
            <a:avLst/>
          </a:prstGeom>
        </p:spPr>
        <p:txBody>
          <a:bodyPr wrap="square">
            <a:spAutoFit/>
          </a:bodyPr>
          <a:lstStyle/>
          <a:p>
            <a:r>
              <a:rPr lang="en-US" dirty="0" smtClean="0"/>
              <a:t>His aunt, who shares the room to make clothes, must stitch by hand and power her iron with charcoal.</a:t>
            </a:r>
            <a:endParaRPr lang="en-US" dirty="0"/>
          </a:p>
        </p:txBody>
      </p:sp>
      <p:sp>
        <p:nvSpPr>
          <p:cNvPr id="7" name="Rectangle 6"/>
          <p:cNvSpPr/>
          <p:nvPr/>
        </p:nvSpPr>
        <p:spPr>
          <a:xfrm>
            <a:off x="2590800" y="6019800"/>
            <a:ext cx="4572000" cy="261610"/>
          </a:xfrm>
          <a:prstGeom prst="rect">
            <a:avLst/>
          </a:prstGeom>
        </p:spPr>
        <p:txBody>
          <a:bodyPr>
            <a:spAutoFit/>
          </a:bodyPr>
          <a:lstStyle/>
          <a:p>
            <a:r>
              <a:rPr lang="en-US" sz="1100" b="1" dirty="0" smtClean="0"/>
              <a:t>http://www.bbc.co.uk/news/science-environment-20583663</a:t>
            </a:r>
            <a:endParaRPr lang="en-US" sz="1100" b="1" dirty="0"/>
          </a:p>
        </p:txBody>
      </p:sp>
    </p:spTree>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_66062657_bbcpeter.jpg"/>
          <p:cNvPicPr>
            <a:picLocks noGrp="1" noChangeAspect="1"/>
          </p:cNvPicPr>
          <p:nvPr>
            <p:ph idx="1"/>
          </p:nvPr>
        </p:nvPicPr>
        <p:blipFill>
          <a:blip r:embed="rId3" cstate="print"/>
          <a:stretch>
            <a:fillRect/>
          </a:stretch>
        </p:blipFill>
        <p:spPr>
          <a:xfrm>
            <a:off x="0" y="2590800"/>
            <a:ext cx="4419600" cy="3066711"/>
          </a:xfrm>
        </p:spPr>
      </p:pic>
      <p:sp>
        <p:nvSpPr>
          <p:cNvPr id="2" name="Title 1"/>
          <p:cNvSpPr>
            <a:spLocks noGrp="1"/>
          </p:cNvSpPr>
          <p:nvPr>
            <p:ph type="title"/>
          </p:nvPr>
        </p:nvSpPr>
        <p:spPr>
          <a:xfrm>
            <a:off x="457200" y="704088"/>
            <a:ext cx="7239000" cy="515112"/>
          </a:xfrm>
        </p:spPr>
        <p:txBody>
          <a:bodyPr>
            <a:normAutofit fontScale="90000"/>
          </a:bodyPr>
          <a:lstStyle/>
          <a:p>
            <a:endParaRPr lang="en-US" dirty="0"/>
          </a:p>
        </p:txBody>
      </p:sp>
      <p:sp>
        <p:nvSpPr>
          <p:cNvPr id="4" name="Rectangle 3"/>
          <p:cNvSpPr/>
          <p:nvPr/>
        </p:nvSpPr>
        <p:spPr>
          <a:xfrm>
            <a:off x="152400" y="1371600"/>
            <a:ext cx="4876800" cy="1200329"/>
          </a:xfrm>
          <a:prstGeom prst="rect">
            <a:avLst/>
          </a:prstGeom>
        </p:spPr>
        <p:txBody>
          <a:bodyPr wrap="square">
            <a:spAutoFit/>
          </a:bodyPr>
          <a:lstStyle/>
          <a:p>
            <a:r>
              <a:rPr lang="en-US" dirty="0"/>
              <a:t>M</a:t>
            </a:r>
            <a:r>
              <a:rPr lang="en-US" dirty="0" smtClean="0"/>
              <a:t>eet web designer ,Peter </a:t>
            </a:r>
            <a:r>
              <a:rPr lang="en-US" dirty="0" err="1" smtClean="0"/>
              <a:t>Njenga</a:t>
            </a:r>
            <a:r>
              <a:rPr lang="en-US" dirty="0" smtClean="0"/>
              <a:t> who lives closer to Nairobi &amp; owns an internet magazine  which owes its very existence to electricity.</a:t>
            </a:r>
          </a:p>
        </p:txBody>
      </p:sp>
      <p:sp>
        <p:nvSpPr>
          <p:cNvPr id="6" name="Rectangle 5"/>
          <p:cNvSpPr/>
          <p:nvPr/>
        </p:nvSpPr>
        <p:spPr>
          <a:xfrm>
            <a:off x="4572000" y="4724400"/>
            <a:ext cx="4572000" cy="1200329"/>
          </a:xfrm>
          <a:prstGeom prst="rect">
            <a:avLst/>
          </a:prstGeom>
        </p:spPr>
        <p:txBody>
          <a:bodyPr>
            <a:spAutoFit/>
          </a:bodyPr>
          <a:lstStyle/>
          <a:p>
            <a:r>
              <a:rPr lang="en-US" dirty="0" smtClean="0"/>
              <a:t>He finds his ambitions thwarted by power surges which damage his computer and outages which prevent him from working.</a:t>
            </a:r>
            <a:endParaRPr lang="en-US" dirty="0"/>
          </a:p>
        </p:txBody>
      </p:sp>
      <p:sp>
        <p:nvSpPr>
          <p:cNvPr id="7" name="Rectangle 6"/>
          <p:cNvSpPr/>
          <p:nvPr/>
        </p:nvSpPr>
        <p:spPr>
          <a:xfrm>
            <a:off x="3124200" y="6324600"/>
            <a:ext cx="4572000" cy="261610"/>
          </a:xfrm>
          <a:prstGeom prst="rect">
            <a:avLst/>
          </a:prstGeom>
        </p:spPr>
        <p:txBody>
          <a:bodyPr>
            <a:spAutoFit/>
          </a:bodyPr>
          <a:lstStyle/>
          <a:p>
            <a:r>
              <a:rPr lang="en-US" sz="1100" b="1" dirty="0" smtClean="0"/>
              <a:t>http://www.bbc.co.uk/news/science-environment-20583663</a:t>
            </a:r>
            <a:endParaRPr lang="en-US" sz="1100" b="1" dirty="0"/>
          </a:p>
        </p:txBody>
      </p:sp>
    </p:spTree>
  </p:cSld>
  <p:clrMapOvr>
    <a:masterClrMapping/>
  </p:clrMapOvr>
  <p:transition>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0" y="4419600"/>
            <a:ext cx="1676400" cy="1905000"/>
          </a:xfrm>
        </p:spPr>
        <p:txBody>
          <a:bodyPr/>
          <a:lstStyle/>
          <a:p>
            <a:endParaRPr lang="en-US" dirty="0"/>
          </a:p>
        </p:txBody>
      </p:sp>
      <p:sp>
        <p:nvSpPr>
          <p:cNvPr id="2" name="Title 1"/>
          <p:cNvSpPr>
            <a:spLocks noGrp="1"/>
          </p:cNvSpPr>
          <p:nvPr>
            <p:ph type="title"/>
          </p:nvPr>
        </p:nvSpPr>
        <p:spPr>
          <a:xfrm>
            <a:off x="1752600" y="704088"/>
            <a:ext cx="6934200" cy="591312"/>
          </a:xfrm>
        </p:spPr>
        <p:txBody>
          <a:bodyPr>
            <a:normAutofit fontScale="90000"/>
          </a:bodyPr>
          <a:lstStyle/>
          <a:p>
            <a:endParaRPr lang="en-US" dirty="0"/>
          </a:p>
        </p:txBody>
      </p:sp>
      <p:sp>
        <p:nvSpPr>
          <p:cNvPr id="4" name="Rectangle 3"/>
          <p:cNvSpPr/>
          <p:nvPr/>
        </p:nvSpPr>
        <p:spPr>
          <a:xfrm>
            <a:off x="0" y="1371600"/>
            <a:ext cx="4953000" cy="400110"/>
          </a:xfrm>
          <a:prstGeom prst="rect">
            <a:avLst/>
          </a:prstGeom>
        </p:spPr>
        <p:txBody>
          <a:bodyPr wrap="square">
            <a:spAutoFit/>
          </a:bodyPr>
          <a:lstStyle/>
          <a:p>
            <a:pPr>
              <a:buFont typeface="Wingdings" pitchFamily="2" charset="2"/>
              <a:buChar char="Ø"/>
            </a:pPr>
            <a:r>
              <a:rPr lang="en-US" sz="2000" b="1" dirty="0" smtClean="0"/>
              <a:t>The power beneath their feet. </a:t>
            </a:r>
            <a:endParaRPr lang="en-US" sz="2000" b="1" dirty="0"/>
          </a:p>
        </p:txBody>
      </p:sp>
      <p:pic>
        <p:nvPicPr>
          <p:cNvPr id="21506" name="Picture 2" descr="http://wittwertrainingsystems.com/wp-content/uploads/2011/11/Man-my-feet-are-exhausted-61941.jpg"/>
          <p:cNvPicPr>
            <a:picLocks noChangeAspect="1" noChangeArrowheads="1"/>
          </p:cNvPicPr>
          <p:nvPr/>
        </p:nvPicPr>
        <p:blipFill>
          <a:blip r:embed="rId2" cstate="print"/>
          <a:srcRect/>
          <a:stretch>
            <a:fillRect/>
          </a:stretch>
        </p:blipFill>
        <p:spPr bwMode="auto">
          <a:xfrm>
            <a:off x="3200400" y="2438400"/>
            <a:ext cx="5551589" cy="4257676"/>
          </a:xfrm>
          <a:prstGeom prst="round2DiagRect">
            <a:avLst/>
          </a:prstGeom>
          <a:noFill/>
        </p:spPr>
      </p:pic>
    </p:spTree>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eat_Rift_Valley.gif"/>
          <p:cNvPicPr>
            <a:picLocks noGrp="1" noChangeAspect="1"/>
          </p:cNvPicPr>
          <p:nvPr>
            <p:ph idx="1"/>
          </p:nvPr>
        </p:nvPicPr>
        <p:blipFill>
          <a:blip r:embed="rId2" cstate="print"/>
          <a:stretch>
            <a:fillRect/>
          </a:stretch>
        </p:blipFill>
        <p:spPr>
          <a:xfrm>
            <a:off x="4870938" y="1371600"/>
            <a:ext cx="4273062" cy="4800601"/>
          </a:xfrm>
        </p:spPr>
      </p:pic>
      <p:sp>
        <p:nvSpPr>
          <p:cNvPr id="2" name="Title 1"/>
          <p:cNvSpPr>
            <a:spLocks noGrp="1"/>
          </p:cNvSpPr>
          <p:nvPr>
            <p:ph type="title"/>
          </p:nvPr>
        </p:nvSpPr>
        <p:spPr>
          <a:xfrm>
            <a:off x="381000" y="381000"/>
            <a:ext cx="7315200" cy="819912"/>
          </a:xfrm>
        </p:spPr>
        <p:txBody>
          <a:bodyPr/>
          <a:lstStyle/>
          <a:p>
            <a:r>
              <a:rPr lang="en-US" dirty="0" smtClean="0"/>
              <a:t>The Great Rift Valley</a:t>
            </a:r>
            <a:endParaRPr lang="en-US" dirty="0"/>
          </a:p>
        </p:txBody>
      </p:sp>
      <p:sp>
        <p:nvSpPr>
          <p:cNvPr id="4" name="Rectangle 3"/>
          <p:cNvSpPr/>
          <p:nvPr/>
        </p:nvSpPr>
        <p:spPr>
          <a:xfrm>
            <a:off x="304800" y="1828800"/>
            <a:ext cx="4572000" cy="646331"/>
          </a:xfrm>
          <a:prstGeom prst="rect">
            <a:avLst/>
          </a:prstGeom>
        </p:spPr>
        <p:txBody>
          <a:bodyPr>
            <a:spAutoFit/>
          </a:bodyPr>
          <a:lstStyle/>
          <a:p>
            <a:pPr>
              <a:buFont typeface="Wingdings" pitchFamily="2" charset="2"/>
              <a:buChar char="Ø"/>
            </a:pPr>
            <a:r>
              <a:rPr lang="en-US" dirty="0" smtClean="0"/>
              <a:t> </a:t>
            </a:r>
            <a:r>
              <a:rPr lang="en-US" dirty="0"/>
              <a:t>A</a:t>
            </a:r>
            <a:r>
              <a:rPr lang="en-US" dirty="0" smtClean="0"/>
              <a:t> tear in the Earth's crust stretching 3,000 miles (4,830 km) through Africa.</a:t>
            </a:r>
            <a:endParaRPr lang="en-US" dirty="0"/>
          </a:p>
        </p:txBody>
      </p:sp>
    </p:spTree>
  </p:cSld>
  <p:clrMapOvr>
    <a:masterClrMapping/>
  </p:clrMapOvr>
  <p:transition>
    <p:strips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406</TotalTime>
  <Words>1353</Words>
  <Application>Microsoft Office PowerPoint</Application>
  <PresentationFormat>On-screen Show (4:3)</PresentationFormat>
  <Paragraphs>130</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Concourse</vt:lpstr>
      <vt:lpstr>Slide 1</vt:lpstr>
      <vt:lpstr>Intoduction</vt:lpstr>
      <vt:lpstr>Slide 3</vt:lpstr>
      <vt:lpstr>Slide 4</vt:lpstr>
      <vt:lpstr>Africa Strategically placed</vt:lpstr>
      <vt:lpstr>BBC Report by Tom Heap</vt:lpstr>
      <vt:lpstr>Slide 7</vt:lpstr>
      <vt:lpstr>Slide 8</vt:lpstr>
      <vt:lpstr>The Great Rift Valley</vt:lpstr>
      <vt:lpstr>.</vt:lpstr>
      <vt:lpstr>Slide 11</vt:lpstr>
      <vt:lpstr>.</vt:lpstr>
      <vt:lpstr>.</vt:lpstr>
      <vt:lpstr>Solar energy</vt:lpstr>
      <vt:lpstr>Slide 15</vt:lpstr>
      <vt:lpstr>Slide 16</vt:lpstr>
      <vt:lpstr>Slide 17</vt:lpstr>
      <vt:lpstr>Slide 18</vt:lpstr>
      <vt:lpstr>Slide 19</vt:lpstr>
      <vt:lpstr>Slide 20</vt:lpstr>
      <vt:lpstr>Wind energy</vt:lpstr>
      <vt:lpstr>Slide 22</vt:lpstr>
      <vt:lpstr>Slide 23</vt:lpstr>
      <vt:lpstr>Slide 24</vt:lpstr>
      <vt:lpstr>Slide 25</vt:lpstr>
      <vt:lpstr>Slide 26</vt:lpstr>
      <vt:lpstr>Slide 27</vt:lpstr>
      <vt:lpstr>Slide 28</vt:lpstr>
      <vt:lpstr>Slide 29</vt:lpstr>
      <vt:lpstr>Slide 30</vt:lpstr>
      <vt:lpstr>Slide 31</vt:lpstr>
      <vt:lpstr>.</vt:lpstr>
      <vt:lpstr>.</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ZADOK</dc:creator>
  <cp:lastModifiedBy>ICT</cp:lastModifiedBy>
  <cp:revision>19</cp:revision>
  <dcterms:created xsi:type="dcterms:W3CDTF">2013-04-27T05:09:10Z</dcterms:created>
  <dcterms:modified xsi:type="dcterms:W3CDTF">2013-04-29T10:38:04Z</dcterms:modified>
</cp:coreProperties>
</file>