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6" r:id="rId8"/>
    <p:sldId id="270" r:id="rId9"/>
    <p:sldId id="274" r:id="rId10"/>
    <p:sldId id="271" r:id="rId11"/>
    <p:sldId id="273" r:id="rId12"/>
    <p:sldId id="272" r:id="rId13"/>
    <p:sldId id="260" r:id="rId14"/>
    <p:sldId id="261" r:id="rId15"/>
    <p:sldId id="262" r:id="rId16"/>
    <p:sldId id="263" r:id="rId17"/>
    <p:sldId id="264" r:id="rId18"/>
    <p:sldId id="265" r:id="rId19"/>
    <p:sldId id="275" r:id="rId20"/>
    <p:sldId id="26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E33338-98A9-4208-8A18-4B0BC38640B8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D253E0-B84D-4ED2-8BFF-CA295F1629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 algn="ctr"/>
            <a:r>
              <a:rPr lang="en-US" b="1" dirty="0" smtClean="0"/>
              <a:t>      </a:t>
            </a:r>
            <a:r>
              <a:rPr lang="ar-EG" b="1" dirty="0" smtClean="0"/>
              <a:t> </a:t>
            </a:r>
            <a:r>
              <a:rPr lang="en-US" sz="4800" dirty="0" smtClean="0"/>
              <a:t>Marketing </a:t>
            </a:r>
            <a:r>
              <a:rPr lang="ar-EG" b="1" dirty="0" smtClean="0"/>
              <a:t>التسويـق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http://www.tourism-review.net/temp/paragraph_left_zoom_49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19225"/>
            <a:ext cx="6324600" cy="5057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2964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Marketing Mix (4Ps) </a:t>
            </a:r>
            <a:r>
              <a:rPr lang="ar-EG" sz="4000" b="1" dirty="0" smtClean="0"/>
              <a:t>المزيج التسويقي</a:t>
            </a:r>
            <a:endParaRPr lang="en-US" dirty="0"/>
          </a:p>
        </p:txBody>
      </p:sp>
      <p:pic>
        <p:nvPicPr>
          <p:cNvPr id="1026" name="Picture 2" descr="http://jasonrgray.files.wordpress.com/2010/10/img_pricing-education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33525"/>
            <a:ext cx="6477000" cy="471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sz="4000" b="1" dirty="0" smtClean="0"/>
              <a:t>Promotion Mix </a:t>
            </a:r>
            <a:r>
              <a:rPr lang="ar-EG" sz="4000" b="1" dirty="0" smtClean="0"/>
              <a:t>المزيج الترويجي </a:t>
            </a:r>
            <a:endParaRPr lang="en-US" sz="4000" b="1" dirty="0"/>
          </a:p>
        </p:txBody>
      </p:sp>
      <p:pic>
        <p:nvPicPr>
          <p:cNvPr id="30722" name="Picture 2" descr="http://im25.gulfup.com/Ns1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371600"/>
            <a:ext cx="74104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9067800" cy="1143000"/>
          </a:xfrm>
        </p:spPr>
        <p:txBody>
          <a:bodyPr/>
          <a:lstStyle/>
          <a:p>
            <a:r>
              <a:rPr lang="en-US" sz="3200" b="1" dirty="0" smtClean="0"/>
              <a:t>Production Life Cycle(PLC) </a:t>
            </a:r>
            <a:r>
              <a:rPr lang="ar-EG" b="1" dirty="0" smtClean="0"/>
              <a:t>دورة حياة المنتج </a:t>
            </a:r>
            <a:endParaRPr lang="en-US" b="1" dirty="0"/>
          </a:p>
        </p:txBody>
      </p:sp>
      <p:pic>
        <p:nvPicPr>
          <p:cNvPr id="29698" name="Picture 2" descr="C:\Users\fahd adel\Desktop\صدف\product-life-cyc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1"/>
            <a:ext cx="8229600" cy="3429000"/>
          </a:xfrm>
          <a:prstGeom prst="rect">
            <a:avLst/>
          </a:prstGeom>
          <a:noFill/>
        </p:spPr>
      </p:pic>
      <p:pic>
        <p:nvPicPr>
          <p:cNvPr id="29700" name="Picture 4" descr="http://t3.gstatic.com/images?q=tbn:ANd9GcSjKrBb0M3lcJAG2tBRDRDiGI_zI7KDKhlJxcCW1lI8VbbEACb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724400"/>
            <a:ext cx="1676400" cy="1847851"/>
          </a:xfrm>
          <a:prstGeom prst="rect">
            <a:avLst/>
          </a:prstGeom>
          <a:noFill/>
        </p:spPr>
      </p:pic>
      <p:pic>
        <p:nvPicPr>
          <p:cNvPr id="29702" name="Picture 6" descr="http://t2.gstatic.com/images?q=tbn:ANd9GcQhF1ul_vV_zIgbzbsfKL-VuRxoEdsdI6gYa0HjTBerR_T0NH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724400"/>
            <a:ext cx="1828800" cy="1828800"/>
          </a:xfrm>
          <a:prstGeom prst="rect">
            <a:avLst/>
          </a:prstGeom>
          <a:noFill/>
        </p:spPr>
      </p:pic>
      <p:pic>
        <p:nvPicPr>
          <p:cNvPr id="29704" name="Picture 8" descr="http://combat-sambo.by/uploads/posts/2012-12/1355817226_tay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724400"/>
            <a:ext cx="1752600" cy="1828800"/>
          </a:xfrm>
          <a:prstGeom prst="rect">
            <a:avLst/>
          </a:prstGeom>
          <a:noFill/>
        </p:spPr>
      </p:pic>
      <p:pic>
        <p:nvPicPr>
          <p:cNvPr id="29706" name="Picture 10" descr="http://www.saaid.net/mktarat/m/images/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724400"/>
            <a:ext cx="19050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EG" sz="4400" b="1" dirty="0" smtClean="0"/>
              <a:t>النظريات المنتشرة في الاسواق المحلية والعالمية </a:t>
            </a:r>
            <a:r>
              <a:rPr lang="ar-EG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458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1- The production concept </a:t>
            </a:r>
            <a:r>
              <a:rPr lang="ar-EG" sz="3200" b="1" dirty="0" smtClean="0"/>
              <a:t>نظرية الانتاج </a:t>
            </a:r>
            <a:endParaRPr lang="en-US" sz="3200" b="1" dirty="0"/>
          </a:p>
        </p:txBody>
      </p:sp>
      <p:pic>
        <p:nvPicPr>
          <p:cNvPr id="5122" name="Picture 2" descr="http://www.entej.com/wp-content/uploads/2011/04/Indian-electrical-and-electronics-industry-powering-next-phase-of-grow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7620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1143000"/>
          </a:xfrm>
        </p:spPr>
        <p:txBody>
          <a:bodyPr/>
          <a:lstStyle/>
          <a:p>
            <a:r>
              <a:rPr lang="en-US" sz="3200" b="1" dirty="0" smtClean="0"/>
              <a:t>2- The product concept</a:t>
            </a:r>
            <a:r>
              <a:rPr lang="ar-EG" sz="3200" b="1" dirty="0" smtClean="0"/>
              <a:t> </a:t>
            </a:r>
            <a:r>
              <a:rPr lang="en-US" sz="3200" b="1" dirty="0" smtClean="0"/>
              <a:t> </a:t>
            </a:r>
            <a:r>
              <a:rPr lang="ar-EG" b="1" dirty="0" smtClean="0"/>
              <a:t>نظرية المنتج</a:t>
            </a:r>
            <a:endParaRPr lang="en-US" b="1" dirty="0"/>
          </a:p>
        </p:txBody>
      </p:sp>
      <p:pic>
        <p:nvPicPr>
          <p:cNvPr id="4100" name="Picture 4" descr="http://www.aleqt.com/a/small/e7/e73275bfde55f6f044558d9f26adfe3a_w400_h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3429000" cy="4953000"/>
          </a:xfrm>
          <a:prstGeom prst="rect">
            <a:avLst/>
          </a:prstGeom>
          <a:noFill/>
        </p:spPr>
      </p:pic>
      <p:pic>
        <p:nvPicPr>
          <p:cNvPr id="4104" name="Picture 8" descr="http://www.aleqt.com/a/423449_117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3434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143000"/>
          </a:xfrm>
        </p:spPr>
        <p:txBody>
          <a:bodyPr/>
          <a:lstStyle/>
          <a:p>
            <a:r>
              <a:rPr lang="ar-EG" sz="3200" b="1" dirty="0" smtClean="0"/>
              <a:t>3</a:t>
            </a:r>
            <a:r>
              <a:rPr lang="en-US" sz="3200" b="1" dirty="0" smtClean="0"/>
              <a:t>- The sales / selling concept</a:t>
            </a:r>
            <a:r>
              <a:rPr lang="ar-EG" sz="3200" b="1" dirty="0" smtClean="0"/>
              <a:t> </a:t>
            </a:r>
            <a:r>
              <a:rPr lang="en-US" sz="3200" b="1" dirty="0" smtClean="0"/>
              <a:t> </a:t>
            </a:r>
            <a:r>
              <a:rPr lang="ar-EG" b="1" dirty="0" smtClean="0"/>
              <a:t>نظرية البيع</a:t>
            </a:r>
            <a:endParaRPr lang="en-US" b="1" dirty="0"/>
          </a:p>
        </p:txBody>
      </p:sp>
      <p:pic>
        <p:nvPicPr>
          <p:cNvPr id="3074" name="Picture 2" descr="http://www.tsaweeq.com/files/news/la/86a06bcb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7620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686800" cy="1143000"/>
          </a:xfrm>
        </p:spPr>
        <p:txBody>
          <a:bodyPr/>
          <a:lstStyle/>
          <a:p>
            <a:r>
              <a:rPr lang="ar-EG" sz="3200" b="1" dirty="0" smtClean="0"/>
              <a:t>4 </a:t>
            </a:r>
            <a:r>
              <a:rPr lang="en-US" sz="3200" b="1" dirty="0" smtClean="0"/>
              <a:t>- The marketing concept</a:t>
            </a:r>
            <a:r>
              <a:rPr lang="ar-EG" sz="3200" b="1" dirty="0" smtClean="0"/>
              <a:t> </a:t>
            </a:r>
            <a:r>
              <a:rPr lang="ar-EG" b="1" dirty="0" smtClean="0"/>
              <a:t>نظرية التسويق  </a:t>
            </a:r>
            <a:endParaRPr lang="en-US" b="1" dirty="0"/>
          </a:p>
        </p:txBody>
      </p:sp>
      <p:pic>
        <p:nvPicPr>
          <p:cNvPr id="2050" name="Picture 2" descr="http://images4.content-hca.com/commimg/myhotcourses/blog/post/myhc_6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4191000" cy="2571751"/>
          </a:xfrm>
          <a:prstGeom prst="rect">
            <a:avLst/>
          </a:prstGeom>
          <a:noFill/>
        </p:spPr>
      </p:pic>
      <p:pic>
        <p:nvPicPr>
          <p:cNvPr id="2054" name="Picture 6" descr="http://www.car-rental-egypt.com/wp-content/uploads/2013/04/%D9%86%D8%AD%D9%86-%D9%86%D8%AE%D8%AA%D9%84%D9%81-%D8%B9%D9%86-%D8%A7%D9%84%D8%A7%D8%AE%D8%B1%D9%88%D9%86-%D8%A7%D9%8A%D8%AC%D8%A7%D8%B1-%D8%B3%D9%8A%D8%A7%D8%B1%D8%A9-%D9%81%D9%8A-%D9%85%D8%B5%D8%B1--300x2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4191000" cy="2590800"/>
          </a:xfrm>
          <a:prstGeom prst="rect">
            <a:avLst/>
          </a:prstGeom>
          <a:noFill/>
        </p:spPr>
      </p:pic>
      <p:pic>
        <p:nvPicPr>
          <p:cNvPr id="2056" name="Picture 8" descr="http://mariat.net/images/content/17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3505200" cy="2667000"/>
          </a:xfrm>
          <a:prstGeom prst="rect">
            <a:avLst/>
          </a:prstGeom>
          <a:noFill/>
        </p:spPr>
      </p:pic>
      <p:pic>
        <p:nvPicPr>
          <p:cNvPr id="4098" name="Picture 2" descr="http://t3.gstatic.com/images?q=tbn:ANd9GcS3Lo5H6wr2UrVtaLNL1bQjVDyDGZlz6bBcGr5YGyz-X_wINIR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14800"/>
            <a:ext cx="35052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-152400"/>
            <a:ext cx="10363200" cy="1143000"/>
          </a:xfrm>
        </p:spPr>
        <p:txBody>
          <a:bodyPr/>
          <a:lstStyle/>
          <a:p>
            <a:r>
              <a:rPr lang="ar-EG" sz="2800" b="1" dirty="0" smtClean="0"/>
              <a:t>5</a:t>
            </a:r>
            <a:r>
              <a:rPr lang="en-US" sz="2800" b="1" dirty="0" smtClean="0"/>
              <a:t>- Social Marketing concept</a:t>
            </a:r>
            <a:r>
              <a:rPr lang="ar-EG" sz="2800" b="1" dirty="0" smtClean="0"/>
              <a:t> نظرية التسويق المجتمعية  </a:t>
            </a:r>
            <a:endParaRPr lang="en-US" sz="2800" b="1" dirty="0"/>
          </a:p>
        </p:txBody>
      </p:sp>
      <p:pic>
        <p:nvPicPr>
          <p:cNvPr id="1028" name="Picture 4" descr="http://sphotos-a.xx.fbcdn.net/hphotos-prn1/p480x480/941885_574259025947541_138587379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1628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Satisfied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 satisfied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Delighted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2770" name="Picture 2" descr="http://www.siliconstrat.com/blog/wp-content/uploads/2013/02/disastisfied-custo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127123"/>
            <a:ext cx="2133600" cy="2597277"/>
          </a:xfrm>
          <a:prstGeom prst="rect">
            <a:avLst/>
          </a:prstGeom>
          <a:noFill/>
        </p:spPr>
      </p:pic>
      <p:pic>
        <p:nvPicPr>
          <p:cNvPr id="32772" name="Picture 4" descr="http://www.cmsdealer.com/files/images/SatisfiedCusto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495800"/>
            <a:ext cx="2448350" cy="1965225"/>
          </a:xfrm>
          <a:prstGeom prst="rect">
            <a:avLst/>
          </a:prstGeom>
          <a:noFill/>
        </p:spPr>
      </p:pic>
      <p:pic>
        <p:nvPicPr>
          <p:cNvPr id="32774" name="Picture 6" descr="http://us.123rf.com/400wm/400/400/lisafx/lisafx0611/lisafx061100029/612524-a-happy-smiling-pizza-man-and-his-satisfied-customer--isolated-on-wh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1000"/>
            <a:ext cx="274002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                                </a:t>
            </a:r>
            <a:r>
              <a:rPr lang="ar-EG" b="1" dirty="0" smtClean="0"/>
              <a:t>عناصر الموضوع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 </a:t>
            </a:r>
            <a:br>
              <a:rPr lang="ar-EG" dirty="0" smtClean="0"/>
            </a:br>
            <a:r>
              <a:rPr lang="ar-EG" dirty="0" smtClean="0"/>
              <a:t> 1- مقدمة بسيطة عن التسويق </a:t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2- مفاهيم أساسية في التسويق</a:t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3- الفرق بين التسويق القديم والحديث</a:t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4- ما هو المزيج التسويقي </a:t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5- ما هي نظريات التسويق المختلفة </a:t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6- المراجع التي أعتمدت عليها</a:t>
            </a:r>
            <a:br>
              <a:rPr lang="ar-EG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References </a:t>
            </a:r>
            <a:endParaRPr lang="en-US" sz="4000" dirty="0"/>
          </a:p>
        </p:txBody>
      </p:sp>
      <p:pic>
        <p:nvPicPr>
          <p:cNvPr id="24578" name="Picture 2" descr="http://s.alriyadh.com/img_s/8b/8b017a171fd9637e77b61d16563c5b79_w290_h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2971800" cy="3352800"/>
          </a:xfrm>
          <a:prstGeom prst="rect">
            <a:avLst/>
          </a:prstGeom>
          <a:noFill/>
        </p:spPr>
      </p:pic>
      <p:pic>
        <p:nvPicPr>
          <p:cNvPr id="2050" name="Picture 2" descr="http://static.alrai.com/uploads/repository/a2e10f5c334b4de02b3c26d88e1f2f88a5fb1f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9550" y="1752600"/>
            <a:ext cx="42862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irlgoneraw.com/wp-content/uploads/2013/03/thank-you-papri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EG" sz="4000" b="1" dirty="0" smtClean="0"/>
              <a:t>مقدمة عن التسويق</a:t>
            </a:r>
            <a:endParaRPr lang="en-US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25.imageshack.us/img25/4673/800pxmidnightatthegla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610600" cy="1143000"/>
          </a:xfrm>
        </p:spPr>
        <p:txBody>
          <a:bodyPr/>
          <a:lstStyle/>
          <a:p>
            <a:pPr algn="ctr"/>
            <a:r>
              <a:rPr lang="ar-EG" sz="4000" b="1" dirty="0" smtClean="0"/>
              <a:t>الثورة الصناعية</a:t>
            </a:r>
            <a:r>
              <a:rPr lang="ar-EG" dirty="0" smtClean="0"/>
              <a:t> </a:t>
            </a:r>
            <a:endParaRPr lang="en-US" dirty="0"/>
          </a:p>
        </p:txBody>
      </p:sp>
      <p:pic>
        <p:nvPicPr>
          <p:cNvPr id="26626" name="Picture 2" descr="http://ency.kacemb.com/img/08_100990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162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ar-EG" b="1" dirty="0" smtClean="0"/>
              <a:t> 2</a:t>
            </a:r>
            <a:r>
              <a:rPr lang="ar-EG" sz="4000" b="1" dirty="0" smtClean="0"/>
              <a:t>* مفاهيم في علم التسويق:</a:t>
            </a:r>
            <a:r>
              <a:rPr lang="ar-EG" b="1" dirty="0" smtClean="0"/>
              <a:t/>
            </a:r>
            <a:br>
              <a:rPr lang="ar-EG" b="1" dirty="0" smtClean="0"/>
            </a:br>
            <a:r>
              <a:rPr lang="ar-EG" b="1" dirty="0" smtClean="0"/>
              <a:t>ما هو تعريف السوق؟</a:t>
            </a:r>
            <a:r>
              <a:rPr lang="en-US" b="1" dirty="0" smtClean="0"/>
              <a:t> </a:t>
            </a:r>
            <a:r>
              <a:rPr lang="ar-EG" b="1" dirty="0" smtClean="0"/>
              <a:t>1-</a:t>
            </a:r>
            <a:r>
              <a:rPr lang="en-US" b="1" dirty="0" smtClean="0"/>
              <a:t>-</a:t>
            </a:r>
            <a:r>
              <a:rPr lang="ar-EG" b="1" dirty="0" smtClean="0"/>
              <a:t>2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ar-EG" b="1" dirty="0" smtClean="0"/>
              <a:t/>
            </a:r>
            <a:br>
              <a:rPr lang="ar-EG" b="1" dirty="0" smtClean="0"/>
            </a:br>
            <a:endParaRPr lang="en-US" b="1" dirty="0"/>
          </a:p>
        </p:txBody>
      </p:sp>
      <p:pic>
        <p:nvPicPr>
          <p:cNvPr id="3" name="Picture 2" descr="http://s.alriyadh.com/2012/07/17/img/509759733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t0.gstatic.com/images?q=tbn:ANd9GcSHeT8kiCqS9fHyl_CFRIUotN74PRFMLvGFu_PMu-HTZYg-Nl6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33400"/>
            <a:ext cx="6553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1143000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/>
              <a:t>2-2- ما هو الفرق بين المستهلك والعميل ؟</a:t>
            </a:r>
            <a:endParaRPr lang="en-US" sz="4000" b="1" dirty="0"/>
          </a:p>
        </p:txBody>
      </p:sp>
      <p:pic>
        <p:nvPicPr>
          <p:cNvPr id="27650" name="Picture 2" descr="http://www.dimensionsguide.com/wp-content/uploads/2011/05/Refrigerator-Siz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95400"/>
            <a:ext cx="4035425" cy="5029200"/>
          </a:xfrm>
          <a:prstGeom prst="rect">
            <a:avLst/>
          </a:prstGeom>
          <a:noFill/>
        </p:spPr>
      </p:pic>
      <p:pic>
        <p:nvPicPr>
          <p:cNvPr id="27652" name="Picture 4" descr="http://www.alwasatnews.com/data/2011/3354/images/main_loc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1910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14400"/>
            <a:ext cx="8763000" cy="21637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ar-E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EG" sz="3600" b="1" dirty="0" smtClean="0"/>
              <a:t>2-3- ما الفرق بين الحاجة والرغبة والطلب</a:t>
            </a:r>
            <a:r>
              <a:rPr lang="en-US" sz="36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/>
              <a:t>Need                    Want                       Demand    </a:t>
            </a:r>
            <a:endParaRPr lang="en-US" sz="3100" b="1" dirty="0"/>
          </a:p>
        </p:txBody>
      </p:sp>
      <p:pic>
        <p:nvPicPr>
          <p:cNvPr id="31748" name="Picture 4" descr="http://1.bp.blogspot.com/-_cOFma-3SjY/UTJNP7FtJKI/AAAAAAAAFM4/keNKGK6Z01U/s1600/12946723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286250"/>
            <a:ext cx="2667000" cy="2190750"/>
          </a:xfrm>
          <a:prstGeom prst="rect">
            <a:avLst/>
          </a:prstGeom>
          <a:noFill/>
        </p:spPr>
      </p:pic>
      <p:pic>
        <p:nvPicPr>
          <p:cNvPr id="31750" name="Picture 6" descr="http://www.samaa-news.com/user_images/news/27-04-13-2796087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2590800" cy="2486025"/>
          </a:xfrm>
          <a:prstGeom prst="rect">
            <a:avLst/>
          </a:prstGeom>
          <a:noFill/>
        </p:spPr>
      </p:pic>
      <p:pic>
        <p:nvPicPr>
          <p:cNvPr id="31752" name="Picture 8" descr="http://upload.7hob.com/images2014/www.7hob.com13691702333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1" y="1600200"/>
            <a:ext cx="3124200" cy="4800600"/>
          </a:xfrm>
          <a:prstGeom prst="rect">
            <a:avLst/>
          </a:prstGeom>
          <a:noFill/>
        </p:spPr>
      </p:pic>
      <p:pic>
        <p:nvPicPr>
          <p:cNvPr id="31754" name="Picture 10" descr="http://3.bp.blogspot.com/-ZevY_AY4F4M/ToD-FBQosuI/AAAAAAAACh4/jGPeBmCWXGg/s1600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600200"/>
            <a:ext cx="27432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</TotalTime>
  <Words>78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Century Schoolbook</vt:lpstr>
      <vt:lpstr>Times New Roman</vt:lpstr>
      <vt:lpstr>Wingdings</vt:lpstr>
      <vt:lpstr>Wingdings 2</vt:lpstr>
      <vt:lpstr>Oriel</vt:lpstr>
      <vt:lpstr>       Marketing التسويـق </vt:lpstr>
      <vt:lpstr>                                  عناصر الموضوع    1- مقدمة بسيطة عن التسويق   2- مفاهيم أساسية في التسويق  3- الفرق بين التسويق القديم والحديث  4- ما هو المزيج التسويقي   5- ما هي نظريات التسويق المختلفة   6- المراجع التي أعتمدت عليها </vt:lpstr>
      <vt:lpstr>مقدمة عن التسويق</vt:lpstr>
      <vt:lpstr>PowerPoint Presentation</vt:lpstr>
      <vt:lpstr>الثورة الصناعية </vt:lpstr>
      <vt:lpstr>    2* مفاهيم في علم التسويق: ما هو تعريف السوق؟ 1--2   </vt:lpstr>
      <vt:lpstr>PowerPoint Presentation</vt:lpstr>
      <vt:lpstr>2-2- ما هو الفرق بين المستهلك والعميل ؟</vt:lpstr>
      <vt:lpstr>         2-3- ما الفرق بين الحاجة والرغبة والطلب  Need                    Want                       Demand    </vt:lpstr>
      <vt:lpstr>Marketing Mix (4Ps) المزيج التسويقي</vt:lpstr>
      <vt:lpstr>Promotion Mix المزيج الترويجي </vt:lpstr>
      <vt:lpstr>Production Life Cycle(PLC) دورة حياة المنتج </vt:lpstr>
      <vt:lpstr>النظريات المنتشرة في الاسواق المحلية والعالمية  </vt:lpstr>
      <vt:lpstr>1- The production concept نظرية الانتاج </vt:lpstr>
      <vt:lpstr>2- The product concept  نظرية المنتج</vt:lpstr>
      <vt:lpstr>3- The sales / selling concept  نظرية البيع</vt:lpstr>
      <vt:lpstr>4 - The marketing concept نظرية التسويق  </vt:lpstr>
      <vt:lpstr>5- Social Marketing concept نظرية التسويق المجتمعية  </vt:lpstr>
      <vt:lpstr>Satisfied     Un satisfied     Delighted     </vt:lpstr>
      <vt:lpstr>References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التسويـق</dc:title>
  <dc:creator>fahd adel</dc:creator>
  <cp:lastModifiedBy>Ahmed Elshaarrawi</cp:lastModifiedBy>
  <cp:revision>4</cp:revision>
  <dcterms:created xsi:type="dcterms:W3CDTF">2013-05-22T07:47:00Z</dcterms:created>
  <dcterms:modified xsi:type="dcterms:W3CDTF">2013-05-26T15:43:35Z</dcterms:modified>
</cp:coreProperties>
</file>