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7"/>
  </p:notesMasterIdLst>
  <p:sldIdLst>
    <p:sldId id="305" r:id="rId2"/>
    <p:sldId id="382" r:id="rId3"/>
    <p:sldId id="306" r:id="rId4"/>
    <p:sldId id="303" r:id="rId5"/>
    <p:sldId id="369" r:id="rId6"/>
    <p:sldId id="386" r:id="rId7"/>
    <p:sldId id="354" r:id="rId8"/>
    <p:sldId id="356" r:id="rId9"/>
    <p:sldId id="357" r:id="rId10"/>
    <p:sldId id="257" r:id="rId11"/>
    <p:sldId id="328" r:id="rId12"/>
    <p:sldId id="359" r:id="rId13"/>
    <p:sldId id="364" r:id="rId14"/>
    <p:sldId id="358" r:id="rId15"/>
    <p:sldId id="380" r:id="rId16"/>
    <p:sldId id="365" r:id="rId17"/>
    <p:sldId id="394" r:id="rId18"/>
    <p:sldId id="381" r:id="rId19"/>
    <p:sldId id="384" r:id="rId20"/>
    <p:sldId id="335" r:id="rId21"/>
    <p:sldId id="339" r:id="rId22"/>
    <p:sldId id="343" r:id="rId23"/>
    <p:sldId id="344" r:id="rId24"/>
    <p:sldId id="340" r:id="rId25"/>
    <p:sldId id="341" r:id="rId26"/>
    <p:sldId id="353" r:id="rId27"/>
    <p:sldId id="318" r:id="rId28"/>
    <p:sldId id="319" r:id="rId29"/>
    <p:sldId id="320" r:id="rId30"/>
    <p:sldId id="309" r:id="rId31"/>
    <p:sldId id="288" r:id="rId32"/>
    <p:sldId id="311" r:id="rId33"/>
    <p:sldId id="312" r:id="rId34"/>
    <p:sldId id="313" r:id="rId35"/>
    <p:sldId id="377" r:id="rId36"/>
    <p:sldId id="333" r:id="rId37"/>
    <p:sldId id="316" r:id="rId38"/>
    <p:sldId id="317" r:id="rId39"/>
    <p:sldId id="370" r:id="rId40"/>
    <p:sldId id="371" r:id="rId41"/>
    <p:sldId id="392" r:id="rId42"/>
    <p:sldId id="393" r:id="rId43"/>
    <p:sldId id="321" r:id="rId44"/>
    <p:sldId id="395" r:id="rId45"/>
    <p:sldId id="396" r:id="rId46"/>
    <p:sldId id="323" r:id="rId47"/>
    <p:sldId id="373" r:id="rId48"/>
    <p:sldId id="385" r:id="rId49"/>
    <p:sldId id="360" r:id="rId50"/>
    <p:sldId id="375" r:id="rId51"/>
    <p:sldId id="326" r:id="rId52"/>
    <p:sldId id="367" r:id="rId53"/>
    <p:sldId id="277" r:id="rId54"/>
    <p:sldId id="279" r:id="rId55"/>
    <p:sldId id="361" r:id="rId56"/>
    <p:sldId id="331" r:id="rId57"/>
    <p:sldId id="327" r:id="rId58"/>
    <p:sldId id="391" r:id="rId59"/>
    <p:sldId id="324" r:id="rId60"/>
    <p:sldId id="325" r:id="rId61"/>
    <p:sldId id="337" r:id="rId62"/>
    <p:sldId id="292" r:id="rId63"/>
    <p:sldId id="397" r:id="rId64"/>
    <p:sldId id="389" r:id="rId65"/>
    <p:sldId id="379" r:id="rId6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3" autoAdjust="0"/>
    <p:restoredTop sz="94531" autoAdjust="0"/>
  </p:normalViewPr>
  <p:slideViewPr>
    <p:cSldViewPr>
      <p:cViewPr>
        <p:scale>
          <a:sx n="82" d="100"/>
          <a:sy n="82" d="100"/>
        </p:scale>
        <p:origin x="-1026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76D10-3F9A-4DF4-ACCD-97AFDE405577}" type="doc">
      <dgm:prSet loTypeId="urn:microsoft.com/office/officeart/2005/8/layout/arrow5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ar-EG"/>
        </a:p>
      </dgm:t>
    </dgm:pt>
    <dgm:pt modelId="{1C80CEB8-56C7-463B-955F-CCC96BB07726}">
      <dgm:prSet phldrT="[نص]"/>
      <dgm:spPr/>
      <dgm:t>
        <a:bodyPr/>
        <a:lstStyle/>
        <a:p>
          <a:pPr rtl="1"/>
          <a:r>
            <a:rPr lang="ar-EG" dirty="0" smtClean="0"/>
            <a:t>التعود</a:t>
          </a:r>
          <a:endParaRPr lang="ar-EG" dirty="0"/>
        </a:p>
      </dgm:t>
    </dgm:pt>
    <dgm:pt modelId="{B46BE420-A81C-4D3A-ABFD-D5D15E8AFA4C}" type="parTrans" cxnId="{5827AC24-3531-4AA3-8248-9A8789A1D9A9}">
      <dgm:prSet/>
      <dgm:spPr/>
      <dgm:t>
        <a:bodyPr/>
        <a:lstStyle/>
        <a:p>
          <a:pPr rtl="1"/>
          <a:endParaRPr lang="ar-EG"/>
        </a:p>
      </dgm:t>
    </dgm:pt>
    <dgm:pt modelId="{9E8B5D15-8D6F-4817-9C37-1FAAD34E40AD}" type="sibTrans" cxnId="{5827AC24-3531-4AA3-8248-9A8789A1D9A9}">
      <dgm:prSet/>
      <dgm:spPr/>
      <dgm:t>
        <a:bodyPr/>
        <a:lstStyle/>
        <a:p>
          <a:pPr rtl="1"/>
          <a:endParaRPr lang="ar-EG"/>
        </a:p>
      </dgm:t>
    </dgm:pt>
    <dgm:pt modelId="{B3CFE47B-41C9-4F5E-8B30-716F8C7AD492}">
      <dgm:prSet phldrT="[نص]"/>
      <dgm:spPr/>
      <dgm:t>
        <a:bodyPr/>
        <a:lstStyle/>
        <a:p>
          <a:pPr rtl="1"/>
          <a:r>
            <a:rPr lang="ar-EG" dirty="0" smtClean="0"/>
            <a:t>الإدمان</a:t>
          </a:r>
          <a:endParaRPr lang="ar-EG" dirty="0"/>
        </a:p>
      </dgm:t>
    </dgm:pt>
    <dgm:pt modelId="{DEBD3646-F5E2-4BE2-91B4-1BEF4DC1DDCB}" type="parTrans" cxnId="{E741F82D-9D76-4577-9330-F1F8B16425BF}">
      <dgm:prSet/>
      <dgm:spPr/>
      <dgm:t>
        <a:bodyPr/>
        <a:lstStyle/>
        <a:p>
          <a:pPr rtl="1"/>
          <a:endParaRPr lang="ar-EG"/>
        </a:p>
      </dgm:t>
    </dgm:pt>
    <dgm:pt modelId="{6DCED257-0DB2-4346-921A-779A7F8349C0}" type="sibTrans" cxnId="{E741F82D-9D76-4577-9330-F1F8B16425BF}">
      <dgm:prSet/>
      <dgm:spPr/>
      <dgm:t>
        <a:bodyPr/>
        <a:lstStyle/>
        <a:p>
          <a:pPr rtl="1"/>
          <a:endParaRPr lang="ar-EG"/>
        </a:p>
      </dgm:t>
    </dgm:pt>
    <dgm:pt modelId="{2D910536-F5E9-419F-B7B7-CA1F88A0EB04}" type="pres">
      <dgm:prSet presAssocID="{2ED76D10-3F9A-4DF4-ACCD-97AFDE4055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672A6B36-8028-4712-B12E-94C1DBDB02E0}" type="pres">
      <dgm:prSet presAssocID="{1C80CEB8-56C7-463B-955F-CCC96BB0772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71929AF-0A44-4973-A9BC-C05D1D362476}" type="pres">
      <dgm:prSet presAssocID="{B3CFE47B-41C9-4F5E-8B30-716F8C7AD49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5827AC24-3531-4AA3-8248-9A8789A1D9A9}" srcId="{2ED76D10-3F9A-4DF4-ACCD-97AFDE405577}" destId="{1C80CEB8-56C7-463B-955F-CCC96BB07726}" srcOrd="0" destOrd="0" parTransId="{B46BE420-A81C-4D3A-ABFD-D5D15E8AFA4C}" sibTransId="{9E8B5D15-8D6F-4817-9C37-1FAAD34E40AD}"/>
    <dgm:cxn modelId="{21F4BD9B-511F-44AC-9E31-98BA0F3A7C67}" type="presOf" srcId="{2ED76D10-3F9A-4DF4-ACCD-97AFDE405577}" destId="{2D910536-F5E9-419F-B7B7-CA1F88A0EB04}" srcOrd="0" destOrd="0" presId="urn:microsoft.com/office/officeart/2005/8/layout/arrow5"/>
    <dgm:cxn modelId="{AA59CEF6-1699-4A5A-8CD7-D4675E25923D}" type="presOf" srcId="{1C80CEB8-56C7-463B-955F-CCC96BB07726}" destId="{672A6B36-8028-4712-B12E-94C1DBDB02E0}" srcOrd="0" destOrd="0" presId="urn:microsoft.com/office/officeart/2005/8/layout/arrow5"/>
    <dgm:cxn modelId="{A1356FE1-6218-40AF-A842-B562FDBA3283}" type="presOf" srcId="{B3CFE47B-41C9-4F5E-8B30-716F8C7AD492}" destId="{C71929AF-0A44-4973-A9BC-C05D1D362476}" srcOrd="0" destOrd="0" presId="urn:microsoft.com/office/officeart/2005/8/layout/arrow5"/>
    <dgm:cxn modelId="{E741F82D-9D76-4577-9330-F1F8B16425BF}" srcId="{2ED76D10-3F9A-4DF4-ACCD-97AFDE405577}" destId="{B3CFE47B-41C9-4F5E-8B30-716F8C7AD492}" srcOrd="1" destOrd="0" parTransId="{DEBD3646-F5E2-4BE2-91B4-1BEF4DC1DDCB}" sibTransId="{6DCED257-0DB2-4346-921A-779A7F8349C0}"/>
    <dgm:cxn modelId="{3F05C02F-6790-427A-B92A-03AB6AAFD5AF}" type="presParOf" srcId="{2D910536-F5E9-419F-B7B7-CA1F88A0EB04}" destId="{672A6B36-8028-4712-B12E-94C1DBDB02E0}" srcOrd="0" destOrd="0" presId="urn:microsoft.com/office/officeart/2005/8/layout/arrow5"/>
    <dgm:cxn modelId="{EF51040C-31D8-4CF7-96D4-F9A895A2F5C8}" type="presParOf" srcId="{2D910536-F5E9-419F-B7B7-CA1F88A0EB04}" destId="{C71929AF-0A44-4973-A9BC-C05D1D36247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167BD9-FD02-40A3-8EF7-8B984DDC17D7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9828D076-71EB-4505-9A0C-C79ACA6B06B9}">
      <dgm:prSet phldrT="[نص]" custT="1"/>
      <dgm:spPr/>
      <dgm:t>
        <a:bodyPr/>
        <a:lstStyle/>
        <a:p>
          <a:pPr rtl="1"/>
          <a:r>
            <a:rPr lang="ar-EG" sz="2800" dirty="0" smtClean="0">
              <a:solidFill>
                <a:schemeClr val="accent4">
                  <a:lumMod val="50000"/>
                </a:schemeClr>
              </a:solidFill>
            </a:rPr>
            <a:t>مخدرات طبيعية</a:t>
          </a:r>
          <a:endParaRPr lang="ar-EG" sz="2800" dirty="0">
            <a:solidFill>
              <a:schemeClr val="accent4">
                <a:lumMod val="50000"/>
              </a:schemeClr>
            </a:solidFill>
          </a:endParaRPr>
        </a:p>
      </dgm:t>
    </dgm:pt>
    <dgm:pt modelId="{0EF23B20-B58C-4C72-BC1B-FA4DBF5A8146}" type="parTrans" cxnId="{FF6F941A-C000-4677-88D0-432D3ECE0E7E}">
      <dgm:prSet/>
      <dgm:spPr/>
      <dgm:t>
        <a:bodyPr/>
        <a:lstStyle/>
        <a:p>
          <a:pPr rtl="1"/>
          <a:endParaRPr lang="ar-EG"/>
        </a:p>
      </dgm:t>
    </dgm:pt>
    <dgm:pt modelId="{BE8CE33B-9021-43BB-AC86-75494B467044}" type="sibTrans" cxnId="{FF6F941A-C000-4677-88D0-432D3ECE0E7E}">
      <dgm:prSet/>
      <dgm:spPr/>
      <dgm:t>
        <a:bodyPr/>
        <a:lstStyle/>
        <a:p>
          <a:pPr rtl="1"/>
          <a:endParaRPr lang="ar-EG"/>
        </a:p>
      </dgm:t>
    </dgm:pt>
    <dgm:pt modelId="{BE24276B-6D92-4C95-8161-6A4DA320CA67}">
      <dgm:prSet phldrT="[نص]" custT="1"/>
      <dgm:spPr/>
      <dgm:t>
        <a:bodyPr/>
        <a:lstStyle/>
        <a:p>
          <a:pPr rtl="1"/>
          <a:r>
            <a:rPr lang="ar-EG" sz="2800" dirty="0" smtClean="0">
              <a:solidFill>
                <a:schemeClr val="accent4">
                  <a:lumMod val="50000"/>
                </a:schemeClr>
              </a:solidFill>
            </a:rPr>
            <a:t>مخدرات نصف </a:t>
          </a:r>
          <a:r>
            <a:rPr lang="ar-EG" sz="2800" dirty="0" err="1" smtClean="0">
              <a:solidFill>
                <a:schemeClr val="accent4">
                  <a:lumMod val="50000"/>
                </a:schemeClr>
              </a:solidFill>
            </a:rPr>
            <a:t>تخليقية</a:t>
          </a:r>
          <a:endParaRPr lang="ar-EG" sz="2800" dirty="0">
            <a:solidFill>
              <a:schemeClr val="accent4">
                <a:lumMod val="50000"/>
              </a:schemeClr>
            </a:solidFill>
          </a:endParaRPr>
        </a:p>
      </dgm:t>
    </dgm:pt>
    <dgm:pt modelId="{4E4807E2-93BA-4D6A-A918-F2495A6B4A83}" type="parTrans" cxnId="{4894E0DA-9944-4E20-99F3-E47561091785}">
      <dgm:prSet/>
      <dgm:spPr/>
      <dgm:t>
        <a:bodyPr/>
        <a:lstStyle/>
        <a:p>
          <a:pPr rtl="1"/>
          <a:endParaRPr lang="ar-EG"/>
        </a:p>
      </dgm:t>
    </dgm:pt>
    <dgm:pt modelId="{1A54E4CD-43EC-4F72-8CF2-F2F0734D2908}" type="sibTrans" cxnId="{4894E0DA-9944-4E20-99F3-E47561091785}">
      <dgm:prSet/>
      <dgm:spPr/>
      <dgm:t>
        <a:bodyPr/>
        <a:lstStyle/>
        <a:p>
          <a:pPr rtl="1"/>
          <a:endParaRPr lang="ar-EG"/>
        </a:p>
      </dgm:t>
    </dgm:pt>
    <dgm:pt modelId="{DB1E2FB1-7F2F-4EDD-9847-27DB22F4E51D}">
      <dgm:prSet phldrT="[نص]" custT="1"/>
      <dgm:spPr/>
      <dgm:t>
        <a:bodyPr/>
        <a:lstStyle/>
        <a:p>
          <a:pPr rtl="1"/>
          <a:r>
            <a:rPr lang="ar-EG" sz="2800" dirty="0" smtClean="0">
              <a:solidFill>
                <a:schemeClr val="accent4">
                  <a:lumMod val="50000"/>
                </a:schemeClr>
              </a:solidFill>
            </a:rPr>
            <a:t>مخدرات </a:t>
          </a:r>
          <a:r>
            <a:rPr lang="ar-EG" sz="2800" dirty="0" err="1" smtClean="0">
              <a:solidFill>
                <a:schemeClr val="accent4">
                  <a:lumMod val="50000"/>
                </a:schemeClr>
              </a:solidFill>
            </a:rPr>
            <a:t>تخليقية</a:t>
          </a:r>
          <a:endParaRPr lang="ar-EG" sz="2800" dirty="0">
            <a:solidFill>
              <a:schemeClr val="accent4">
                <a:lumMod val="50000"/>
              </a:schemeClr>
            </a:solidFill>
          </a:endParaRPr>
        </a:p>
      </dgm:t>
    </dgm:pt>
    <dgm:pt modelId="{0EA316AF-6E5E-452F-A439-801A1BC8EA87}" type="parTrans" cxnId="{D3805FC9-B26D-43AE-87CC-7F3B6EF66BE5}">
      <dgm:prSet/>
      <dgm:spPr/>
      <dgm:t>
        <a:bodyPr/>
        <a:lstStyle/>
        <a:p>
          <a:pPr rtl="1"/>
          <a:endParaRPr lang="ar-EG"/>
        </a:p>
      </dgm:t>
    </dgm:pt>
    <dgm:pt modelId="{A967F229-ECBF-4B57-96C8-9FE73BF4D7D6}" type="sibTrans" cxnId="{D3805FC9-B26D-43AE-87CC-7F3B6EF66BE5}">
      <dgm:prSet/>
      <dgm:spPr/>
      <dgm:t>
        <a:bodyPr/>
        <a:lstStyle/>
        <a:p>
          <a:pPr rtl="1"/>
          <a:endParaRPr lang="ar-EG"/>
        </a:p>
      </dgm:t>
    </dgm:pt>
    <dgm:pt modelId="{B9E3CBB6-9489-43FF-8218-4BD822A3BD42}" type="pres">
      <dgm:prSet presAssocID="{7B167BD9-FD02-40A3-8EF7-8B984DDC17D7}" presName="compositeShape" presStyleCnt="0">
        <dgm:presLayoutVars>
          <dgm:dir/>
          <dgm:resizeHandles/>
        </dgm:presLayoutVars>
      </dgm:prSet>
      <dgm:spPr/>
    </dgm:pt>
    <dgm:pt modelId="{AE67812E-FA4E-444D-8CE4-BD7621CFEAC5}" type="pres">
      <dgm:prSet presAssocID="{7B167BD9-FD02-40A3-8EF7-8B984DDC17D7}" presName="pyramid" presStyleLbl="node1" presStyleIdx="0" presStyleCnt="1"/>
      <dgm:spPr/>
    </dgm:pt>
    <dgm:pt modelId="{82AEB39D-950E-4657-AF38-8370A93DE8C3}" type="pres">
      <dgm:prSet presAssocID="{7B167BD9-FD02-40A3-8EF7-8B984DDC17D7}" presName="theList" presStyleCnt="0"/>
      <dgm:spPr/>
    </dgm:pt>
    <dgm:pt modelId="{4C5E7A65-150E-4C08-89F6-8712E9F94C54}" type="pres">
      <dgm:prSet presAssocID="{9828D076-71EB-4505-9A0C-C79ACA6B06B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2248160-786F-4EF3-9D9D-4FE3B6B191F6}" type="pres">
      <dgm:prSet presAssocID="{9828D076-71EB-4505-9A0C-C79ACA6B06B9}" presName="aSpace" presStyleCnt="0"/>
      <dgm:spPr/>
    </dgm:pt>
    <dgm:pt modelId="{61CAA863-F5DE-4760-8B6F-52BAD269FE6A}" type="pres">
      <dgm:prSet presAssocID="{BE24276B-6D92-4C95-8161-6A4DA320CA6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115548D-78C7-461A-8D33-1C8A41505C4A}" type="pres">
      <dgm:prSet presAssocID="{BE24276B-6D92-4C95-8161-6A4DA320CA67}" presName="aSpace" presStyleCnt="0"/>
      <dgm:spPr/>
    </dgm:pt>
    <dgm:pt modelId="{4841A229-5F76-4B0C-8C45-B8F836510556}" type="pres">
      <dgm:prSet presAssocID="{DB1E2FB1-7F2F-4EDD-9847-27DB22F4E51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8636E07-C21E-4E49-85DD-9C6EE5CC163C}" type="pres">
      <dgm:prSet presAssocID="{DB1E2FB1-7F2F-4EDD-9847-27DB22F4E51D}" presName="aSpace" presStyleCnt="0"/>
      <dgm:spPr/>
    </dgm:pt>
  </dgm:ptLst>
  <dgm:cxnLst>
    <dgm:cxn modelId="{4894E0DA-9944-4E20-99F3-E47561091785}" srcId="{7B167BD9-FD02-40A3-8EF7-8B984DDC17D7}" destId="{BE24276B-6D92-4C95-8161-6A4DA320CA67}" srcOrd="1" destOrd="0" parTransId="{4E4807E2-93BA-4D6A-A918-F2495A6B4A83}" sibTransId="{1A54E4CD-43EC-4F72-8CF2-F2F0734D2908}"/>
    <dgm:cxn modelId="{87EE0072-67BE-4966-BAA6-603E8CBE3E3E}" type="presOf" srcId="{DB1E2FB1-7F2F-4EDD-9847-27DB22F4E51D}" destId="{4841A229-5F76-4B0C-8C45-B8F836510556}" srcOrd="0" destOrd="0" presId="urn:microsoft.com/office/officeart/2005/8/layout/pyramid2"/>
    <dgm:cxn modelId="{D3805FC9-B26D-43AE-87CC-7F3B6EF66BE5}" srcId="{7B167BD9-FD02-40A3-8EF7-8B984DDC17D7}" destId="{DB1E2FB1-7F2F-4EDD-9847-27DB22F4E51D}" srcOrd="2" destOrd="0" parTransId="{0EA316AF-6E5E-452F-A439-801A1BC8EA87}" sibTransId="{A967F229-ECBF-4B57-96C8-9FE73BF4D7D6}"/>
    <dgm:cxn modelId="{0AB20E66-494B-4058-B19D-0AF0AB217372}" type="presOf" srcId="{BE24276B-6D92-4C95-8161-6A4DA320CA67}" destId="{61CAA863-F5DE-4760-8B6F-52BAD269FE6A}" srcOrd="0" destOrd="0" presId="urn:microsoft.com/office/officeart/2005/8/layout/pyramid2"/>
    <dgm:cxn modelId="{39F49B85-23BD-45AC-BB00-5E81513CC05B}" type="presOf" srcId="{9828D076-71EB-4505-9A0C-C79ACA6B06B9}" destId="{4C5E7A65-150E-4C08-89F6-8712E9F94C54}" srcOrd="0" destOrd="0" presId="urn:microsoft.com/office/officeart/2005/8/layout/pyramid2"/>
    <dgm:cxn modelId="{FF6F941A-C000-4677-88D0-432D3ECE0E7E}" srcId="{7B167BD9-FD02-40A3-8EF7-8B984DDC17D7}" destId="{9828D076-71EB-4505-9A0C-C79ACA6B06B9}" srcOrd="0" destOrd="0" parTransId="{0EF23B20-B58C-4C72-BC1B-FA4DBF5A8146}" sibTransId="{BE8CE33B-9021-43BB-AC86-75494B467044}"/>
    <dgm:cxn modelId="{E8DEADBA-85E8-4312-9475-578A8D8CF875}" type="presOf" srcId="{7B167BD9-FD02-40A3-8EF7-8B984DDC17D7}" destId="{B9E3CBB6-9489-43FF-8218-4BD822A3BD42}" srcOrd="0" destOrd="0" presId="urn:microsoft.com/office/officeart/2005/8/layout/pyramid2"/>
    <dgm:cxn modelId="{99BE8305-5444-4A7A-91C9-9923B53C0F7F}" type="presParOf" srcId="{B9E3CBB6-9489-43FF-8218-4BD822A3BD42}" destId="{AE67812E-FA4E-444D-8CE4-BD7621CFEAC5}" srcOrd="0" destOrd="0" presId="urn:microsoft.com/office/officeart/2005/8/layout/pyramid2"/>
    <dgm:cxn modelId="{D42B3463-157B-4B21-91D3-8D2DF0260CC4}" type="presParOf" srcId="{B9E3CBB6-9489-43FF-8218-4BD822A3BD42}" destId="{82AEB39D-950E-4657-AF38-8370A93DE8C3}" srcOrd="1" destOrd="0" presId="urn:microsoft.com/office/officeart/2005/8/layout/pyramid2"/>
    <dgm:cxn modelId="{ADCBDD2E-E9F6-44E9-857C-A6018025E05D}" type="presParOf" srcId="{82AEB39D-950E-4657-AF38-8370A93DE8C3}" destId="{4C5E7A65-150E-4C08-89F6-8712E9F94C54}" srcOrd="0" destOrd="0" presId="urn:microsoft.com/office/officeart/2005/8/layout/pyramid2"/>
    <dgm:cxn modelId="{78D119F3-F18E-4210-A3E5-31CFE6FE1B4F}" type="presParOf" srcId="{82AEB39D-950E-4657-AF38-8370A93DE8C3}" destId="{A2248160-786F-4EF3-9D9D-4FE3B6B191F6}" srcOrd="1" destOrd="0" presId="urn:microsoft.com/office/officeart/2005/8/layout/pyramid2"/>
    <dgm:cxn modelId="{4694AF1F-454E-4949-9E80-F324D577EE7E}" type="presParOf" srcId="{82AEB39D-950E-4657-AF38-8370A93DE8C3}" destId="{61CAA863-F5DE-4760-8B6F-52BAD269FE6A}" srcOrd="2" destOrd="0" presId="urn:microsoft.com/office/officeart/2005/8/layout/pyramid2"/>
    <dgm:cxn modelId="{CFF47116-6664-4F9E-A588-B7D8F0BC4C20}" type="presParOf" srcId="{82AEB39D-950E-4657-AF38-8370A93DE8C3}" destId="{F115548D-78C7-461A-8D33-1C8A41505C4A}" srcOrd="3" destOrd="0" presId="urn:microsoft.com/office/officeart/2005/8/layout/pyramid2"/>
    <dgm:cxn modelId="{E25E12A0-C6DC-4606-9A0E-9C6C8D07CBB2}" type="presParOf" srcId="{82AEB39D-950E-4657-AF38-8370A93DE8C3}" destId="{4841A229-5F76-4B0C-8C45-B8F836510556}" srcOrd="4" destOrd="0" presId="urn:microsoft.com/office/officeart/2005/8/layout/pyramid2"/>
    <dgm:cxn modelId="{2DA59F0A-D247-437D-A093-86B4D5E9C202}" type="presParOf" srcId="{82AEB39D-950E-4657-AF38-8370A93DE8C3}" destId="{88636E07-C21E-4E49-85DD-9C6EE5CC163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958E4B-3B10-4B8D-AB83-34C29C5D4FEB}" type="doc">
      <dgm:prSet loTypeId="urn:microsoft.com/office/officeart/2005/8/layout/bList2#1" loCatId="list" qsTypeId="urn:microsoft.com/office/officeart/2005/8/quickstyle/simple1" qsCatId="simple" csTypeId="urn:microsoft.com/office/officeart/2005/8/colors/colorful1#2" csCatId="colorful" phldr="1"/>
      <dgm:spPr/>
    </dgm:pt>
    <dgm:pt modelId="{E4746786-2862-4040-BAE8-747E658146C5}">
      <dgm:prSet phldrT="[نص]"/>
      <dgm:spPr/>
      <dgm:t>
        <a:bodyPr/>
        <a:lstStyle/>
        <a:p>
          <a:pPr algn="ctr" rtl="1"/>
          <a:r>
            <a:rPr lang="ar-EG" dirty="0" smtClean="0"/>
            <a:t>الهند</a:t>
          </a:r>
          <a:endParaRPr lang="ar-EG" dirty="0"/>
        </a:p>
      </dgm:t>
    </dgm:pt>
    <dgm:pt modelId="{6661B6BC-3623-486B-8D8F-310B2D05CBAD}" type="parTrans" cxnId="{01B803CA-39FA-4D9A-8891-1B63AC48C5B5}">
      <dgm:prSet/>
      <dgm:spPr/>
      <dgm:t>
        <a:bodyPr/>
        <a:lstStyle/>
        <a:p>
          <a:pPr rtl="1"/>
          <a:endParaRPr lang="ar-EG"/>
        </a:p>
      </dgm:t>
    </dgm:pt>
    <dgm:pt modelId="{3E17A9A0-84C7-4C0B-8BC3-2D0A2B98B40C}" type="sibTrans" cxnId="{01B803CA-39FA-4D9A-8891-1B63AC48C5B5}">
      <dgm:prSet/>
      <dgm:spPr/>
      <dgm:t>
        <a:bodyPr/>
        <a:lstStyle/>
        <a:p>
          <a:pPr rtl="1"/>
          <a:endParaRPr lang="ar-EG"/>
        </a:p>
      </dgm:t>
    </dgm:pt>
    <dgm:pt modelId="{1ECF9AAF-37E2-463C-AD6F-3923C876384B}">
      <dgm:prSet phldrT="[نص]"/>
      <dgm:spPr/>
      <dgm:t>
        <a:bodyPr/>
        <a:lstStyle/>
        <a:p>
          <a:pPr algn="ctr" rtl="1"/>
          <a:r>
            <a:rPr lang="ar-EG" dirty="0" smtClean="0"/>
            <a:t>أمريكا</a:t>
          </a:r>
          <a:endParaRPr lang="ar-EG" dirty="0"/>
        </a:p>
      </dgm:t>
    </dgm:pt>
    <dgm:pt modelId="{F5C60ED6-E9D4-4867-A65C-5AC8176A0A1D}" type="parTrans" cxnId="{A1EFF595-C9FF-48C6-BD76-C1EF9A806667}">
      <dgm:prSet/>
      <dgm:spPr/>
      <dgm:t>
        <a:bodyPr/>
        <a:lstStyle/>
        <a:p>
          <a:pPr rtl="1"/>
          <a:endParaRPr lang="ar-EG"/>
        </a:p>
      </dgm:t>
    </dgm:pt>
    <dgm:pt modelId="{DB327BB7-600B-4D6E-8A68-ACB8CD137000}" type="sibTrans" cxnId="{A1EFF595-C9FF-48C6-BD76-C1EF9A806667}">
      <dgm:prSet/>
      <dgm:spPr/>
      <dgm:t>
        <a:bodyPr/>
        <a:lstStyle/>
        <a:p>
          <a:pPr rtl="1"/>
          <a:endParaRPr lang="ar-EG"/>
        </a:p>
      </dgm:t>
    </dgm:pt>
    <dgm:pt modelId="{71434AA1-22AA-480C-8F79-952557983057}">
      <dgm:prSet phldrT="[نص]"/>
      <dgm:spPr/>
      <dgm:t>
        <a:bodyPr/>
        <a:lstStyle/>
        <a:p>
          <a:pPr algn="ctr" rtl="1"/>
          <a:r>
            <a:rPr lang="ar-EG" dirty="0" smtClean="0"/>
            <a:t>مصر</a:t>
          </a:r>
          <a:endParaRPr lang="ar-EG" dirty="0"/>
        </a:p>
      </dgm:t>
    </dgm:pt>
    <dgm:pt modelId="{0B2D3AD3-5C4C-4CCC-A35C-0A1B8217BA97}" type="parTrans" cxnId="{7405D2CD-2C4E-4677-AC43-65F2F9AF8A2D}">
      <dgm:prSet/>
      <dgm:spPr/>
      <dgm:t>
        <a:bodyPr/>
        <a:lstStyle/>
        <a:p>
          <a:pPr rtl="1"/>
          <a:endParaRPr lang="ar-EG"/>
        </a:p>
      </dgm:t>
    </dgm:pt>
    <dgm:pt modelId="{4DA776CF-4517-482A-84B4-7BC843593F54}" type="sibTrans" cxnId="{7405D2CD-2C4E-4677-AC43-65F2F9AF8A2D}">
      <dgm:prSet/>
      <dgm:spPr/>
      <dgm:t>
        <a:bodyPr/>
        <a:lstStyle/>
        <a:p>
          <a:pPr rtl="1"/>
          <a:endParaRPr lang="ar-EG"/>
        </a:p>
      </dgm:t>
    </dgm:pt>
    <dgm:pt modelId="{18EA270A-7527-42E2-897B-0654F5DD1EAB}">
      <dgm:prSet/>
      <dgm:spPr/>
      <dgm:t>
        <a:bodyPr/>
        <a:lstStyle/>
        <a:p>
          <a:pPr algn="ctr" rtl="1"/>
          <a:r>
            <a:rPr lang="ar-EG" dirty="0" smtClean="0"/>
            <a:t>البانجو أو بانجو</a:t>
          </a:r>
          <a:endParaRPr lang="ar-EG" dirty="0"/>
        </a:p>
      </dgm:t>
    </dgm:pt>
    <dgm:pt modelId="{019CBB88-8D2A-4265-944C-A56C28D975AC}" type="parTrans" cxnId="{332860D6-EFDA-48A2-875F-00790C3330E7}">
      <dgm:prSet/>
      <dgm:spPr/>
      <dgm:t>
        <a:bodyPr/>
        <a:lstStyle/>
        <a:p>
          <a:pPr rtl="1"/>
          <a:endParaRPr lang="ar-EG"/>
        </a:p>
      </dgm:t>
    </dgm:pt>
    <dgm:pt modelId="{59FFB16D-72B7-4716-899B-B3C30DFF4F0E}" type="sibTrans" cxnId="{332860D6-EFDA-48A2-875F-00790C3330E7}">
      <dgm:prSet/>
      <dgm:spPr/>
      <dgm:t>
        <a:bodyPr/>
        <a:lstStyle/>
        <a:p>
          <a:pPr rtl="1"/>
          <a:endParaRPr lang="ar-EG"/>
        </a:p>
      </dgm:t>
    </dgm:pt>
    <dgm:pt modelId="{53FB5DA6-B19D-4870-929A-7FB66DEC7526}">
      <dgm:prSet/>
      <dgm:spPr/>
      <dgm:t>
        <a:bodyPr/>
        <a:lstStyle/>
        <a:p>
          <a:pPr algn="ctr" rtl="1"/>
          <a:r>
            <a:rPr lang="ar-EG" dirty="0" smtClean="0"/>
            <a:t>ماريجوانا – </a:t>
          </a:r>
          <a:r>
            <a:rPr lang="ar-EG" dirty="0" err="1" smtClean="0"/>
            <a:t>ماريونا</a:t>
          </a:r>
          <a:r>
            <a:rPr lang="ar-EG" dirty="0" smtClean="0"/>
            <a:t> – </a:t>
          </a:r>
          <a:r>
            <a:rPr lang="ar-EG" dirty="0" err="1" smtClean="0"/>
            <a:t>ماريغوانا</a:t>
          </a:r>
          <a:endParaRPr lang="ar-EG" dirty="0"/>
        </a:p>
      </dgm:t>
    </dgm:pt>
    <dgm:pt modelId="{220CFC09-4AF0-40CD-A64A-93B4D5535CB9}" type="parTrans" cxnId="{3B9E15EF-4ED0-4996-BA70-6897EECF1AE3}">
      <dgm:prSet/>
      <dgm:spPr/>
      <dgm:t>
        <a:bodyPr/>
        <a:lstStyle/>
        <a:p>
          <a:pPr rtl="1"/>
          <a:endParaRPr lang="ar-EG"/>
        </a:p>
      </dgm:t>
    </dgm:pt>
    <dgm:pt modelId="{7E98DF27-DC52-4FB3-8F82-9DFCEC433D88}" type="sibTrans" cxnId="{3B9E15EF-4ED0-4996-BA70-6897EECF1AE3}">
      <dgm:prSet/>
      <dgm:spPr/>
      <dgm:t>
        <a:bodyPr/>
        <a:lstStyle/>
        <a:p>
          <a:pPr rtl="1"/>
          <a:endParaRPr lang="ar-EG"/>
        </a:p>
      </dgm:t>
    </dgm:pt>
    <dgm:pt modelId="{FED49800-7A2F-4965-812E-2BD8CA32A494}">
      <dgm:prSet/>
      <dgm:spPr/>
      <dgm:t>
        <a:bodyPr/>
        <a:lstStyle/>
        <a:p>
          <a:pPr algn="ctr" rtl="1"/>
          <a:r>
            <a:rPr lang="ar-EG" dirty="0" err="1" smtClean="0"/>
            <a:t>يانج</a:t>
          </a:r>
          <a:r>
            <a:rPr lang="ar-EG" dirty="0" smtClean="0"/>
            <a:t> - </a:t>
          </a:r>
          <a:r>
            <a:rPr lang="ar-EG" dirty="0" err="1" smtClean="0"/>
            <a:t>جاجانى</a:t>
          </a:r>
          <a:endParaRPr lang="ar-EG" dirty="0"/>
        </a:p>
      </dgm:t>
    </dgm:pt>
    <dgm:pt modelId="{8D33F6E6-A2D7-4F90-AF59-E211E0CA6F7D}" type="parTrans" cxnId="{88AF216B-1659-4843-BDEC-8BDEBBE9FF47}">
      <dgm:prSet/>
      <dgm:spPr/>
      <dgm:t>
        <a:bodyPr/>
        <a:lstStyle/>
        <a:p>
          <a:pPr rtl="1"/>
          <a:endParaRPr lang="ar-EG"/>
        </a:p>
      </dgm:t>
    </dgm:pt>
    <dgm:pt modelId="{66ABC3A0-130D-4773-8FB8-B1C9FCC9F0FE}" type="sibTrans" cxnId="{88AF216B-1659-4843-BDEC-8BDEBBE9FF47}">
      <dgm:prSet/>
      <dgm:spPr/>
      <dgm:t>
        <a:bodyPr/>
        <a:lstStyle/>
        <a:p>
          <a:pPr rtl="1"/>
          <a:endParaRPr lang="ar-EG"/>
        </a:p>
      </dgm:t>
    </dgm:pt>
    <dgm:pt modelId="{8F0F74E8-2F6C-45A9-82F9-2C14FB8E9386}" type="pres">
      <dgm:prSet presAssocID="{A3958E4B-3B10-4B8D-AB83-34C29C5D4FEB}" presName="diagram" presStyleCnt="0">
        <dgm:presLayoutVars>
          <dgm:dir/>
          <dgm:animLvl val="lvl"/>
          <dgm:resizeHandles val="exact"/>
        </dgm:presLayoutVars>
      </dgm:prSet>
      <dgm:spPr/>
    </dgm:pt>
    <dgm:pt modelId="{A29EF875-B13E-4BB2-9CC7-36C41A64A6A1}" type="pres">
      <dgm:prSet presAssocID="{E4746786-2862-4040-BAE8-747E658146C5}" presName="compNode" presStyleCnt="0"/>
      <dgm:spPr/>
    </dgm:pt>
    <dgm:pt modelId="{D117F94A-1609-4FB5-B449-82E39847AF56}" type="pres">
      <dgm:prSet presAssocID="{E4746786-2862-4040-BAE8-747E658146C5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7338DB5-91D2-4A7C-B8C2-230F5CC7DDB5}" type="pres">
      <dgm:prSet presAssocID="{E4746786-2862-4040-BAE8-747E658146C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3AA8172-924C-4480-A9D8-9A8E23C4F7D1}" type="pres">
      <dgm:prSet presAssocID="{E4746786-2862-4040-BAE8-747E658146C5}" presName="parentRect" presStyleLbl="alignNode1" presStyleIdx="0" presStyleCnt="3"/>
      <dgm:spPr/>
      <dgm:t>
        <a:bodyPr/>
        <a:lstStyle/>
        <a:p>
          <a:pPr rtl="1"/>
          <a:endParaRPr lang="ar-EG"/>
        </a:p>
      </dgm:t>
    </dgm:pt>
    <dgm:pt modelId="{436DAEA1-F16E-452F-B33C-936CB9864FC7}" type="pres">
      <dgm:prSet presAssocID="{E4746786-2862-4040-BAE8-747E658146C5}" presName="adorn" presStyleLbl="fgAccFollowNode1" presStyleIdx="0" presStyleCnt="3"/>
      <dgm:spPr/>
    </dgm:pt>
    <dgm:pt modelId="{3C4A7C26-F0E8-4AE7-AD7A-D7B1641859C3}" type="pres">
      <dgm:prSet presAssocID="{3E17A9A0-84C7-4C0B-8BC3-2D0A2B98B40C}" presName="sibTrans" presStyleLbl="sibTrans2D1" presStyleIdx="0" presStyleCnt="0"/>
      <dgm:spPr/>
      <dgm:t>
        <a:bodyPr/>
        <a:lstStyle/>
        <a:p>
          <a:pPr rtl="1"/>
          <a:endParaRPr lang="ar-EG"/>
        </a:p>
      </dgm:t>
    </dgm:pt>
    <dgm:pt modelId="{B7FD39C1-E2E8-49D9-9F6D-B6D3CD492265}" type="pres">
      <dgm:prSet presAssocID="{1ECF9AAF-37E2-463C-AD6F-3923C876384B}" presName="compNode" presStyleCnt="0"/>
      <dgm:spPr/>
    </dgm:pt>
    <dgm:pt modelId="{91A757CF-574F-4D32-A227-D7A2770C6627}" type="pres">
      <dgm:prSet presAssocID="{1ECF9AAF-37E2-463C-AD6F-3923C876384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40298F4-8943-4CF1-A585-CAF698CE274D}" type="pres">
      <dgm:prSet presAssocID="{1ECF9AAF-37E2-463C-AD6F-3923C876384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7003DBD-DBE8-4912-9E12-95331D305D05}" type="pres">
      <dgm:prSet presAssocID="{1ECF9AAF-37E2-463C-AD6F-3923C876384B}" presName="parentRect" presStyleLbl="alignNode1" presStyleIdx="1" presStyleCnt="3"/>
      <dgm:spPr/>
      <dgm:t>
        <a:bodyPr/>
        <a:lstStyle/>
        <a:p>
          <a:pPr rtl="1"/>
          <a:endParaRPr lang="ar-EG"/>
        </a:p>
      </dgm:t>
    </dgm:pt>
    <dgm:pt modelId="{4E77F064-A0BB-41FB-B6FD-46F11FC8ACFB}" type="pres">
      <dgm:prSet presAssocID="{1ECF9AAF-37E2-463C-AD6F-3923C876384B}" presName="adorn" presStyleLbl="fgAccFollowNode1" presStyleIdx="1" presStyleCnt="3"/>
      <dgm:spPr/>
    </dgm:pt>
    <dgm:pt modelId="{42057594-F010-4FCD-B0BD-A934225D6BF4}" type="pres">
      <dgm:prSet presAssocID="{DB327BB7-600B-4D6E-8A68-ACB8CD137000}" presName="sibTrans" presStyleLbl="sibTrans2D1" presStyleIdx="0" presStyleCnt="0"/>
      <dgm:spPr/>
      <dgm:t>
        <a:bodyPr/>
        <a:lstStyle/>
        <a:p>
          <a:pPr rtl="1"/>
          <a:endParaRPr lang="ar-EG"/>
        </a:p>
      </dgm:t>
    </dgm:pt>
    <dgm:pt modelId="{208212E9-B1DE-4D99-8EE4-34EB1DB3473C}" type="pres">
      <dgm:prSet presAssocID="{71434AA1-22AA-480C-8F79-952557983057}" presName="compNode" presStyleCnt="0"/>
      <dgm:spPr/>
    </dgm:pt>
    <dgm:pt modelId="{C414DB3C-8D40-48E7-92BA-C93A524B1D85}" type="pres">
      <dgm:prSet presAssocID="{71434AA1-22AA-480C-8F79-952557983057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CFF6E1D-2DFD-48CB-8ED4-D6AEC4007091}" type="pres">
      <dgm:prSet presAssocID="{71434AA1-22AA-480C-8F79-95255798305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0CC8387-5FB8-4676-9875-7CDE8EBD9ED6}" type="pres">
      <dgm:prSet presAssocID="{71434AA1-22AA-480C-8F79-952557983057}" presName="parentRect" presStyleLbl="alignNode1" presStyleIdx="2" presStyleCnt="3"/>
      <dgm:spPr/>
      <dgm:t>
        <a:bodyPr/>
        <a:lstStyle/>
        <a:p>
          <a:pPr rtl="1"/>
          <a:endParaRPr lang="ar-EG"/>
        </a:p>
      </dgm:t>
    </dgm:pt>
    <dgm:pt modelId="{78F6DE90-2FC1-4869-8075-4667F2C352F5}" type="pres">
      <dgm:prSet presAssocID="{71434AA1-22AA-480C-8F79-952557983057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D7E45F5-5691-4122-B662-13DE0FFE556B}" type="presOf" srcId="{DB327BB7-600B-4D6E-8A68-ACB8CD137000}" destId="{42057594-F010-4FCD-B0BD-A934225D6BF4}" srcOrd="0" destOrd="0" presId="urn:microsoft.com/office/officeart/2005/8/layout/bList2#1"/>
    <dgm:cxn modelId="{2BFDF9E1-B94E-4538-97BF-154015FE741B}" type="presOf" srcId="{3E17A9A0-84C7-4C0B-8BC3-2D0A2B98B40C}" destId="{3C4A7C26-F0E8-4AE7-AD7A-D7B1641859C3}" srcOrd="0" destOrd="0" presId="urn:microsoft.com/office/officeart/2005/8/layout/bList2#1"/>
    <dgm:cxn modelId="{8BB9B437-BF80-42E8-B99B-6C648A1D84E2}" type="presOf" srcId="{1ECF9AAF-37E2-463C-AD6F-3923C876384B}" destId="{67003DBD-DBE8-4912-9E12-95331D305D05}" srcOrd="1" destOrd="0" presId="urn:microsoft.com/office/officeart/2005/8/layout/bList2#1"/>
    <dgm:cxn modelId="{FF45751F-F56D-4C01-A5F3-C1CEE7CD41D4}" type="presOf" srcId="{FED49800-7A2F-4965-812E-2BD8CA32A494}" destId="{D117F94A-1609-4FB5-B449-82E39847AF56}" srcOrd="0" destOrd="0" presId="urn:microsoft.com/office/officeart/2005/8/layout/bList2#1"/>
    <dgm:cxn modelId="{3B9E15EF-4ED0-4996-BA70-6897EECF1AE3}" srcId="{1ECF9AAF-37E2-463C-AD6F-3923C876384B}" destId="{53FB5DA6-B19D-4870-929A-7FB66DEC7526}" srcOrd="0" destOrd="0" parTransId="{220CFC09-4AF0-40CD-A64A-93B4D5535CB9}" sibTransId="{7E98DF27-DC52-4FB3-8F82-9DFCEC433D88}"/>
    <dgm:cxn modelId="{A1EFF595-C9FF-48C6-BD76-C1EF9A806667}" srcId="{A3958E4B-3B10-4B8D-AB83-34C29C5D4FEB}" destId="{1ECF9AAF-37E2-463C-AD6F-3923C876384B}" srcOrd="1" destOrd="0" parTransId="{F5C60ED6-E9D4-4867-A65C-5AC8176A0A1D}" sibTransId="{DB327BB7-600B-4D6E-8A68-ACB8CD137000}"/>
    <dgm:cxn modelId="{D7174E7D-DDA7-460B-AFDC-A31D4A7FCD65}" type="presOf" srcId="{E4746786-2862-4040-BAE8-747E658146C5}" destId="{17338DB5-91D2-4A7C-B8C2-230F5CC7DDB5}" srcOrd="0" destOrd="0" presId="urn:microsoft.com/office/officeart/2005/8/layout/bList2#1"/>
    <dgm:cxn modelId="{01B803CA-39FA-4D9A-8891-1B63AC48C5B5}" srcId="{A3958E4B-3B10-4B8D-AB83-34C29C5D4FEB}" destId="{E4746786-2862-4040-BAE8-747E658146C5}" srcOrd="0" destOrd="0" parTransId="{6661B6BC-3623-486B-8D8F-310B2D05CBAD}" sibTransId="{3E17A9A0-84C7-4C0B-8BC3-2D0A2B98B40C}"/>
    <dgm:cxn modelId="{FBDC6292-2D2A-4B43-925A-0A13348BC8F4}" type="presOf" srcId="{71434AA1-22AA-480C-8F79-952557983057}" destId="{A0CC8387-5FB8-4676-9875-7CDE8EBD9ED6}" srcOrd="1" destOrd="0" presId="urn:microsoft.com/office/officeart/2005/8/layout/bList2#1"/>
    <dgm:cxn modelId="{0E0C23CC-1383-4DAD-A6B6-418912982FDD}" type="presOf" srcId="{1ECF9AAF-37E2-463C-AD6F-3923C876384B}" destId="{D40298F4-8943-4CF1-A585-CAF698CE274D}" srcOrd="0" destOrd="0" presId="urn:microsoft.com/office/officeart/2005/8/layout/bList2#1"/>
    <dgm:cxn modelId="{BB4754A3-1D6B-4B66-908E-A480F65ACCE2}" type="presOf" srcId="{71434AA1-22AA-480C-8F79-952557983057}" destId="{DCFF6E1D-2DFD-48CB-8ED4-D6AEC4007091}" srcOrd="0" destOrd="0" presId="urn:microsoft.com/office/officeart/2005/8/layout/bList2#1"/>
    <dgm:cxn modelId="{036E8C43-9B11-4160-AF75-134A8C1C1B13}" type="presOf" srcId="{A3958E4B-3B10-4B8D-AB83-34C29C5D4FEB}" destId="{8F0F74E8-2F6C-45A9-82F9-2C14FB8E9386}" srcOrd="0" destOrd="0" presId="urn:microsoft.com/office/officeart/2005/8/layout/bList2#1"/>
    <dgm:cxn modelId="{332860D6-EFDA-48A2-875F-00790C3330E7}" srcId="{71434AA1-22AA-480C-8F79-952557983057}" destId="{18EA270A-7527-42E2-897B-0654F5DD1EAB}" srcOrd="0" destOrd="0" parTransId="{019CBB88-8D2A-4265-944C-A56C28D975AC}" sibTransId="{59FFB16D-72B7-4716-899B-B3C30DFF4F0E}"/>
    <dgm:cxn modelId="{CDDEA2D0-267D-463F-B30F-656F84067755}" type="presOf" srcId="{53FB5DA6-B19D-4870-929A-7FB66DEC7526}" destId="{91A757CF-574F-4D32-A227-D7A2770C6627}" srcOrd="0" destOrd="0" presId="urn:microsoft.com/office/officeart/2005/8/layout/bList2#1"/>
    <dgm:cxn modelId="{0D2FF83C-C852-4DCE-8216-137301BB9533}" type="presOf" srcId="{18EA270A-7527-42E2-897B-0654F5DD1EAB}" destId="{C414DB3C-8D40-48E7-92BA-C93A524B1D85}" srcOrd="0" destOrd="0" presId="urn:microsoft.com/office/officeart/2005/8/layout/bList2#1"/>
    <dgm:cxn modelId="{5CBC0675-3338-4868-A7E9-05CF18DF625F}" type="presOf" srcId="{E4746786-2862-4040-BAE8-747E658146C5}" destId="{53AA8172-924C-4480-A9D8-9A8E23C4F7D1}" srcOrd="1" destOrd="0" presId="urn:microsoft.com/office/officeart/2005/8/layout/bList2#1"/>
    <dgm:cxn modelId="{7405D2CD-2C4E-4677-AC43-65F2F9AF8A2D}" srcId="{A3958E4B-3B10-4B8D-AB83-34C29C5D4FEB}" destId="{71434AA1-22AA-480C-8F79-952557983057}" srcOrd="2" destOrd="0" parTransId="{0B2D3AD3-5C4C-4CCC-A35C-0A1B8217BA97}" sibTransId="{4DA776CF-4517-482A-84B4-7BC843593F54}"/>
    <dgm:cxn modelId="{88AF216B-1659-4843-BDEC-8BDEBBE9FF47}" srcId="{E4746786-2862-4040-BAE8-747E658146C5}" destId="{FED49800-7A2F-4965-812E-2BD8CA32A494}" srcOrd="0" destOrd="0" parTransId="{8D33F6E6-A2D7-4F90-AF59-E211E0CA6F7D}" sibTransId="{66ABC3A0-130D-4773-8FB8-B1C9FCC9F0FE}"/>
    <dgm:cxn modelId="{D00A3E44-1179-4E55-AC90-25F9324F2F35}" type="presParOf" srcId="{8F0F74E8-2F6C-45A9-82F9-2C14FB8E9386}" destId="{A29EF875-B13E-4BB2-9CC7-36C41A64A6A1}" srcOrd="0" destOrd="0" presId="urn:microsoft.com/office/officeart/2005/8/layout/bList2#1"/>
    <dgm:cxn modelId="{E092189E-D75C-4518-BC1A-D46A160D05BC}" type="presParOf" srcId="{A29EF875-B13E-4BB2-9CC7-36C41A64A6A1}" destId="{D117F94A-1609-4FB5-B449-82E39847AF56}" srcOrd="0" destOrd="0" presId="urn:microsoft.com/office/officeart/2005/8/layout/bList2#1"/>
    <dgm:cxn modelId="{A62CA449-92D0-4AD8-AE38-66C590391C81}" type="presParOf" srcId="{A29EF875-B13E-4BB2-9CC7-36C41A64A6A1}" destId="{17338DB5-91D2-4A7C-B8C2-230F5CC7DDB5}" srcOrd="1" destOrd="0" presId="urn:microsoft.com/office/officeart/2005/8/layout/bList2#1"/>
    <dgm:cxn modelId="{009E94AE-8B07-459E-B127-F2DCD0441B16}" type="presParOf" srcId="{A29EF875-B13E-4BB2-9CC7-36C41A64A6A1}" destId="{53AA8172-924C-4480-A9D8-9A8E23C4F7D1}" srcOrd="2" destOrd="0" presId="urn:microsoft.com/office/officeart/2005/8/layout/bList2#1"/>
    <dgm:cxn modelId="{BC45ED76-9A78-4A21-83D7-BC3175D9EF43}" type="presParOf" srcId="{A29EF875-B13E-4BB2-9CC7-36C41A64A6A1}" destId="{436DAEA1-F16E-452F-B33C-936CB9864FC7}" srcOrd="3" destOrd="0" presId="urn:microsoft.com/office/officeart/2005/8/layout/bList2#1"/>
    <dgm:cxn modelId="{B1AD0227-E15E-4BDB-A64C-372694095BC3}" type="presParOf" srcId="{8F0F74E8-2F6C-45A9-82F9-2C14FB8E9386}" destId="{3C4A7C26-F0E8-4AE7-AD7A-D7B1641859C3}" srcOrd="1" destOrd="0" presId="urn:microsoft.com/office/officeart/2005/8/layout/bList2#1"/>
    <dgm:cxn modelId="{98EA18ED-4092-4914-8BAA-769C3645FBA3}" type="presParOf" srcId="{8F0F74E8-2F6C-45A9-82F9-2C14FB8E9386}" destId="{B7FD39C1-E2E8-49D9-9F6D-B6D3CD492265}" srcOrd="2" destOrd="0" presId="urn:microsoft.com/office/officeart/2005/8/layout/bList2#1"/>
    <dgm:cxn modelId="{B026F395-2C84-499C-AF8B-864D0A03C7E4}" type="presParOf" srcId="{B7FD39C1-E2E8-49D9-9F6D-B6D3CD492265}" destId="{91A757CF-574F-4D32-A227-D7A2770C6627}" srcOrd="0" destOrd="0" presId="urn:microsoft.com/office/officeart/2005/8/layout/bList2#1"/>
    <dgm:cxn modelId="{31D0AE8D-758F-4CDC-ADEC-F82E5DB3CA54}" type="presParOf" srcId="{B7FD39C1-E2E8-49D9-9F6D-B6D3CD492265}" destId="{D40298F4-8943-4CF1-A585-CAF698CE274D}" srcOrd="1" destOrd="0" presId="urn:microsoft.com/office/officeart/2005/8/layout/bList2#1"/>
    <dgm:cxn modelId="{9CB4FD31-2CBF-410D-95FF-AAA2BA8FAB5C}" type="presParOf" srcId="{B7FD39C1-E2E8-49D9-9F6D-B6D3CD492265}" destId="{67003DBD-DBE8-4912-9E12-95331D305D05}" srcOrd="2" destOrd="0" presId="urn:microsoft.com/office/officeart/2005/8/layout/bList2#1"/>
    <dgm:cxn modelId="{021BC4F9-9089-445E-8150-AEA40D00D8B9}" type="presParOf" srcId="{B7FD39C1-E2E8-49D9-9F6D-B6D3CD492265}" destId="{4E77F064-A0BB-41FB-B6FD-46F11FC8ACFB}" srcOrd="3" destOrd="0" presId="urn:microsoft.com/office/officeart/2005/8/layout/bList2#1"/>
    <dgm:cxn modelId="{CB9E6490-5803-41E3-A5CB-61A494841A83}" type="presParOf" srcId="{8F0F74E8-2F6C-45A9-82F9-2C14FB8E9386}" destId="{42057594-F010-4FCD-B0BD-A934225D6BF4}" srcOrd="3" destOrd="0" presId="urn:microsoft.com/office/officeart/2005/8/layout/bList2#1"/>
    <dgm:cxn modelId="{D167E6DF-C49C-439E-B643-AA38BA06E687}" type="presParOf" srcId="{8F0F74E8-2F6C-45A9-82F9-2C14FB8E9386}" destId="{208212E9-B1DE-4D99-8EE4-34EB1DB3473C}" srcOrd="4" destOrd="0" presId="urn:microsoft.com/office/officeart/2005/8/layout/bList2#1"/>
    <dgm:cxn modelId="{2F23E13C-CC7E-412E-88CE-0B90E3F2D453}" type="presParOf" srcId="{208212E9-B1DE-4D99-8EE4-34EB1DB3473C}" destId="{C414DB3C-8D40-48E7-92BA-C93A524B1D85}" srcOrd="0" destOrd="0" presId="urn:microsoft.com/office/officeart/2005/8/layout/bList2#1"/>
    <dgm:cxn modelId="{AE9DD9E7-9681-42E6-BE3C-8ED661A8AC71}" type="presParOf" srcId="{208212E9-B1DE-4D99-8EE4-34EB1DB3473C}" destId="{DCFF6E1D-2DFD-48CB-8ED4-D6AEC4007091}" srcOrd="1" destOrd="0" presId="urn:microsoft.com/office/officeart/2005/8/layout/bList2#1"/>
    <dgm:cxn modelId="{6A96E831-808C-43DA-8D90-6E5B4F879E25}" type="presParOf" srcId="{208212E9-B1DE-4D99-8EE4-34EB1DB3473C}" destId="{A0CC8387-5FB8-4676-9875-7CDE8EBD9ED6}" srcOrd="2" destOrd="0" presId="urn:microsoft.com/office/officeart/2005/8/layout/bList2#1"/>
    <dgm:cxn modelId="{555F7347-3F33-4CE6-8A6F-A04F9494EC04}" type="presParOf" srcId="{208212E9-B1DE-4D99-8EE4-34EB1DB3473C}" destId="{78F6DE90-2FC1-4869-8075-4667F2C352F5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D643AA-52E6-4AC6-84E0-B34615F72525}" type="doc">
      <dgm:prSet loTypeId="urn:microsoft.com/office/officeart/2005/8/layout/venn3" loCatId="relationship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pPr rtl="1"/>
          <a:endParaRPr lang="ar-EG"/>
        </a:p>
      </dgm:t>
    </dgm:pt>
    <dgm:pt modelId="{D0D89665-D8AA-487A-B066-3A10440B7BAB}">
      <dgm:prSet phldrT="[نص]"/>
      <dgm:spPr/>
      <dgm:t>
        <a:bodyPr/>
        <a:lstStyle/>
        <a:p>
          <a:pPr rtl="1"/>
          <a:endParaRPr lang="ar-EG" dirty="0"/>
        </a:p>
      </dgm:t>
    </dgm:pt>
    <dgm:pt modelId="{60F8D62C-2F80-4B31-9227-3A8B64C83C91}" type="parTrans" cxnId="{A22CF927-A6A6-4822-A6E0-3F8207F943A0}">
      <dgm:prSet/>
      <dgm:spPr/>
      <dgm:t>
        <a:bodyPr/>
        <a:lstStyle/>
        <a:p>
          <a:pPr rtl="1"/>
          <a:endParaRPr lang="ar-EG"/>
        </a:p>
      </dgm:t>
    </dgm:pt>
    <dgm:pt modelId="{F842BCAA-B9AF-4A7F-AFFE-9E80E6B5EE57}" type="sibTrans" cxnId="{A22CF927-A6A6-4822-A6E0-3F8207F943A0}">
      <dgm:prSet/>
      <dgm:spPr/>
      <dgm:t>
        <a:bodyPr/>
        <a:lstStyle/>
        <a:p>
          <a:pPr rtl="1"/>
          <a:endParaRPr lang="ar-EG"/>
        </a:p>
      </dgm:t>
    </dgm:pt>
    <dgm:pt modelId="{C3735E73-3DC9-4D97-9F63-CC6BF92C547A}">
      <dgm:prSet phldrT="[نص]"/>
      <dgm:spPr/>
      <dgm:t>
        <a:bodyPr/>
        <a:lstStyle/>
        <a:p>
          <a:pPr rtl="1"/>
          <a:endParaRPr lang="ar-EG" dirty="0"/>
        </a:p>
      </dgm:t>
    </dgm:pt>
    <dgm:pt modelId="{A04D2EB8-1AAB-4FB4-8FE9-B35090A2F242}" type="parTrans" cxnId="{2E71C30A-010F-4DE0-96ED-35FE46C72FC9}">
      <dgm:prSet/>
      <dgm:spPr/>
      <dgm:t>
        <a:bodyPr/>
        <a:lstStyle/>
        <a:p>
          <a:pPr rtl="1"/>
          <a:endParaRPr lang="ar-EG"/>
        </a:p>
      </dgm:t>
    </dgm:pt>
    <dgm:pt modelId="{A1B4C0BB-C95C-41C5-96D1-1A8AF0C97771}" type="sibTrans" cxnId="{2E71C30A-010F-4DE0-96ED-35FE46C72FC9}">
      <dgm:prSet/>
      <dgm:spPr/>
      <dgm:t>
        <a:bodyPr/>
        <a:lstStyle/>
        <a:p>
          <a:pPr rtl="1"/>
          <a:endParaRPr lang="ar-EG"/>
        </a:p>
      </dgm:t>
    </dgm:pt>
    <dgm:pt modelId="{29ED7BE9-B7A7-4C57-80F3-22E80215FB10}">
      <dgm:prSet phldrT="[نص]"/>
      <dgm:spPr/>
      <dgm:t>
        <a:bodyPr/>
        <a:lstStyle/>
        <a:p>
          <a:pPr rtl="1"/>
          <a:endParaRPr lang="ar-EG" dirty="0"/>
        </a:p>
      </dgm:t>
    </dgm:pt>
    <dgm:pt modelId="{A78E0DEC-A36E-43DC-89D3-BDDF681DD95A}" type="parTrans" cxnId="{F5BA5F23-5EC2-48A1-B0C4-8B2389FEED72}">
      <dgm:prSet/>
      <dgm:spPr/>
      <dgm:t>
        <a:bodyPr/>
        <a:lstStyle/>
        <a:p>
          <a:pPr rtl="1"/>
          <a:endParaRPr lang="ar-EG"/>
        </a:p>
      </dgm:t>
    </dgm:pt>
    <dgm:pt modelId="{E2970994-735B-4F5E-A480-608E57DF0124}" type="sibTrans" cxnId="{F5BA5F23-5EC2-48A1-B0C4-8B2389FEED72}">
      <dgm:prSet/>
      <dgm:spPr/>
      <dgm:t>
        <a:bodyPr/>
        <a:lstStyle/>
        <a:p>
          <a:pPr rtl="1"/>
          <a:endParaRPr lang="ar-EG"/>
        </a:p>
      </dgm:t>
    </dgm:pt>
    <dgm:pt modelId="{A74C4BBF-23CB-4AE0-BE40-33FAE94BF142}">
      <dgm:prSet phldrT="[نص]"/>
      <dgm:spPr/>
      <dgm:t>
        <a:bodyPr/>
        <a:lstStyle/>
        <a:p>
          <a:pPr rtl="1"/>
          <a:endParaRPr lang="ar-EG" dirty="0"/>
        </a:p>
      </dgm:t>
    </dgm:pt>
    <dgm:pt modelId="{CDFCD5C6-27D4-4DFD-8C6B-B98FC0DC35EA}" type="parTrans" cxnId="{7832DDE7-D4D8-4422-AAAF-3FBE3B5F2453}">
      <dgm:prSet/>
      <dgm:spPr/>
      <dgm:t>
        <a:bodyPr/>
        <a:lstStyle/>
        <a:p>
          <a:pPr rtl="1"/>
          <a:endParaRPr lang="ar-EG"/>
        </a:p>
      </dgm:t>
    </dgm:pt>
    <dgm:pt modelId="{9E6F061B-C937-4915-AD26-7205238154DB}" type="sibTrans" cxnId="{7832DDE7-D4D8-4422-AAAF-3FBE3B5F2453}">
      <dgm:prSet/>
      <dgm:spPr/>
      <dgm:t>
        <a:bodyPr/>
        <a:lstStyle/>
        <a:p>
          <a:pPr rtl="1"/>
          <a:endParaRPr lang="ar-EG"/>
        </a:p>
      </dgm:t>
    </dgm:pt>
    <dgm:pt modelId="{74FCCC08-8E5E-44C8-BDB1-055738FDD502}" type="pres">
      <dgm:prSet presAssocID="{BCD643AA-52E6-4AC6-84E0-B34615F725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BDB8FFAE-6DF5-496B-9FC6-A1B6ADB8FF2E}" type="pres">
      <dgm:prSet presAssocID="{D0D89665-D8AA-487A-B066-3A10440B7BAB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C4B2B7B-A7FA-42B4-AD23-A5CED22B233F}" type="pres">
      <dgm:prSet presAssocID="{F842BCAA-B9AF-4A7F-AFFE-9E80E6B5EE57}" presName="space" presStyleCnt="0"/>
      <dgm:spPr/>
    </dgm:pt>
    <dgm:pt modelId="{1FE2A195-D344-4EA6-A91D-FD1541B414C7}" type="pres">
      <dgm:prSet presAssocID="{C3735E73-3DC9-4D97-9F63-CC6BF92C547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16D91A4-D487-4057-944B-286A0D5F0235}" type="pres">
      <dgm:prSet presAssocID="{A1B4C0BB-C95C-41C5-96D1-1A8AF0C97771}" presName="space" presStyleCnt="0"/>
      <dgm:spPr/>
    </dgm:pt>
    <dgm:pt modelId="{714FB1F6-4724-411D-8F5B-AF72DDA947E7}" type="pres">
      <dgm:prSet presAssocID="{29ED7BE9-B7A7-4C57-80F3-22E80215FB1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2BD0884-A015-4B93-AA1C-1A49E250FCB7}" type="pres">
      <dgm:prSet presAssocID="{E2970994-735B-4F5E-A480-608E57DF0124}" presName="space" presStyleCnt="0"/>
      <dgm:spPr/>
    </dgm:pt>
    <dgm:pt modelId="{78A972F8-0A87-45CC-958E-A47CF361505F}" type="pres">
      <dgm:prSet presAssocID="{A74C4BBF-23CB-4AE0-BE40-33FAE94BF1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A22CF927-A6A6-4822-A6E0-3F8207F943A0}" srcId="{BCD643AA-52E6-4AC6-84E0-B34615F72525}" destId="{D0D89665-D8AA-487A-B066-3A10440B7BAB}" srcOrd="0" destOrd="0" parTransId="{60F8D62C-2F80-4B31-9227-3A8B64C83C91}" sibTransId="{F842BCAA-B9AF-4A7F-AFFE-9E80E6B5EE57}"/>
    <dgm:cxn modelId="{F5BA5F23-5EC2-48A1-B0C4-8B2389FEED72}" srcId="{BCD643AA-52E6-4AC6-84E0-B34615F72525}" destId="{29ED7BE9-B7A7-4C57-80F3-22E80215FB10}" srcOrd="2" destOrd="0" parTransId="{A78E0DEC-A36E-43DC-89D3-BDDF681DD95A}" sibTransId="{E2970994-735B-4F5E-A480-608E57DF0124}"/>
    <dgm:cxn modelId="{42A38A41-E078-4F4D-A319-82FE8A196453}" type="presOf" srcId="{C3735E73-3DC9-4D97-9F63-CC6BF92C547A}" destId="{1FE2A195-D344-4EA6-A91D-FD1541B414C7}" srcOrd="0" destOrd="0" presId="urn:microsoft.com/office/officeart/2005/8/layout/venn3"/>
    <dgm:cxn modelId="{E4AC7114-3180-49D2-87E1-EA9DCF67CDEC}" type="presOf" srcId="{D0D89665-D8AA-487A-B066-3A10440B7BAB}" destId="{BDB8FFAE-6DF5-496B-9FC6-A1B6ADB8FF2E}" srcOrd="0" destOrd="0" presId="urn:microsoft.com/office/officeart/2005/8/layout/venn3"/>
    <dgm:cxn modelId="{7832DDE7-D4D8-4422-AAAF-3FBE3B5F2453}" srcId="{BCD643AA-52E6-4AC6-84E0-B34615F72525}" destId="{A74C4BBF-23CB-4AE0-BE40-33FAE94BF142}" srcOrd="3" destOrd="0" parTransId="{CDFCD5C6-27D4-4DFD-8C6B-B98FC0DC35EA}" sibTransId="{9E6F061B-C937-4915-AD26-7205238154DB}"/>
    <dgm:cxn modelId="{0DA8B335-2964-4395-803F-27801335FF86}" type="presOf" srcId="{29ED7BE9-B7A7-4C57-80F3-22E80215FB10}" destId="{714FB1F6-4724-411D-8F5B-AF72DDA947E7}" srcOrd="0" destOrd="0" presId="urn:microsoft.com/office/officeart/2005/8/layout/venn3"/>
    <dgm:cxn modelId="{4714DEC7-8989-4DBA-92C2-FAF4FF64DF54}" type="presOf" srcId="{BCD643AA-52E6-4AC6-84E0-B34615F72525}" destId="{74FCCC08-8E5E-44C8-BDB1-055738FDD502}" srcOrd="0" destOrd="0" presId="urn:microsoft.com/office/officeart/2005/8/layout/venn3"/>
    <dgm:cxn modelId="{087ED59E-216B-48A8-BFCD-BFC7DA91A8B0}" type="presOf" srcId="{A74C4BBF-23CB-4AE0-BE40-33FAE94BF142}" destId="{78A972F8-0A87-45CC-958E-A47CF361505F}" srcOrd="0" destOrd="0" presId="urn:microsoft.com/office/officeart/2005/8/layout/venn3"/>
    <dgm:cxn modelId="{2E71C30A-010F-4DE0-96ED-35FE46C72FC9}" srcId="{BCD643AA-52E6-4AC6-84E0-B34615F72525}" destId="{C3735E73-3DC9-4D97-9F63-CC6BF92C547A}" srcOrd="1" destOrd="0" parTransId="{A04D2EB8-1AAB-4FB4-8FE9-B35090A2F242}" sibTransId="{A1B4C0BB-C95C-41C5-96D1-1A8AF0C97771}"/>
    <dgm:cxn modelId="{3B22B2AF-FC08-4B7B-AB00-414C408620D3}" type="presParOf" srcId="{74FCCC08-8E5E-44C8-BDB1-055738FDD502}" destId="{BDB8FFAE-6DF5-496B-9FC6-A1B6ADB8FF2E}" srcOrd="0" destOrd="0" presId="urn:microsoft.com/office/officeart/2005/8/layout/venn3"/>
    <dgm:cxn modelId="{48F17C86-E40A-4141-B10B-90C9D7E300F8}" type="presParOf" srcId="{74FCCC08-8E5E-44C8-BDB1-055738FDD502}" destId="{BC4B2B7B-A7FA-42B4-AD23-A5CED22B233F}" srcOrd="1" destOrd="0" presId="urn:microsoft.com/office/officeart/2005/8/layout/venn3"/>
    <dgm:cxn modelId="{45B45BA0-A3A0-4D5D-8AE7-AFBA7AB4E1C1}" type="presParOf" srcId="{74FCCC08-8E5E-44C8-BDB1-055738FDD502}" destId="{1FE2A195-D344-4EA6-A91D-FD1541B414C7}" srcOrd="2" destOrd="0" presId="urn:microsoft.com/office/officeart/2005/8/layout/venn3"/>
    <dgm:cxn modelId="{A653815E-D0F9-482A-9107-9E43CDBD21D8}" type="presParOf" srcId="{74FCCC08-8E5E-44C8-BDB1-055738FDD502}" destId="{B16D91A4-D487-4057-944B-286A0D5F0235}" srcOrd="3" destOrd="0" presId="urn:microsoft.com/office/officeart/2005/8/layout/venn3"/>
    <dgm:cxn modelId="{B1B90FBB-8CC4-483D-A4A2-6051AF712F67}" type="presParOf" srcId="{74FCCC08-8E5E-44C8-BDB1-055738FDD502}" destId="{714FB1F6-4724-411D-8F5B-AF72DDA947E7}" srcOrd="4" destOrd="0" presId="urn:microsoft.com/office/officeart/2005/8/layout/venn3"/>
    <dgm:cxn modelId="{51C2F9C3-6EBC-49AE-A256-3C4E1E4235DE}" type="presParOf" srcId="{74FCCC08-8E5E-44C8-BDB1-055738FDD502}" destId="{42BD0884-A015-4B93-AA1C-1A49E250FCB7}" srcOrd="5" destOrd="0" presId="urn:microsoft.com/office/officeart/2005/8/layout/venn3"/>
    <dgm:cxn modelId="{742B8679-4F00-4028-B0C4-6BE5F0B7B820}" type="presParOf" srcId="{74FCCC08-8E5E-44C8-BDB1-055738FDD502}" destId="{78A972F8-0A87-45CC-958E-A47CF361505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A6B36-8028-4712-B12E-94C1DBDB02E0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300" kern="1200" dirty="0" smtClean="0"/>
            <a:t>التعود</a:t>
          </a:r>
          <a:endParaRPr lang="ar-EG" sz="5300" kern="1200" dirty="0"/>
        </a:p>
      </dsp:txBody>
      <dsp:txXfrm rot="5400000">
        <a:off x="1323" y="1295299"/>
        <a:ext cx="2431107" cy="1473398"/>
      </dsp:txXfrm>
    </dsp:sp>
    <dsp:sp modelId="{C71929AF-0A44-4973-A9BC-C05D1D362476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300" kern="1200" dirty="0" smtClean="0"/>
            <a:t>الإدمان</a:t>
          </a:r>
          <a:endParaRPr lang="ar-EG" sz="5300" kern="1200" dirty="0"/>
        </a:p>
      </dsp:txBody>
      <dsp:txXfrm rot="-5400000">
        <a:off x="3663570" y="1295300"/>
        <a:ext cx="2431107" cy="1473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7812E-FA4E-444D-8CE4-BD7621CFEAC5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E7A65-150E-4C08-89F6-8712E9F94C54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>
              <a:solidFill>
                <a:schemeClr val="accent4">
                  <a:lumMod val="50000"/>
                </a:schemeClr>
              </a:solidFill>
            </a:rPr>
            <a:t>مخدرات طبيعية</a:t>
          </a:r>
          <a:endParaRPr lang="ar-EG" sz="2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790161" y="455544"/>
        <a:ext cx="2547676" cy="868101"/>
      </dsp:txXfrm>
    </dsp:sp>
    <dsp:sp modelId="{61CAA863-F5DE-4760-8B6F-52BAD269FE6A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>
              <a:solidFill>
                <a:schemeClr val="accent4">
                  <a:lumMod val="50000"/>
                </a:schemeClr>
              </a:solidFill>
            </a:rPr>
            <a:t>مخدرات نصف </a:t>
          </a:r>
          <a:r>
            <a:rPr lang="ar-EG" sz="2800" kern="1200" dirty="0" err="1" smtClean="0">
              <a:solidFill>
                <a:schemeClr val="accent4">
                  <a:lumMod val="50000"/>
                </a:schemeClr>
              </a:solidFill>
            </a:rPr>
            <a:t>تخليقية</a:t>
          </a:r>
          <a:endParaRPr lang="ar-EG" sz="2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790161" y="1537822"/>
        <a:ext cx="2547676" cy="868101"/>
      </dsp:txXfrm>
    </dsp:sp>
    <dsp:sp modelId="{4841A229-5F76-4B0C-8C45-B8F836510556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>
              <a:solidFill>
                <a:schemeClr val="accent4">
                  <a:lumMod val="50000"/>
                </a:schemeClr>
              </a:solidFill>
            </a:rPr>
            <a:t>مخدرات </a:t>
          </a:r>
          <a:r>
            <a:rPr lang="ar-EG" sz="2800" kern="1200" dirty="0" err="1" smtClean="0">
              <a:solidFill>
                <a:schemeClr val="accent4">
                  <a:lumMod val="50000"/>
                </a:schemeClr>
              </a:solidFill>
            </a:rPr>
            <a:t>تخليقية</a:t>
          </a:r>
          <a:endParaRPr lang="ar-EG" sz="2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790161" y="2620101"/>
        <a:ext cx="2547676" cy="868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7F94A-1609-4FB5-B449-82E39847AF56}">
      <dsp:nvSpPr>
        <dsp:cNvPr id="0" name=""/>
        <dsp:cNvSpPr/>
      </dsp:nvSpPr>
      <dsp:spPr>
        <a:xfrm>
          <a:off x="4120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ct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800" kern="1200" dirty="0" err="1" smtClean="0"/>
            <a:t>يانج</a:t>
          </a:r>
          <a:r>
            <a:rPr lang="ar-EG" sz="2800" kern="1200" dirty="0" smtClean="0"/>
            <a:t> - </a:t>
          </a:r>
          <a:r>
            <a:rPr lang="ar-EG" sz="2800" kern="1200" dirty="0" err="1" smtClean="0"/>
            <a:t>جاجانى</a:t>
          </a:r>
          <a:endParaRPr lang="ar-EG" sz="2800" kern="1200" dirty="0"/>
        </a:p>
      </dsp:txBody>
      <dsp:txXfrm>
        <a:off x="35246" y="1042142"/>
        <a:ext cx="1717294" cy="1297267"/>
      </dsp:txXfrm>
    </dsp:sp>
    <dsp:sp modelId="{53AA8172-924C-4480-A9D8-9A8E23C4F7D1}">
      <dsp:nvSpPr>
        <dsp:cNvPr id="0" name=""/>
        <dsp:cNvSpPr/>
      </dsp:nvSpPr>
      <dsp:spPr>
        <a:xfrm>
          <a:off x="4120" y="2339410"/>
          <a:ext cx="1779546" cy="5712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100" kern="1200" dirty="0" smtClean="0"/>
            <a:t>الهند</a:t>
          </a:r>
          <a:endParaRPr lang="ar-EG" sz="4100" kern="1200" dirty="0"/>
        </a:p>
      </dsp:txBody>
      <dsp:txXfrm>
        <a:off x="4120" y="2339410"/>
        <a:ext cx="1253201" cy="571209"/>
      </dsp:txXfrm>
    </dsp:sp>
    <dsp:sp modelId="{436DAEA1-F16E-452F-B33C-936CB9864FC7}">
      <dsp:nvSpPr>
        <dsp:cNvPr id="0" name=""/>
        <dsp:cNvSpPr/>
      </dsp:nvSpPr>
      <dsp:spPr>
        <a:xfrm>
          <a:off x="1307662" y="2430141"/>
          <a:ext cx="622841" cy="622841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757CF-574F-4D32-A227-D7A2770C6627}">
      <dsp:nvSpPr>
        <dsp:cNvPr id="0" name=""/>
        <dsp:cNvSpPr/>
      </dsp:nvSpPr>
      <dsp:spPr>
        <a:xfrm>
          <a:off x="2084808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ct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800" kern="1200" dirty="0" smtClean="0"/>
            <a:t>ماريجوانا – </a:t>
          </a:r>
          <a:r>
            <a:rPr lang="ar-EG" sz="2800" kern="1200" dirty="0" err="1" smtClean="0"/>
            <a:t>ماريونا</a:t>
          </a:r>
          <a:r>
            <a:rPr lang="ar-EG" sz="2800" kern="1200" dirty="0" smtClean="0"/>
            <a:t> – </a:t>
          </a:r>
          <a:r>
            <a:rPr lang="ar-EG" sz="2800" kern="1200" dirty="0" err="1" smtClean="0"/>
            <a:t>ماريغوانا</a:t>
          </a:r>
          <a:endParaRPr lang="ar-EG" sz="2800" kern="1200" dirty="0"/>
        </a:p>
      </dsp:txBody>
      <dsp:txXfrm>
        <a:off x="2115934" y="1042142"/>
        <a:ext cx="1717294" cy="1297267"/>
      </dsp:txXfrm>
    </dsp:sp>
    <dsp:sp modelId="{67003DBD-DBE8-4912-9E12-95331D305D05}">
      <dsp:nvSpPr>
        <dsp:cNvPr id="0" name=""/>
        <dsp:cNvSpPr/>
      </dsp:nvSpPr>
      <dsp:spPr>
        <a:xfrm>
          <a:off x="2084808" y="2339410"/>
          <a:ext cx="1779546" cy="5712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100" kern="1200" dirty="0" smtClean="0"/>
            <a:t>أمريكا</a:t>
          </a:r>
          <a:endParaRPr lang="ar-EG" sz="4100" kern="1200" dirty="0"/>
        </a:p>
      </dsp:txBody>
      <dsp:txXfrm>
        <a:off x="2084808" y="2339410"/>
        <a:ext cx="1253201" cy="571209"/>
      </dsp:txXfrm>
    </dsp:sp>
    <dsp:sp modelId="{4E77F064-A0BB-41FB-B6FD-46F11FC8ACFB}">
      <dsp:nvSpPr>
        <dsp:cNvPr id="0" name=""/>
        <dsp:cNvSpPr/>
      </dsp:nvSpPr>
      <dsp:spPr>
        <a:xfrm>
          <a:off x="3388350" y="2430141"/>
          <a:ext cx="622841" cy="622841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4DB3C-8D40-48E7-92BA-C93A524B1D85}">
      <dsp:nvSpPr>
        <dsp:cNvPr id="0" name=""/>
        <dsp:cNvSpPr/>
      </dsp:nvSpPr>
      <dsp:spPr>
        <a:xfrm>
          <a:off x="4165496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ct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800" kern="1200" dirty="0" smtClean="0"/>
            <a:t>البانجو أو بانجو</a:t>
          </a:r>
          <a:endParaRPr lang="ar-EG" sz="2800" kern="1200" dirty="0"/>
        </a:p>
      </dsp:txBody>
      <dsp:txXfrm>
        <a:off x="4196622" y="1042142"/>
        <a:ext cx="1717294" cy="1297267"/>
      </dsp:txXfrm>
    </dsp:sp>
    <dsp:sp modelId="{A0CC8387-5FB8-4676-9875-7CDE8EBD9ED6}">
      <dsp:nvSpPr>
        <dsp:cNvPr id="0" name=""/>
        <dsp:cNvSpPr/>
      </dsp:nvSpPr>
      <dsp:spPr>
        <a:xfrm>
          <a:off x="4165496" y="2339410"/>
          <a:ext cx="1779546" cy="5712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100" kern="1200" dirty="0" smtClean="0"/>
            <a:t>مصر</a:t>
          </a:r>
          <a:endParaRPr lang="ar-EG" sz="4100" kern="1200" dirty="0"/>
        </a:p>
      </dsp:txBody>
      <dsp:txXfrm>
        <a:off x="4165496" y="2339410"/>
        <a:ext cx="1253201" cy="571209"/>
      </dsp:txXfrm>
    </dsp:sp>
    <dsp:sp modelId="{78F6DE90-2FC1-4869-8075-4667F2C352F5}">
      <dsp:nvSpPr>
        <dsp:cNvPr id="0" name=""/>
        <dsp:cNvSpPr/>
      </dsp:nvSpPr>
      <dsp:spPr>
        <a:xfrm>
          <a:off x="5469038" y="2430141"/>
          <a:ext cx="622841" cy="622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8FFAE-6DF5-496B-9FC6-A1B6ADB8FF2E}">
      <dsp:nvSpPr>
        <dsp:cNvPr id="0" name=""/>
        <dsp:cNvSpPr/>
      </dsp:nvSpPr>
      <dsp:spPr>
        <a:xfrm>
          <a:off x="1785" y="227211"/>
          <a:ext cx="1791890" cy="179189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82550" rIns="98614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6500" kern="1200" dirty="0"/>
        </a:p>
      </dsp:txBody>
      <dsp:txXfrm>
        <a:off x="264201" y="489627"/>
        <a:ext cx="1267058" cy="1267058"/>
      </dsp:txXfrm>
    </dsp:sp>
    <dsp:sp modelId="{1FE2A195-D344-4EA6-A91D-FD1541B414C7}">
      <dsp:nvSpPr>
        <dsp:cNvPr id="0" name=""/>
        <dsp:cNvSpPr/>
      </dsp:nvSpPr>
      <dsp:spPr>
        <a:xfrm>
          <a:off x="1435298" y="227211"/>
          <a:ext cx="1791890" cy="179189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82550" rIns="98614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6500" kern="1200" dirty="0"/>
        </a:p>
      </dsp:txBody>
      <dsp:txXfrm>
        <a:off x="1697714" y="489627"/>
        <a:ext cx="1267058" cy="1267058"/>
      </dsp:txXfrm>
    </dsp:sp>
    <dsp:sp modelId="{714FB1F6-4724-411D-8F5B-AF72DDA947E7}">
      <dsp:nvSpPr>
        <dsp:cNvPr id="0" name=""/>
        <dsp:cNvSpPr/>
      </dsp:nvSpPr>
      <dsp:spPr>
        <a:xfrm>
          <a:off x="2868810" y="227211"/>
          <a:ext cx="1791890" cy="179189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82550" rIns="98614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6500" kern="1200" dirty="0"/>
        </a:p>
      </dsp:txBody>
      <dsp:txXfrm>
        <a:off x="3131226" y="489627"/>
        <a:ext cx="1267058" cy="1267058"/>
      </dsp:txXfrm>
    </dsp:sp>
    <dsp:sp modelId="{78A972F8-0A87-45CC-958E-A47CF361505F}">
      <dsp:nvSpPr>
        <dsp:cNvPr id="0" name=""/>
        <dsp:cNvSpPr/>
      </dsp:nvSpPr>
      <dsp:spPr>
        <a:xfrm>
          <a:off x="4302323" y="227211"/>
          <a:ext cx="1791890" cy="179189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82550" rIns="98614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6500" kern="1200" dirty="0"/>
        </a:p>
      </dsp:txBody>
      <dsp:txXfrm>
        <a:off x="4564739" y="489627"/>
        <a:ext cx="1267058" cy="1267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41D859-9857-48C6-BF29-319F442D2DC3}" type="datetimeFigureOut">
              <a:rPr lang="ar-EG" smtClean="0"/>
              <a:pPr/>
              <a:t>25/11/1434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932DBC-502B-4B1E-B761-1F987241E1B9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3419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32DBC-502B-4B1E-B761-1F987241E1B9}" type="slidenum">
              <a:rPr lang="ar-EG" smtClean="0"/>
              <a:pPr/>
              <a:t>32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25/11/1434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25/11/1434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25/11/1434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25/11/1434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://www.freedomest.com/2011/01/blog-post_3576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4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nhla\صوور فيس\صور فيس\24911_10150137715970237_885650236_11414651_36199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24"/>
            <a:ext cx="5143536" cy="6873528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2143108" y="127321"/>
            <a:ext cx="4643470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توهان</a:t>
            </a:r>
            <a:r>
              <a:rPr lang="ar-EG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هذا العصر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714612" y="2556213"/>
            <a:ext cx="4038285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أنواع المخدرات</a:t>
            </a:r>
            <a:endParaRPr lang="ar-SA" sz="6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صور\السيجارة\4-8-2010-15-1-318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1346200"/>
            <a:ext cx="4699000" cy="416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صور\السيجارة\738986_257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94" y="1428736"/>
            <a:ext cx="4000508" cy="3075946"/>
          </a:xfrm>
          <a:prstGeom prst="rect">
            <a:avLst/>
          </a:prstGeom>
          <a:noFill/>
        </p:spPr>
      </p:pic>
      <p:sp>
        <p:nvSpPr>
          <p:cNvPr id="8" name="سهم إلى اليسار 7"/>
          <p:cNvSpPr/>
          <p:nvPr/>
        </p:nvSpPr>
        <p:spPr>
          <a:xfrm>
            <a:off x="7358082" y="1785926"/>
            <a:ext cx="135732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b="1"/>
          </a:p>
        </p:txBody>
      </p:sp>
      <p:sp>
        <p:nvSpPr>
          <p:cNvPr id="9" name="مستطيل 8"/>
          <p:cNvSpPr/>
          <p:nvPr/>
        </p:nvSpPr>
        <p:spPr>
          <a:xfrm>
            <a:off x="7285853" y="1428736"/>
            <a:ext cx="17187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أول أكسيد الكربون</a:t>
            </a:r>
            <a:endParaRPr lang="ar-SA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192857" y="2071678"/>
            <a:ext cx="1951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غاز سام ، ينبعث من </a:t>
            </a:r>
          </a:p>
          <a:p>
            <a:pPr algn="ctr"/>
            <a:r>
              <a:rPr lang="ar-EG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عادم السيارات</a:t>
            </a:r>
            <a:endParaRPr lang="ar-EG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006580" y="4909432"/>
            <a:ext cx="9268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الكادميوم</a:t>
            </a:r>
            <a:endParaRPr lang="ar-SA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802834" y="5955589"/>
            <a:ext cx="1728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يستخدم </a:t>
            </a:r>
            <a:r>
              <a:rPr lang="ar-EG" sz="2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فى</a:t>
            </a:r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صناعة</a:t>
            </a:r>
          </a:p>
          <a:p>
            <a:pPr algn="ctr"/>
            <a:r>
              <a:rPr lang="ar-EG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بطاريات السيارات</a:t>
            </a:r>
            <a:endParaRPr lang="ar-EG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سهم إلى اليسار 19"/>
          <p:cNvSpPr/>
          <p:nvPr/>
        </p:nvSpPr>
        <p:spPr>
          <a:xfrm rot="5400000">
            <a:off x="3240941" y="5669841"/>
            <a:ext cx="652466" cy="295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b="1"/>
          </a:p>
        </p:txBody>
      </p:sp>
      <p:sp>
        <p:nvSpPr>
          <p:cNvPr id="21" name="مستطيل 20"/>
          <p:cNvSpPr/>
          <p:nvPr/>
        </p:nvSpPr>
        <p:spPr>
          <a:xfrm>
            <a:off x="3096779" y="5029154"/>
            <a:ext cx="8322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البيوتين</a:t>
            </a:r>
            <a:endParaRPr lang="ar-SA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537260" y="6143644"/>
            <a:ext cx="18918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غاز ولاعات السجائر</a:t>
            </a:r>
          </a:p>
        </p:txBody>
      </p:sp>
      <p:sp>
        <p:nvSpPr>
          <p:cNvPr id="23" name="سهم إلى اليسار 22"/>
          <p:cNvSpPr/>
          <p:nvPr/>
        </p:nvSpPr>
        <p:spPr>
          <a:xfrm rot="9643573">
            <a:off x="251716" y="5977897"/>
            <a:ext cx="135732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b="1"/>
          </a:p>
        </p:txBody>
      </p:sp>
      <p:sp>
        <p:nvSpPr>
          <p:cNvPr id="24" name="مستطيل 23"/>
          <p:cNvSpPr/>
          <p:nvPr/>
        </p:nvSpPr>
        <p:spPr>
          <a:xfrm>
            <a:off x="236291" y="5572140"/>
            <a:ext cx="7857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الأمونيا</a:t>
            </a:r>
            <a:endParaRPr lang="ar-SA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94592" y="6286520"/>
            <a:ext cx="14189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منظف أرضيات</a:t>
            </a:r>
          </a:p>
        </p:txBody>
      </p:sp>
      <p:sp>
        <p:nvSpPr>
          <p:cNvPr id="26" name="سهم إلى اليسار 25"/>
          <p:cNvSpPr/>
          <p:nvPr/>
        </p:nvSpPr>
        <p:spPr>
          <a:xfrm rot="10800000">
            <a:off x="1000100" y="4500570"/>
            <a:ext cx="135732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b="1"/>
          </a:p>
        </p:txBody>
      </p:sp>
      <p:sp>
        <p:nvSpPr>
          <p:cNvPr id="27" name="مستطيل 26"/>
          <p:cNvSpPr/>
          <p:nvPr/>
        </p:nvSpPr>
        <p:spPr>
          <a:xfrm>
            <a:off x="1214414" y="4214818"/>
            <a:ext cx="9140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الأسيتون</a:t>
            </a:r>
            <a:endParaRPr lang="ar-SA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999150" y="4792816"/>
            <a:ext cx="12153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مادة تزيل </a:t>
            </a:r>
            <a:endParaRPr lang="ar-EG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طلاء الأظافر</a:t>
            </a:r>
          </a:p>
        </p:txBody>
      </p:sp>
      <p:sp>
        <p:nvSpPr>
          <p:cNvPr id="29" name="سهم إلى اليسار 28"/>
          <p:cNvSpPr/>
          <p:nvPr/>
        </p:nvSpPr>
        <p:spPr>
          <a:xfrm>
            <a:off x="6858016" y="3311537"/>
            <a:ext cx="135732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b="1"/>
          </a:p>
        </p:txBody>
      </p:sp>
      <p:sp>
        <p:nvSpPr>
          <p:cNvPr id="30" name="مستطيل 29"/>
          <p:cNvSpPr/>
          <p:nvPr/>
        </p:nvSpPr>
        <p:spPr>
          <a:xfrm>
            <a:off x="7000892" y="2928934"/>
            <a:ext cx="10470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الفورمالين</a:t>
            </a:r>
            <a:endParaRPr lang="ar-SA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6996873" y="3551264"/>
            <a:ext cx="15808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يستخدم </a:t>
            </a:r>
            <a:r>
              <a:rPr lang="ar-EG" sz="2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فى</a:t>
            </a:r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حفظ </a:t>
            </a:r>
          </a:p>
          <a:p>
            <a:pPr algn="ctr"/>
            <a:r>
              <a:rPr lang="ar-EG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الأعضاء البشرية</a:t>
            </a:r>
            <a:endParaRPr lang="ar-EG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سهم إلى اليسار 31"/>
          <p:cNvSpPr/>
          <p:nvPr/>
        </p:nvSpPr>
        <p:spPr>
          <a:xfrm rot="5400000">
            <a:off x="5257725" y="5507199"/>
            <a:ext cx="652466" cy="295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b="1"/>
          </a:p>
        </p:txBody>
      </p:sp>
      <p:sp>
        <p:nvSpPr>
          <p:cNvPr id="33" name="سهم إلى اليسار 32"/>
          <p:cNvSpPr/>
          <p:nvPr/>
        </p:nvSpPr>
        <p:spPr>
          <a:xfrm rot="1352166">
            <a:off x="7278908" y="5887291"/>
            <a:ext cx="135732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b="1"/>
          </a:p>
        </p:txBody>
      </p:sp>
      <p:sp>
        <p:nvSpPr>
          <p:cNvPr id="34" name="مستطيل 33"/>
          <p:cNvSpPr/>
          <p:nvPr/>
        </p:nvSpPr>
        <p:spPr>
          <a:xfrm>
            <a:off x="8175987" y="5633695"/>
            <a:ext cx="7537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الفينول</a:t>
            </a:r>
            <a:endParaRPr lang="ar-SA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6945974" y="6324921"/>
            <a:ext cx="17668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مادة مطهره وسامه</a:t>
            </a:r>
          </a:p>
        </p:txBody>
      </p:sp>
      <p:sp>
        <p:nvSpPr>
          <p:cNvPr id="36" name="سهم إلى اليسار 35"/>
          <p:cNvSpPr/>
          <p:nvPr/>
        </p:nvSpPr>
        <p:spPr>
          <a:xfrm>
            <a:off x="6858016" y="4695118"/>
            <a:ext cx="135732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b="1"/>
          </a:p>
        </p:txBody>
      </p:sp>
      <p:sp>
        <p:nvSpPr>
          <p:cNvPr id="37" name="مستطيل 36"/>
          <p:cNvSpPr/>
          <p:nvPr/>
        </p:nvSpPr>
        <p:spPr>
          <a:xfrm>
            <a:off x="6978125" y="4337928"/>
            <a:ext cx="8034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الزرنيخ</a:t>
            </a:r>
            <a:endParaRPr lang="ar-SA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7072330" y="4957716"/>
            <a:ext cx="17107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مادة شديدة السمية</a:t>
            </a:r>
          </a:p>
        </p:txBody>
      </p:sp>
      <p:sp>
        <p:nvSpPr>
          <p:cNvPr id="39" name="سهم إلى اليسار 38"/>
          <p:cNvSpPr/>
          <p:nvPr/>
        </p:nvSpPr>
        <p:spPr>
          <a:xfrm rot="10800000">
            <a:off x="357159" y="1785926"/>
            <a:ext cx="135732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b="1"/>
          </a:p>
        </p:txBody>
      </p:sp>
      <p:sp>
        <p:nvSpPr>
          <p:cNvPr id="40" name="مستطيل 39"/>
          <p:cNvSpPr/>
          <p:nvPr/>
        </p:nvSpPr>
        <p:spPr>
          <a:xfrm>
            <a:off x="594149" y="1428736"/>
            <a:ext cx="9060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الميثانول</a:t>
            </a:r>
            <a:endParaRPr lang="ar-SA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183292" y="2078172"/>
            <a:ext cx="15311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يستخدم </a:t>
            </a:r>
            <a:r>
              <a:rPr lang="ar-EG" sz="2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فى</a:t>
            </a:r>
            <a:endParaRPr lang="ar-EG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وقود الصواريخ</a:t>
            </a:r>
          </a:p>
        </p:txBody>
      </p:sp>
      <p:sp>
        <p:nvSpPr>
          <p:cNvPr id="42" name="سهم إلى اليسار 41"/>
          <p:cNvSpPr/>
          <p:nvPr/>
        </p:nvSpPr>
        <p:spPr>
          <a:xfrm rot="10800000">
            <a:off x="142844" y="428604"/>
            <a:ext cx="135732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b="1"/>
          </a:p>
        </p:txBody>
      </p:sp>
      <p:sp>
        <p:nvSpPr>
          <p:cNvPr id="43" name="مستطيل 42"/>
          <p:cNvSpPr/>
          <p:nvPr/>
        </p:nvSpPr>
        <p:spPr>
          <a:xfrm>
            <a:off x="500034" y="99932"/>
            <a:ext cx="8258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القطران</a:t>
            </a:r>
            <a:endParaRPr lang="ar-SA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-31790" y="669177"/>
            <a:ext cx="21034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يستخدم </a:t>
            </a:r>
            <a:r>
              <a:rPr lang="ar-EG" sz="2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فى</a:t>
            </a:r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مواد الطلاء</a:t>
            </a:r>
          </a:p>
          <a:p>
            <a:pPr algn="ctr"/>
            <a:r>
              <a:rPr lang="ar-EG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وسفلتة الطرق</a:t>
            </a:r>
            <a:endParaRPr lang="ar-EG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5" name="سهم إلى اليسار 44"/>
          <p:cNvSpPr/>
          <p:nvPr/>
        </p:nvSpPr>
        <p:spPr>
          <a:xfrm rot="10800000">
            <a:off x="714348" y="3286123"/>
            <a:ext cx="135732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b="1"/>
          </a:p>
        </p:txBody>
      </p:sp>
      <p:sp>
        <p:nvSpPr>
          <p:cNvPr id="46" name="مستطيل 45"/>
          <p:cNvSpPr/>
          <p:nvPr/>
        </p:nvSpPr>
        <p:spPr>
          <a:xfrm>
            <a:off x="972875" y="2928934"/>
            <a:ext cx="8130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السيانيد</a:t>
            </a:r>
            <a:endParaRPr lang="ar-SA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642910" y="3610277"/>
            <a:ext cx="13516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سم فئران قاتل</a:t>
            </a:r>
          </a:p>
        </p:txBody>
      </p:sp>
      <p:sp>
        <p:nvSpPr>
          <p:cNvPr id="48" name="مستطيل 47"/>
          <p:cNvSpPr/>
          <p:nvPr/>
        </p:nvSpPr>
        <p:spPr>
          <a:xfrm>
            <a:off x="2634270" y="357166"/>
            <a:ext cx="4009432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مكونات السيجارة</a:t>
            </a:r>
            <a:endParaRPr lang="ar-SA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سهم إلى اليسار 48"/>
          <p:cNvSpPr/>
          <p:nvPr/>
        </p:nvSpPr>
        <p:spPr>
          <a:xfrm>
            <a:off x="7572396" y="428604"/>
            <a:ext cx="135732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b="1"/>
          </a:p>
        </p:txBody>
      </p:sp>
      <p:sp>
        <p:nvSpPr>
          <p:cNvPr id="50" name="مستطيل 49"/>
          <p:cNvSpPr/>
          <p:nvPr/>
        </p:nvSpPr>
        <p:spPr>
          <a:xfrm>
            <a:off x="7835381" y="142852"/>
            <a:ext cx="9252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النيكوتين</a:t>
            </a:r>
            <a:endParaRPr lang="ar-SA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" name="مستطيل 50"/>
          <p:cNvSpPr/>
          <p:nvPr/>
        </p:nvSpPr>
        <p:spPr>
          <a:xfrm>
            <a:off x="7828015" y="642918"/>
            <a:ext cx="10887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عقار مخدر</a:t>
            </a:r>
          </a:p>
        </p:txBody>
      </p:sp>
      <p:sp>
        <p:nvSpPr>
          <p:cNvPr id="52" name="مستطيل 51"/>
          <p:cNvSpPr/>
          <p:nvPr/>
        </p:nvSpPr>
        <p:spPr>
          <a:xfrm>
            <a:off x="7756577" y="928670"/>
            <a:ext cx="13324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مبيد للحشرات</a:t>
            </a:r>
            <a:endParaRPr lang="ar-SA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7" grpId="0"/>
      <p:bldP spid="18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7" grpId="0"/>
      <p:bldP spid="48" grpId="0"/>
      <p:bldP spid="49" grpId="0" animBg="1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nhla\صوور فيس\صور فوتوشوب\HPTexPaper2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سهم إلى اليسار 3"/>
          <p:cNvSpPr/>
          <p:nvPr/>
        </p:nvSpPr>
        <p:spPr>
          <a:xfrm>
            <a:off x="6858016" y="1104300"/>
            <a:ext cx="1643074" cy="4418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b="1"/>
          </a:p>
        </p:txBody>
      </p:sp>
      <p:sp>
        <p:nvSpPr>
          <p:cNvPr id="5" name="مستطيل 4"/>
          <p:cNvSpPr/>
          <p:nvPr/>
        </p:nvSpPr>
        <p:spPr>
          <a:xfrm>
            <a:off x="7268268" y="688944"/>
            <a:ext cx="13756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النيكوتين</a:t>
            </a:r>
            <a:endParaRPr lang="ar-SA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عنوان 5"/>
          <p:cNvSpPr txBox="1">
            <a:spLocks/>
          </p:cNvSpPr>
          <p:nvPr/>
        </p:nvSpPr>
        <p:spPr>
          <a:xfrm>
            <a:off x="271490" y="760381"/>
            <a:ext cx="6515088" cy="12144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المادة الفعالة </a:t>
            </a:r>
            <a:r>
              <a:rPr kumimoji="0" lang="ar-EG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فى</a:t>
            </a:r>
            <a:r>
              <a:rPr kumimoji="0" lang="ar-E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السيجارة وتسبب تسرع التنفس </a:t>
            </a:r>
            <a:r>
              <a:rPr kumimoji="0" lang="ar-EG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ـ</a:t>
            </a:r>
            <a:r>
              <a:rPr kumimoji="0" lang="ar-E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وتبطأ </a:t>
            </a:r>
            <a:r>
              <a:rPr kumimoji="0" lang="ar-EG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فى</a:t>
            </a:r>
            <a:r>
              <a:rPr kumimoji="0" lang="ar-E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دقات القلب - </a:t>
            </a:r>
            <a:r>
              <a:rPr kumimoji="0" lang="ar-EG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وإرتفاع</a:t>
            </a:r>
            <a:r>
              <a:rPr kumimoji="0" lang="ar-E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ضغط الدم - وفقدان </a:t>
            </a:r>
            <a:r>
              <a:rPr kumimoji="0" lang="ar-EG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الشهيه</a:t>
            </a:r>
            <a:endParaRPr kumimoji="0" lang="ar-EG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292105" y="2675936"/>
            <a:ext cx="1208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القطران</a:t>
            </a:r>
            <a:endParaRPr lang="ar-SA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6929454" y="3117835"/>
            <a:ext cx="1643074" cy="4418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b="1"/>
          </a:p>
        </p:txBody>
      </p:sp>
      <p:sp>
        <p:nvSpPr>
          <p:cNvPr id="9" name="عنوان 5"/>
          <p:cNvSpPr txBox="1">
            <a:spLocks/>
          </p:cNvSpPr>
          <p:nvPr/>
        </p:nvSpPr>
        <p:spPr>
          <a:xfrm>
            <a:off x="285720" y="2760645"/>
            <a:ext cx="6515088" cy="121444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مادة لزجة تترسب </a:t>
            </a:r>
            <a:r>
              <a:rPr kumimoji="0" lang="ar-EG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فى</a:t>
            </a:r>
            <a:r>
              <a:rPr kumimoji="0" lang="ar-E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الحويصلات</a:t>
            </a:r>
            <a:r>
              <a:rPr kumimoji="0" lang="ar-EG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الهوائية فتعطل تبادل الغازات فيها ، تحوى مواد شديدة الضرر وأهمها المواد </a:t>
            </a:r>
            <a:r>
              <a:rPr kumimoji="0" lang="ar-EG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الهيدروكربونية</a:t>
            </a:r>
            <a:r>
              <a:rPr kumimoji="0" lang="ar-EG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المحدثة للسرطان</a:t>
            </a:r>
            <a:endParaRPr kumimoji="0" lang="ar-EG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142976" y="4760909"/>
            <a:ext cx="71437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أمراض سرطانية ( سرطان الرئة ) – أمراض القلب والشرايين – ضعف </a:t>
            </a:r>
            <a:r>
              <a:rPr lang="ar-EG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المناعه</a:t>
            </a:r>
            <a:r>
              <a:rPr lang="ar-EG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قرحة </a:t>
            </a:r>
            <a:r>
              <a:rPr lang="ar-EG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المعده</a:t>
            </a:r>
            <a:r>
              <a:rPr lang="ar-EG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والمرئ</a:t>
            </a:r>
            <a:r>
              <a:rPr lang="ar-EG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ar-SA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صور\التدخين\442296535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524500" cy="414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صور\السيجارة\smoking-harmful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866775"/>
            <a:ext cx="6191250" cy="512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09652" y="2252720"/>
          <a:ext cx="7620000" cy="3220674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540000"/>
                <a:gridCol w="2540000"/>
                <a:gridCol w="2540000"/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solidFill>
                            <a:schemeClr val="tx1"/>
                          </a:solidFill>
                        </a:rPr>
                        <a:t>الدولة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solidFill>
                            <a:schemeClr val="tx1"/>
                          </a:solidFill>
                        </a:rPr>
                        <a:t>الرجال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solidFill>
                            <a:schemeClr val="tx1"/>
                          </a:solidFill>
                        </a:rPr>
                        <a:t>الإناث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87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err="1" smtClean="0">
                          <a:solidFill>
                            <a:schemeClr val="tx1"/>
                          </a:solidFill>
                        </a:rPr>
                        <a:t>افريقيا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solidFill>
                            <a:schemeClr val="tx1"/>
                          </a:solidFill>
                        </a:rPr>
                        <a:t>29%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876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U.S.A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solidFill>
                            <a:schemeClr val="tx1"/>
                          </a:solidFill>
                        </a:rPr>
                        <a:t>35%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solidFill>
                            <a:schemeClr val="tx1"/>
                          </a:solidFill>
                        </a:rPr>
                        <a:t>22%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87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solidFill>
                            <a:schemeClr val="tx1"/>
                          </a:solidFill>
                        </a:rPr>
                        <a:t>أوروبا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solidFill>
                            <a:schemeClr val="tx1"/>
                          </a:solidFill>
                        </a:rPr>
                        <a:t>46%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solidFill>
                            <a:schemeClr val="tx1"/>
                          </a:solidFill>
                        </a:rPr>
                        <a:t>26%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87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solidFill>
                            <a:schemeClr val="tx1"/>
                          </a:solidFill>
                        </a:rPr>
                        <a:t>شرق</a:t>
                      </a:r>
                      <a:r>
                        <a:rPr lang="ar-EG" sz="2800" baseline="0" dirty="0" smtClean="0">
                          <a:solidFill>
                            <a:schemeClr val="tx1"/>
                          </a:solidFill>
                        </a:rPr>
                        <a:t> المتوسط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solidFill>
                            <a:schemeClr val="tx1"/>
                          </a:solidFill>
                        </a:rPr>
                        <a:t>35%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987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solidFill>
                            <a:schemeClr val="tx1"/>
                          </a:solidFill>
                        </a:rPr>
                        <a:t>غرب المحيط </a:t>
                      </a:r>
                      <a:r>
                        <a:rPr lang="ar-EG" sz="2800" dirty="0" err="1" smtClean="0">
                          <a:solidFill>
                            <a:schemeClr val="tx1"/>
                          </a:solidFill>
                        </a:rPr>
                        <a:t>الهادى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solidFill>
                            <a:schemeClr val="tx1"/>
                          </a:solidFill>
                        </a:rPr>
                        <a:t>8%</a:t>
                      </a:r>
                      <a:endParaRPr lang="ar-EG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642910" y="285728"/>
            <a:ext cx="80724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إحصائية لعام 2000 من منظمة الصحة العالمية </a:t>
            </a:r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لنسبة المدخنين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صور\السيجارة\نلاهع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8763" y="1000108"/>
            <a:ext cx="6084887" cy="4056063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142976" y="5352178"/>
            <a:ext cx="70723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عدد </a:t>
            </a:r>
            <a:r>
              <a:rPr lang="ar-EG" sz="28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مدخنى</a:t>
            </a:r>
            <a:r>
              <a:rPr lang="ar-EG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السجائر ( 6 مليون ( – عدد الوفيات نتيجة التدخين </a:t>
            </a:r>
            <a:r>
              <a:rPr lang="ar-EG" sz="28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السلبى</a:t>
            </a:r>
            <a:r>
              <a:rPr lang="ar-EG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( 600.000 )</a:t>
            </a:r>
            <a:endParaRPr lang="ar-SA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nhla\صور\خلفيات جامدة\13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3542898" y="571480"/>
            <a:ext cx="1814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الشيشه</a:t>
            </a:r>
            <a:endParaRPr lang="ar-SA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E:\صور\الشيشه\قف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743090"/>
            <a:ext cx="51054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072066" y="642918"/>
            <a:ext cx="3656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مكونات الشيشة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500826" y="2615509"/>
            <a:ext cx="240001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ar-EG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رأس الشيشة </a:t>
            </a:r>
          </a:p>
          <a:p>
            <a:pPr>
              <a:buFontTx/>
              <a:buChar char="-"/>
            </a:pPr>
            <a:r>
              <a:rPr lang="ar-EG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وعاء الماء</a:t>
            </a:r>
          </a:p>
          <a:p>
            <a:pPr>
              <a:buFontTx/>
              <a:buChar char="-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الخرطوم والمبسم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E:\صور\الشيشه\عقفعت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00207"/>
            <a:ext cx="4986580" cy="3871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nhla\صور\خلفيات جامدة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888227" y="505406"/>
            <a:ext cx="4041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توهان</a:t>
            </a:r>
            <a:r>
              <a:rPr lang="ar-EG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هذا العصر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nhla\صور\خلفيات جامدة\7ammil_203_798-%20by%20-bicobicoo.jpg"/>
          <p:cNvPicPr>
            <a:picLocks noChangeAspect="1" noChangeArrowheads="1"/>
          </p:cNvPicPr>
          <p:nvPr/>
        </p:nvPicPr>
        <p:blipFill>
          <a:blip r:embed="rId2">
            <a:lum bright="40000" contrast="-30000"/>
          </a:blip>
          <a:srcRect/>
          <a:stretch>
            <a:fillRect/>
          </a:stretch>
        </p:blipFill>
        <p:spPr bwMode="auto">
          <a:xfrm>
            <a:off x="1500166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E:\بحث نت\WHO _ Management of substance abuse_files\who-logo-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85731"/>
            <a:ext cx="4325959" cy="1557345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3643306" y="2643182"/>
            <a:ext cx="20409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50%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42809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14348" y="4071942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من طلاب الجامعة يدمنون الشيشة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00100" y="1142984"/>
            <a:ext cx="7143800" cy="4500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مستطيل 5"/>
          <p:cNvSpPr/>
          <p:nvPr/>
        </p:nvSpPr>
        <p:spPr>
          <a:xfrm>
            <a:off x="1372565" y="2677065"/>
            <a:ext cx="63995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تنفق مصر ما يعادل 180 مليار جنية </a:t>
            </a:r>
          </a:p>
          <a:p>
            <a:pPr algn="ctr"/>
            <a:r>
              <a:rPr lang="ar-EG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سنوياً </a:t>
            </a:r>
            <a:r>
              <a:rPr lang="ar-EG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للتصدى</a:t>
            </a:r>
            <a:r>
              <a:rPr lang="ar-EG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لمشكلة الإدمان</a:t>
            </a:r>
            <a:endParaRPr lang="ar-SA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صورة 6" descr="Pictur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571480"/>
            <a:ext cx="1952625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7379" y="571480"/>
            <a:ext cx="44085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000" b="1" u="sng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نسبة </a:t>
            </a:r>
            <a:r>
              <a:rPr lang="ar-EG" sz="4000" b="1" u="sng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الانفاق</a:t>
            </a:r>
            <a:r>
              <a:rPr lang="ar-EG" sz="4000" b="1" u="sng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على </a:t>
            </a:r>
            <a:r>
              <a:rPr lang="ar-EG" sz="4000" b="1" u="sng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الشيشه</a:t>
            </a:r>
            <a:endParaRPr lang="ar-SA" sz="4000" b="1" u="sng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57158" y="2000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EG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50% </a:t>
            </a:r>
            <a:r>
              <a:rPr lang="ar-EG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 مصروف الطلبة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85720" y="2928934"/>
            <a:ext cx="49888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10% </a:t>
            </a:r>
            <a:r>
              <a:rPr lang="ar-EG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 دخل الشباب العاملين</a:t>
            </a:r>
            <a:endParaRPr lang="ar-SA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E:\صور\الشيشه\4ث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37861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hla\صوور فيس\صور فوتوشوب\HPTexPaper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  <p:pic>
        <p:nvPicPr>
          <p:cNvPr id="8" name="Picture 2" descr="E:\صور\الشيشه\قف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1244" y="1600214"/>
            <a:ext cx="5105400" cy="3829050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5323618" y="730733"/>
            <a:ext cx="31774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400" b="1" u="sng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الشباب </a:t>
            </a:r>
            <a:r>
              <a:rPr lang="ar-EG" sz="4400" b="1" u="sng" cap="none" spc="0" dirty="0" err="1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والشيشه</a:t>
            </a:r>
            <a:endParaRPr lang="ar-SA" sz="4400" b="1" u="sng" cap="none" spc="0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58722" y="214290"/>
            <a:ext cx="5085046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تدخين الفتيات للشيشة</a:t>
            </a:r>
            <a:endParaRPr lang="ar-SA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429124" y="1857364"/>
            <a:ext cx="42322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3% : 30%</a:t>
            </a:r>
          </a:p>
          <a:p>
            <a:pPr algn="ctr"/>
            <a:r>
              <a:rPr lang="ar-EG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فى</a:t>
            </a:r>
            <a:r>
              <a:rPr lang="ar-E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الفترة من 2007 : 2009</a:t>
            </a:r>
            <a:endParaRPr lang="ar-S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42910" y="40662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E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ووصلت  </a:t>
            </a:r>
            <a:r>
              <a:rPr lang="ar-EG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فى</a:t>
            </a:r>
            <a:r>
              <a:rPr lang="ar-E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الفترة من 2010 : 2012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355846" y="4985105"/>
            <a:ext cx="30732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لــ 70 %  </a:t>
            </a:r>
          </a:p>
        </p:txBody>
      </p:sp>
      <p:pic>
        <p:nvPicPr>
          <p:cNvPr id="3074" name="Picture 2" descr="E:\صور\الشيشه\ق4ف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49" y="3643314"/>
            <a:ext cx="3048003" cy="2028307"/>
          </a:xfrm>
          <a:prstGeom prst="rect">
            <a:avLst/>
          </a:prstGeom>
          <a:noFill/>
        </p:spPr>
      </p:pic>
      <p:pic>
        <p:nvPicPr>
          <p:cNvPr id="3075" name="Picture 3" descr="E:\صور\الشيشه\غق6فغ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377949"/>
            <a:ext cx="2743203" cy="2336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14414" y="548680"/>
            <a:ext cx="6821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صورة </a:t>
            </a:r>
            <a:r>
              <a:rPr lang="ar-EG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التحول من </a:t>
            </a:r>
            <a:r>
              <a:rPr lang="ar-EG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قهوه</a:t>
            </a:r>
            <a:r>
              <a:rPr lang="ar-EG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لكافية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G:\لب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3" y="2204864"/>
            <a:ext cx="4236719" cy="31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3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63" y="2219311"/>
            <a:ext cx="4443784" cy="295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836712"/>
            <a:ext cx="4451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الشيشه</a:t>
            </a:r>
            <a:r>
              <a:rPr lang="ar-EG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فى</a:t>
            </a:r>
            <a:r>
              <a:rPr lang="ar-EG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رمضان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G: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350599" cy="39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:\nhla\صور\خلفيات جامدة\16820.jpg"/>
          <p:cNvPicPr>
            <a:picLocks noChangeAspect="1" noChangeArrowheads="1"/>
          </p:cNvPicPr>
          <p:nvPr/>
        </p:nvPicPr>
        <p:blipFill>
          <a:blip r:embed="rId2">
            <a:lum bright="4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3143240" y="1071546"/>
            <a:ext cx="2735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الحشيش</a:t>
            </a:r>
            <a:endParaRPr lang="ar-S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E:\صور\الحشيش\images_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285992"/>
            <a:ext cx="6383495" cy="358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nhla\صور\خلفيات جامدة\b03113193054.jpg"/>
          <p:cNvPicPr>
            <a:picLocks noChangeAspect="1" noChangeArrowheads="1"/>
          </p:cNvPicPr>
          <p:nvPr/>
        </p:nvPicPr>
        <p:blipFill>
          <a:blip r:embed="rId2">
            <a:lum bright="40000" contrast="-30000"/>
          </a:blip>
          <a:srcRect/>
          <a:stretch>
            <a:fillRect/>
          </a:stretch>
        </p:blipFill>
        <p:spPr bwMode="auto">
          <a:xfrm>
            <a:off x="-32" y="-19050"/>
            <a:ext cx="9324976" cy="6877050"/>
          </a:xfrm>
          <a:prstGeom prst="rect">
            <a:avLst/>
          </a:prstGeom>
          <a:noFill/>
        </p:spPr>
      </p:pic>
      <p:pic>
        <p:nvPicPr>
          <p:cNvPr id="5" name="Picture 2" descr="E:\صور\الحشيش\images_0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857364"/>
            <a:ext cx="4648145" cy="4214842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3428992" y="571480"/>
            <a:ext cx="2398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الــبانــجـو</a:t>
            </a:r>
            <a:endParaRPr lang="ar-SA" sz="5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:\nhla\صور\خلفيات جامدة\Longhorn M9 Bliss.jpg"/>
          <p:cNvPicPr>
            <a:picLocks noChangeAspect="1" noChangeArrowheads="1"/>
          </p:cNvPicPr>
          <p:nvPr/>
        </p:nvPicPr>
        <p:blipFill>
          <a:blip r:embed="rId2">
            <a:lum bright="30000" contrast="-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E:\صور\الماريجوانا\IsraelPioneersUseMedicalMarijuanakoUznUHkd-H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343668" cy="4229112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3143240" y="642918"/>
            <a:ext cx="2634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الماريجوانا</a:t>
            </a:r>
            <a:endParaRPr lang="ar-SA" sz="54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nhla\صوور فيس\صور فوتوشوب\689463_18170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49794" y="-1"/>
            <a:ext cx="8094172" cy="6856239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3143240" y="2677065"/>
            <a:ext cx="2968893" cy="1323439"/>
          </a:xfrm>
          <a:prstGeom prst="rect">
            <a:avLst/>
          </a:prstGeom>
          <a:noFill/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الإدمان</a:t>
            </a:r>
            <a:endParaRPr lang="ar-S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:\صور\البانجو\البانجوا4.jpg"/>
          <p:cNvPicPr>
            <a:picLocks noChangeAspect="1" noChangeArrowheads="1"/>
          </p:cNvPicPr>
          <p:nvPr/>
        </p:nvPicPr>
        <p:blipFill>
          <a:blip r:embed="rId2">
            <a:lum bright="40000" contrast="-20000"/>
          </a:blip>
          <a:srcRect/>
          <a:stretch>
            <a:fillRect/>
          </a:stretch>
        </p:blipFill>
        <p:spPr bwMode="auto">
          <a:xfrm>
            <a:off x="0" y="-1"/>
            <a:ext cx="9144001" cy="6910705"/>
          </a:xfrm>
          <a:prstGeom prst="rect">
            <a:avLst/>
          </a:prstGeom>
          <a:noFill/>
        </p:spPr>
      </p:pic>
      <p:sp>
        <p:nvSpPr>
          <p:cNvPr id="17" name="مستطيل 16"/>
          <p:cNvSpPr/>
          <p:nvPr/>
        </p:nvSpPr>
        <p:spPr>
          <a:xfrm>
            <a:off x="1495370" y="642918"/>
            <a:ext cx="5719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الأسم</a:t>
            </a:r>
            <a:r>
              <a:rPr lang="ar-EG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العلمى</a:t>
            </a:r>
            <a:r>
              <a:rPr lang="ar-EG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 </a:t>
            </a:r>
            <a:r>
              <a:rPr lang="ar-EG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كانابيس</a:t>
            </a:r>
            <a:r>
              <a:rPr lang="ar-EG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ساتيفا</a:t>
            </a:r>
            <a:r>
              <a:rPr lang="ar-EG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)  </a:t>
            </a:r>
            <a:endParaRPr lang="ar-SA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8" name="رسم تخطيطي 17"/>
          <p:cNvGraphicFramePr/>
          <p:nvPr/>
        </p:nvGraphicFramePr>
        <p:xfrm>
          <a:off x="1500166" y="8651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مجموعة 18"/>
          <p:cNvGrpSpPr/>
          <p:nvPr/>
        </p:nvGrpSpPr>
        <p:grpSpPr>
          <a:xfrm>
            <a:off x="3643306" y="4157184"/>
            <a:ext cx="1785950" cy="1328393"/>
            <a:chOff x="4127966" y="1011016"/>
            <a:chExt cx="1785950" cy="1328393"/>
          </a:xfrm>
        </p:grpSpPr>
        <p:sp>
          <p:nvSpPr>
            <p:cNvPr id="20" name="مستطيل ذو زاويتين مستديرتين في نفس الجانب 19"/>
            <p:cNvSpPr/>
            <p:nvPr/>
          </p:nvSpPr>
          <p:spPr>
            <a:xfrm>
              <a:off x="4127966" y="1011016"/>
              <a:ext cx="1779546" cy="1328393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مستطيل 20"/>
            <p:cNvSpPr/>
            <p:nvPr/>
          </p:nvSpPr>
          <p:spPr>
            <a:xfrm>
              <a:off x="4196622" y="1042142"/>
              <a:ext cx="1717294" cy="12972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06680" rIns="35560" bIns="35560" numCol="1" spcCol="1270" anchor="t" anchorCtr="0">
              <a:noAutofit/>
            </a:bodyPr>
            <a:lstStyle/>
            <a:p>
              <a:pPr marL="285750" lvl="1" indent="-28575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ar-EG" sz="2800" kern="1200" dirty="0" smtClean="0"/>
            </a:p>
            <a:p>
              <a:pPr marL="285750" lvl="1" indent="-28575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EG" sz="2800" kern="1200" dirty="0" smtClean="0"/>
                <a:t>أجا</a:t>
              </a:r>
              <a:endParaRPr lang="ar-EG" sz="2800" kern="1200" dirty="0"/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3680246" y="5484770"/>
            <a:ext cx="1749010" cy="572017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ar-EG" sz="2800" dirty="0" smtClean="0"/>
              <a:t>جنوب </a:t>
            </a:r>
            <a:r>
              <a:rPr lang="ar-EG" sz="2800" dirty="0" err="1" smtClean="0"/>
              <a:t>افريقيا</a:t>
            </a:r>
            <a:endParaRPr lang="ar-EG" sz="2800" dirty="0"/>
          </a:p>
        </p:txBody>
      </p:sp>
      <p:sp>
        <p:nvSpPr>
          <p:cNvPr id="23" name="شكل بيضاوي 22"/>
          <p:cNvSpPr/>
          <p:nvPr/>
        </p:nvSpPr>
        <p:spPr>
          <a:xfrm>
            <a:off x="5235043" y="5556208"/>
            <a:ext cx="622841" cy="622841"/>
          </a:xfrm>
          <a:prstGeom prst="ellips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صور\القنب\220px-Cannabis_male_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6651" y="214290"/>
            <a:ext cx="2148357" cy="2607324"/>
          </a:xfrm>
          <a:prstGeom prst="rect">
            <a:avLst/>
          </a:prstGeom>
          <a:noFill/>
        </p:spPr>
      </p:pic>
      <p:pic>
        <p:nvPicPr>
          <p:cNvPr id="1027" name="Picture 3" descr="E:\صور\القنب\220px-CannabisSee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6067"/>
            <a:ext cx="2654305" cy="2654305"/>
          </a:xfrm>
          <a:prstGeom prst="rect">
            <a:avLst/>
          </a:prstGeom>
          <a:noFill/>
        </p:spPr>
      </p:pic>
      <p:pic>
        <p:nvPicPr>
          <p:cNvPr id="1029" name="Picture 5" descr="E:\صور\البانجو\البانجوا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5933" y="142852"/>
            <a:ext cx="3058754" cy="2714644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3643306" y="2792552"/>
            <a:ext cx="457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القــــــنــب </a:t>
            </a:r>
            <a:r>
              <a:rPr lang="ar-EG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الهـــــــنـدى</a:t>
            </a:r>
            <a:endParaRPr lang="ar-S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05219" y="2786058"/>
            <a:ext cx="2225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بذور البانجو</a:t>
            </a:r>
            <a:endParaRPr lang="ar-EG" sz="4000" dirty="0"/>
          </a:p>
        </p:txBody>
      </p:sp>
      <p:pic>
        <p:nvPicPr>
          <p:cNvPr id="15" name="Picture 2" descr="E:\صور\الحشيش\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1429" y="3714752"/>
            <a:ext cx="2520769" cy="2326459"/>
          </a:xfrm>
          <a:prstGeom prst="rect">
            <a:avLst/>
          </a:prstGeom>
          <a:noFill/>
        </p:spPr>
      </p:pic>
      <p:pic>
        <p:nvPicPr>
          <p:cNvPr id="16" name="Picture 3" descr="E:\صور\الحشيش\images_1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2558" y="3794017"/>
            <a:ext cx="2942120" cy="2063875"/>
          </a:xfrm>
          <a:prstGeom prst="rect">
            <a:avLst/>
          </a:prstGeom>
          <a:noFill/>
        </p:spPr>
      </p:pic>
      <p:sp>
        <p:nvSpPr>
          <p:cNvPr id="17" name="مستطيل 16"/>
          <p:cNvSpPr/>
          <p:nvPr/>
        </p:nvSpPr>
        <p:spPr>
          <a:xfrm>
            <a:off x="3500430" y="6072206"/>
            <a:ext cx="25003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مادة </a:t>
            </a:r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الحشيش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14282" y="6007262"/>
            <a:ext cx="30638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الحشيش المصنع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0" name="Picture 6" descr="E:\صور\البانجو\البانجوا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929066"/>
            <a:ext cx="2571768" cy="1928826"/>
          </a:xfrm>
          <a:prstGeom prst="rect">
            <a:avLst/>
          </a:prstGeom>
          <a:noFill/>
        </p:spPr>
      </p:pic>
      <p:sp>
        <p:nvSpPr>
          <p:cNvPr id="20" name="مستطيل 19"/>
          <p:cNvSpPr/>
          <p:nvPr/>
        </p:nvSpPr>
        <p:spPr>
          <a:xfrm>
            <a:off x="6929454" y="5857892"/>
            <a:ext cx="13147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البانجو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nhla\صور\خلفيات جامدة\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E:\صور\حالات نفسية\21-7-2010-22-49-593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2910" y="2394418"/>
            <a:ext cx="4071966" cy="214314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2151755" y="2394418"/>
            <a:ext cx="642355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EG" sz="28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1- الشعور بالنعاس الشديد</a:t>
            </a:r>
          </a:p>
          <a:p>
            <a:r>
              <a:rPr lang="ar-EG" sz="28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2- جفاف </a:t>
            </a:r>
            <a:r>
              <a:rPr lang="ar-EG" sz="2800" b="1" cap="all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فى</a:t>
            </a:r>
            <a:r>
              <a:rPr lang="ar-EG" sz="28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الحلق وعطش</a:t>
            </a:r>
          </a:p>
          <a:p>
            <a:r>
              <a:rPr lang="ar-EG" sz="28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3- تعرق </a:t>
            </a:r>
            <a:r>
              <a:rPr lang="ar-EG" sz="2800" b="1" cap="all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فى</a:t>
            </a:r>
            <a:r>
              <a:rPr lang="ar-EG" sz="28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الرأس</a:t>
            </a:r>
          </a:p>
          <a:p>
            <a:r>
              <a:rPr lang="ar-EG" sz="28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4- سرعة التنفس </a:t>
            </a:r>
          </a:p>
          <a:p>
            <a:r>
              <a:rPr lang="ar-EG" sz="28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5- </a:t>
            </a:r>
            <a:r>
              <a:rPr lang="ar-EG" sz="2800" b="1" cap="all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إحمرار</a:t>
            </a:r>
            <a:r>
              <a:rPr lang="ar-EG" sz="28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ar-EG" sz="2800" b="1" cap="all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فى</a:t>
            </a:r>
            <a:r>
              <a:rPr lang="ar-EG" sz="28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العيون</a:t>
            </a:r>
          </a:p>
          <a:p>
            <a:r>
              <a:rPr lang="ar-EG" sz="28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6- دوار – فقدان السيطرة – ويصاب بعدم اتزان </a:t>
            </a:r>
            <a:r>
              <a:rPr lang="ar-EG" sz="2800" b="1" cap="all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حركى</a:t>
            </a:r>
            <a:endParaRPr lang="ar-SA" sz="2800" b="1" cap="all" spc="0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4282" y="576844"/>
            <a:ext cx="874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الأعراض الجانبية نتيجة </a:t>
            </a:r>
            <a:r>
              <a:rPr lang="ar-EG" sz="5400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تعاطى</a:t>
            </a:r>
            <a:r>
              <a:rPr lang="ar-EG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المخدر</a:t>
            </a:r>
            <a:endParaRPr lang="ar-SA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F:\nhla\صور\خلفيات جامدة\13104.jpg"/>
          <p:cNvPicPr>
            <a:picLocks noChangeAspect="1" noChangeArrowheads="1"/>
          </p:cNvPicPr>
          <p:nvPr/>
        </p:nvPicPr>
        <p:blipFill>
          <a:blip r:embed="rId2">
            <a:lum bright="40000" contrast="-3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1690239" y="500042"/>
            <a:ext cx="5596405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يمر </a:t>
            </a:r>
            <a:r>
              <a:rPr lang="ar-EG" sz="5400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المتعاطى</a:t>
            </a:r>
            <a:r>
              <a:rPr lang="ar-EG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ب4 أطوار</a:t>
            </a:r>
            <a:endParaRPr lang="ar-SA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 descr="E:\صور\حالات نفسية\خحهعخكح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6938" y="1838327"/>
            <a:ext cx="2938466" cy="1974282"/>
          </a:xfrm>
          <a:prstGeom prst="rect">
            <a:avLst/>
          </a:prstGeom>
          <a:noFill/>
        </p:spPr>
      </p:pic>
      <p:pic>
        <p:nvPicPr>
          <p:cNvPr id="10" name="Picture 3" descr="E:\صور\حالات نفسية\انفع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84" y="2414984"/>
            <a:ext cx="2309816" cy="2638053"/>
          </a:xfrm>
          <a:prstGeom prst="rect">
            <a:avLst/>
          </a:prstGeom>
          <a:noFill/>
        </p:spPr>
      </p:pic>
      <p:pic>
        <p:nvPicPr>
          <p:cNvPr id="11" name="Picture 4" descr="E:\صور\السيجارة\235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552839"/>
            <a:ext cx="2438400" cy="1876425"/>
          </a:xfrm>
          <a:prstGeom prst="rect">
            <a:avLst/>
          </a:prstGeom>
          <a:noFill/>
        </p:spPr>
      </p:pic>
      <p:sp>
        <p:nvSpPr>
          <p:cNvPr id="7" name="شكل بيضاوي 6"/>
          <p:cNvSpPr/>
          <p:nvPr/>
        </p:nvSpPr>
        <p:spPr>
          <a:xfrm>
            <a:off x="7500958" y="1214422"/>
            <a:ext cx="500066" cy="4286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 smtClean="0">
                <a:solidFill>
                  <a:schemeClr val="tx1"/>
                </a:solidFill>
              </a:rPr>
              <a:t>1</a:t>
            </a:r>
            <a:endParaRPr lang="ar-EG" sz="3200" dirty="0">
              <a:solidFill>
                <a:schemeClr val="tx1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4429124" y="1857364"/>
            <a:ext cx="500066" cy="4286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 smtClean="0">
                <a:solidFill>
                  <a:schemeClr val="tx1"/>
                </a:solidFill>
              </a:rPr>
              <a:t>2</a:t>
            </a:r>
            <a:endParaRPr lang="ar-EG" sz="3200" dirty="0">
              <a:solidFill>
                <a:schemeClr val="tx1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1857356" y="3000372"/>
            <a:ext cx="500066" cy="4286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 smtClean="0">
                <a:solidFill>
                  <a:schemeClr val="tx1"/>
                </a:solidFill>
              </a:rPr>
              <a:t>3</a:t>
            </a:r>
            <a:endParaRPr lang="ar-EG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tx1">
                <a:lumMod val="95000"/>
                <a:lumOff val="5000"/>
              </a:schemeClr>
            </a:gs>
            <a:gs pos="61000">
              <a:schemeClr val="tx1">
                <a:lumMod val="95000"/>
                <a:lumOff val="5000"/>
              </a:schemeClr>
            </a:gs>
            <a:gs pos="61000">
              <a:schemeClr val="tx1">
                <a:lumMod val="95000"/>
                <a:lumOff val="5000"/>
              </a:schemeClr>
            </a:gs>
            <a:gs pos="61000">
              <a:schemeClr val="tx1">
                <a:lumMod val="95000"/>
                <a:lumOff val="5000"/>
              </a:schemeClr>
            </a:gs>
            <a:gs pos="61000">
              <a:schemeClr val="tx1">
                <a:lumMod val="95000"/>
                <a:lumOff val="5000"/>
              </a:schemeClr>
            </a:gs>
            <a:gs pos="61000">
              <a:schemeClr val="tx1">
                <a:lumMod val="95000"/>
                <a:lumOff val="5000"/>
              </a:schemeClr>
            </a:gs>
            <a:gs pos="61000">
              <a:schemeClr val="tx1">
                <a:lumMod val="95000"/>
                <a:lumOff val="5000"/>
              </a:schemeClr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صور\حالات نفسية\495375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40693"/>
            <a:ext cx="3786214" cy="5031513"/>
          </a:xfrm>
          <a:prstGeom prst="rect">
            <a:avLst/>
          </a:prstGeom>
          <a:noFill/>
        </p:spPr>
      </p:pic>
      <p:sp>
        <p:nvSpPr>
          <p:cNvPr id="3" name="شكل بيضاوي 2"/>
          <p:cNvSpPr/>
          <p:nvPr/>
        </p:nvSpPr>
        <p:spPr>
          <a:xfrm>
            <a:off x="4286248" y="469189"/>
            <a:ext cx="500066" cy="4286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 smtClean="0">
                <a:solidFill>
                  <a:schemeClr val="tx1"/>
                </a:solidFill>
              </a:rPr>
              <a:t>4</a:t>
            </a:r>
            <a:endParaRPr lang="ar-EG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nhla\صور\خلفيات جامدة\MyEgY.CoM_wallpaper mobail_By Wall3\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5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85736" y="4500570"/>
            <a:ext cx="8501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dirty="0" smtClean="0">
                <a:solidFill>
                  <a:schemeClr val="bg1"/>
                </a:solidFill>
              </a:rPr>
              <a:t>بينت الدراسة إلى أن تدخين الماريجوانا قد يؤدي إلى انخفاض نسبة الذكاء</a:t>
            </a:r>
          </a:p>
          <a:p>
            <a:pPr algn="ctr"/>
            <a:endParaRPr lang="ar-EG" sz="2800" dirty="0" smtClean="0">
              <a:solidFill>
                <a:schemeClr val="bg1"/>
              </a:solidFill>
            </a:endParaRPr>
          </a:p>
          <a:p>
            <a:pPr algn="ctr"/>
            <a:r>
              <a:rPr lang="ar-EG" sz="2800" dirty="0" smtClean="0">
                <a:solidFill>
                  <a:schemeClr val="bg1"/>
                </a:solidFill>
              </a:rPr>
              <a:t> </a:t>
            </a:r>
            <a:r>
              <a:rPr lang="ar-EG" sz="2800" dirty="0" smtClean="0"/>
              <a:t>بنحو ثمان نقاط، حيث يمكن الكشف عن ذلك من خلال امتحانات الذكاء "أي </a:t>
            </a:r>
            <a:r>
              <a:rPr lang="ar-EG" sz="2800" dirty="0" err="1" smtClean="0"/>
              <a:t>كيو</a:t>
            </a:r>
            <a:r>
              <a:rPr lang="ar-EG" sz="2800" dirty="0" smtClean="0"/>
              <a:t>" حيث تبلغ درجة الذكاء عند الفرد 100 نقطة وسطياً.</a:t>
            </a:r>
            <a:endParaRPr lang="ar-EG" sz="2800" dirty="0"/>
          </a:p>
        </p:txBody>
      </p:sp>
      <p:pic>
        <p:nvPicPr>
          <p:cNvPr id="6" name="Picture 2" descr="E:\nhla\صوور فيس\صور فيس ومجبة لبكترونية\427073_226350940797386_100002674447434_400359_19379074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71480"/>
            <a:ext cx="3690942" cy="3690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nhla\صور\خلفيات جامدة\14173.jpg"/>
          <p:cNvPicPr>
            <a:picLocks noChangeAspect="1" noChangeArrowheads="1"/>
          </p:cNvPicPr>
          <p:nvPr/>
        </p:nvPicPr>
        <p:blipFill>
          <a:blip r:embed="rId2">
            <a:lum bright="20000" contrast="-30000"/>
          </a:blip>
          <a:srcRect/>
          <a:stretch>
            <a:fillRect/>
          </a:stretch>
        </p:blipFill>
        <p:spPr bwMode="auto">
          <a:xfrm rot="10800000">
            <a:off x="-31" y="-24"/>
            <a:ext cx="9144031" cy="6858024"/>
          </a:xfrm>
          <a:prstGeom prst="rect">
            <a:avLst/>
          </a:prstGeom>
          <a:noFill/>
        </p:spPr>
      </p:pic>
      <p:graphicFrame>
        <p:nvGraphicFramePr>
          <p:cNvPr id="7" name="رسم تخطيطي 6"/>
          <p:cNvGraphicFramePr/>
          <p:nvPr/>
        </p:nvGraphicFramePr>
        <p:xfrm>
          <a:off x="1524000" y="142852"/>
          <a:ext cx="6096000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مستطيل 7"/>
          <p:cNvSpPr/>
          <p:nvPr/>
        </p:nvSpPr>
        <p:spPr>
          <a:xfrm>
            <a:off x="1142976" y="615245"/>
            <a:ext cx="5857884" cy="13849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ar-EG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المـــــادة </a:t>
            </a:r>
            <a:r>
              <a:rPr lang="ar-EG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الـفـــــعاله</a:t>
            </a:r>
            <a:r>
              <a:rPr lang="ar-EG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هــــــى</a:t>
            </a:r>
            <a:r>
              <a:rPr lang="ar-EG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</a:t>
            </a:r>
          </a:p>
          <a:p>
            <a:r>
              <a:rPr lang="ar-EG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</a:t>
            </a:r>
            <a:r>
              <a:rPr lang="ar-EG" sz="2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تتيراهيدروكانيبول</a:t>
            </a:r>
            <a:r>
              <a:rPr lang="ar-EG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ar-EG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(  </a:t>
            </a:r>
            <a:r>
              <a:rPr lang="en-US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  THC</a:t>
            </a:r>
            <a:endParaRPr lang="ar-EG" sz="28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0235" y="1857365"/>
            <a:ext cx="8900921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ar-EG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تتراكم على المخ والغدد التناسلية وهذا يسبب </a:t>
            </a:r>
          </a:p>
          <a:p>
            <a:pPr>
              <a:buFontTx/>
              <a:buChar char="-"/>
            </a:pPr>
            <a:r>
              <a:rPr lang="ar-E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الخرف المبكر</a:t>
            </a:r>
          </a:p>
          <a:p>
            <a:pPr>
              <a:buFontTx/>
              <a:buChar char="-"/>
            </a:pPr>
            <a:r>
              <a:rPr lang="ar-E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العجز </a:t>
            </a:r>
            <a:r>
              <a:rPr lang="ar-EG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الجنسى</a:t>
            </a:r>
            <a:r>
              <a:rPr lang="ar-E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/ </a:t>
            </a:r>
          </a:p>
          <a:p>
            <a:r>
              <a:rPr lang="ar-EG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حيث تخفض من إنتاج هرمون الذكورة ( </a:t>
            </a:r>
            <a:r>
              <a:rPr lang="ar-EG" sz="28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التستوسيترون</a:t>
            </a:r>
            <a:r>
              <a:rPr lang="ar-EG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)</a:t>
            </a:r>
          </a:p>
          <a:p>
            <a:r>
              <a:rPr lang="ar-EG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وظهور بعض علامات </a:t>
            </a:r>
            <a:r>
              <a:rPr lang="ar-EG" sz="28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الأنوثه</a:t>
            </a:r>
            <a:r>
              <a:rPr lang="ar-EG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على </a:t>
            </a:r>
            <a:r>
              <a:rPr lang="ar-EG" sz="28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المتعاطى</a:t>
            </a:r>
            <a:r>
              <a:rPr lang="ar-EG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كضخامة الثديين مثلا وقد يصل إلى العقم ويحدث </a:t>
            </a:r>
            <a:r>
              <a:rPr lang="ar-EG" sz="28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إضطراباً</a:t>
            </a:r>
            <a:r>
              <a:rPr lang="ar-EG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28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فى</a:t>
            </a:r>
            <a:r>
              <a:rPr lang="ar-EG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28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الدروة</a:t>
            </a:r>
            <a:r>
              <a:rPr lang="ar-EG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الشهرية لدى الإناث ويتكرر حدوث ذلك</a:t>
            </a:r>
          </a:p>
          <a:p>
            <a:endParaRPr lang="ar-EG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ar-EG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nhla\صور\خلفيات جامدة\12535.jpg"/>
          <p:cNvPicPr>
            <a:picLocks noChangeAspect="1" noChangeArrowheads="1"/>
          </p:cNvPicPr>
          <p:nvPr/>
        </p:nvPicPr>
        <p:blipFill>
          <a:blip r:embed="rId2">
            <a:lum bright="4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71454" y="4429132"/>
            <a:ext cx="9001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ar-EG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يعمل على تدمير الشخصية لأنه يخلق حالات انفعالية وجدانية مضطربة</a:t>
            </a:r>
          </a:p>
          <a:p>
            <a:pPr>
              <a:buFontTx/>
              <a:buChar char="-"/>
            </a:pPr>
            <a:r>
              <a:rPr lang="ar-EG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لا يؤدى مباشرة إلى </a:t>
            </a:r>
            <a:r>
              <a:rPr lang="ar-EG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إرتكاب</a:t>
            </a:r>
            <a:r>
              <a:rPr lang="ar-EG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الجرائم ولكنه يقوم بتجسيم وتضخيم المشاعر</a:t>
            </a:r>
          </a:p>
        </p:txBody>
      </p:sp>
      <p:pic>
        <p:nvPicPr>
          <p:cNvPr id="6" name="Picture 2" descr="E:\صور\حالات نفسية\انفعا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000108"/>
            <a:ext cx="3790968" cy="2843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:\nhla\صور\خلفيات جامدة\pic-8-3.jpg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pic>
        <p:nvPicPr>
          <p:cNvPr id="8" name="Picture 2" descr="E:\صور\الكوكاي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415" y="2071678"/>
            <a:ext cx="5054791" cy="3786214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3564363" y="719720"/>
            <a:ext cx="2222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5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الكوكايين</a:t>
            </a:r>
            <a:endParaRPr lang="ar-SA" sz="5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nhla\صور\خلفيات جامدة\MyEgY.CoM_wallpaper mobail_By Wall3\MYEGY&amp;WALL3 (4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94" y="4310090"/>
            <a:ext cx="2286000" cy="3048000"/>
          </a:xfrm>
          <a:prstGeom prst="rect">
            <a:avLst/>
          </a:prstGeom>
          <a:noFill/>
        </p:spPr>
      </p:pic>
      <p:pic>
        <p:nvPicPr>
          <p:cNvPr id="11267" name="Picture 3" descr="F:\nhla\صور\خلفيات جامدة\MyEgY.CoM_wallpaper mobail_By Wall3\MYEGY&amp;WALL3 (4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14338"/>
            <a:ext cx="2286000" cy="304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71406" y="2143116"/>
            <a:ext cx="892975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هو المادة الفعالة </a:t>
            </a:r>
            <a:r>
              <a:rPr lang="ar-EG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فى</a:t>
            </a:r>
            <a:r>
              <a:rPr lang="ar-EG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نبات </a:t>
            </a:r>
            <a:r>
              <a:rPr lang="ar-EG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الكوكا</a:t>
            </a:r>
            <a:r>
              <a:rPr lang="ar-EG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وتم عزلة عام 1860</a:t>
            </a:r>
          </a:p>
          <a:p>
            <a:pPr algn="ctr">
              <a:buFontTx/>
              <a:buChar char="-"/>
            </a:pPr>
            <a:r>
              <a:rPr lang="ar-EG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بدأ </a:t>
            </a:r>
            <a:r>
              <a:rPr lang="ar-EG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استعمالة</a:t>
            </a:r>
            <a:r>
              <a:rPr lang="ar-EG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فى</a:t>
            </a:r>
            <a:r>
              <a:rPr lang="ar-EG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صناعة الأدوية نظراً </a:t>
            </a:r>
            <a:r>
              <a:rPr lang="ar-EG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لتأثيرة</a:t>
            </a:r>
            <a:r>
              <a:rPr lang="ar-EG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المنشط على الجهاز </a:t>
            </a:r>
            <a:r>
              <a:rPr lang="ar-EG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المركزى</a:t>
            </a:r>
            <a:endParaRPr lang="ar-EG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Tx/>
              <a:buChar char="-"/>
            </a:pPr>
            <a:r>
              <a:rPr lang="ar-EG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تم </a:t>
            </a:r>
            <a:r>
              <a:rPr lang="ar-EG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استخدامة</a:t>
            </a:r>
            <a:r>
              <a:rPr lang="ar-EG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فى</a:t>
            </a:r>
            <a:r>
              <a:rPr lang="ar-EG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المشروبات الترويجية ( الغازية )</a:t>
            </a:r>
            <a:r>
              <a:rPr lang="ar-EG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وخاصة </a:t>
            </a:r>
            <a:r>
              <a:rPr lang="ar-EG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اكوكاكولا</a:t>
            </a:r>
            <a:r>
              <a:rPr lang="ar-EG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ولكنه استبعد من تركيبها عام 1903</a:t>
            </a:r>
          </a:p>
          <a:p>
            <a:pPr algn="ctr">
              <a:buFontTx/>
              <a:buChar char="-"/>
            </a:pPr>
            <a:r>
              <a:rPr lang="ar-EG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أنتج لأول مرة </a:t>
            </a:r>
            <a:r>
              <a:rPr lang="ar-EG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فى</a:t>
            </a:r>
            <a:r>
              <a:rPr lang="ar-EG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أمريكا اللاتينية وأنتشر </a:t>
            </a:r>
            <a:r>
              <a:rPr lang="ar-EG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فى</a:t>
            </a:r>
            <a:r>
              <a:rPr lang="ar-EG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البيرو</a:t>
            </a:r>
            <a:r>
              <a:rPr lang="ar-EG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وكلومبيا</a:t>
            </a:r>
            <a:r>
              <a:rPr lang="ar-EG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والبرازيل قديما </a:t>
            </a:r>
            <a:r>
              <a:rPr lang="ar-EG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لتهريبة</a:t>
            </a:r>
            <a:r>
              <a:rPr lang="ar-EG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لدول العالم</a:t>
            </a:r>
          </a:p>
          <a:p>
            <a:pPr algn="ctr">
              <a:buFontTx/>
              <a:buChar char="-"/>
            </a:pPr>
            <a:r>
              <a:rPr lang="ar-EG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السوق الأمريكية أكبر مستهلك لهذا المخدر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214678" y="362530"/>
            <a:ext cx="2279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الكوكايين</a:t>
            </a:r>
            <a:endParaRPr lang="ar-S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صور\حالات نفسية\images_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5916" y="-24"/>
            <a:ext cx="3765208" cy="3150483"/>
          </a:xfrm>
          <a:prstGeom prst="rect">
            <a:avLst/>
          </a:prstGeom>
          <a:noFill/>
        </p:spPr>
      </p:pic>
      <p:pic>
        <p:nvPicPr>
          <p:cNvPr id="28675" name="Picture 3" descr="E:\صور\2256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0"/>
            <a:ext cx="3872770" cy="4786346"/>
          </a:xfrm>
          <a:prstGeom prst="rect">
            <a:avLst/>
          </a:prstGeom>
          <a:noFill/>
        </p:spPr>
      </p:pic>
      <p:pic>
        <p:nvPicPr>
          <p:cNvPr id="28676" name="Picture 4" descr="E:\nhla\صوور فيس\صور فيس\304768_292073614233281_1723811535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143248"/>
            <a:ext cx="3786216" cy="3786214"/>
          </a:xfrm>
          <a:prstGeom prst="rect">
            <a:avLst/>
          </a:prstGeom>
          <a:noFill/>
        </p:spPr>
      </p:pic>
      <p:pic>
        <p:nvPicPr>
          <p:cNvPr id="2050" name="Picture 2" descr="E:\بحث نت\انواع المخدرات\تدخين_files\images_0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5" y="4495796"/>
            <a:ext cx="3857652" cy="2362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nhla\صور\خلفيات جامدة\14826.jpg"/>
          <p:cNvPicPr>
            <a:picLocks noChangeAspect="1" noChangeArrowheads="1"/>
          </p:cNvPicPr>
          <p:nvPr/>
        </p:nvPicPr>
        <p:blipFill>
          <a:blip r:embed="rId2">
            <a:lum bright="40000" contrast="-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وسيلة شرح على شكل سحابة 5"/>
          <p:cNvSpPr/>
          <p:nvPr/>
        </p:nvSpPr>
        <p:spPr>
          <a:xfrm>
            <a:off x="6286512" y="357166"/>
            <a:ext cx="2428892" cy="857256"/>
          </a:xfrm>
          <a:prstGeom prst="cloudCallout">
            <a:avLst>
              <a:gd name="adj1" fmla="val -56127"/>
              <a:gd name="adj2" fmla="val 64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dirty="0" err="1" smtClean="0">
                <a:solidFill>
                  <a:schemeClr val="tx1"/>
                </a:solidFill>
              </a:rPr>
              <a:t>الكراك</a:t>
            </a:r>
            <a:endParaRPr lang="ar-EG" sz="4000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718116" y="1428736"/>
            <a:ext cx="3711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/>
              <a:t>هو الكوكايين المقطر بالتكسير </a:t>
            </a:r>
            <a:endParaRPr lang="ar-EG" sz="2800" b="1" dirty="0"/>
          </a:p>
        </p:txBody>
      </p:sp>
      <p:sp>
        <p:nvSpPr>
          <p:cNvPr id="10" name="مستطيل 9"/>
          <p:cNvSpPr/>
          <p:nvPr/>
        </p:nvSpPr>
        <p:spPr>
          <a:xfrm>
            <a:off x="571472" y="2260579"/>
            <a:ext cx="8358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/>
              <a:t>وقد سمي </a:t>
            </a:r>
            <a:r>
              <a:rPr lang="ar-EG" sz="2800" b="1" dirty="0" err="1" smtClean="0"/>
              <a:t>بالكراك</a:t>
            </a:r>
            <a:r>
              <a:rPr lang="ar-EG" sz="2800" b="1" dirty="0" smtClean="0"/>
              <a:t> لأن رواسب </a:t>
            </a:r>
            <a:r>
              <a:rPr lang="ar-EG" sz="2800" b="1" dirty="0" err="1" smtClean="0"/>
              <a:t>بيكربونات</a:t>
            </a:r>
            <a:r>
              <a:rPr lang="ar-EG" sz="2800" b="1" dirty="0" smtClean="0"/>
              <a:t> الصوديوم الموجودة في الصخريات تحدث فرقعة عند التدخين </a:t>
            </a:r>
            <a:endParaRPr lang="ar-EG" sz="2800" b="1" dirty="0"/>
          </a:p>
        </p:txBody>
      </p:sp>
      <p:sp>
        <p:nvSpPr>
          <p:cNvPr id="11" name="مستطيل 10"/>
          <p:cNvSpPr/>
          <p:nvPr/>
        </p:nvSpPr>
        <p:spPr>
          <a:xfrm>
            <a:off x="1500166" y="3760777"/>
            <a:ext cx="6572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/>
              <a:t>وعند تعاطيه يتم امتصاصه في الدم بسرعة ويصل إلى مخ المتعاطي في ثواني قليلة لذا أصبح أكثر المخدرات إحداثاً للإدمان وسبباً للموت .</a:t>
            </a:r>
            <a:endParaRPr lang="ar-EG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nhla\صور\خلفيات جامدة\rr (2).jpg"/>
          <p:cNvPicPr>
            <a:picLocks noChangeAspect="1" noChangeArrowheads="1"/>
          </p:cNvPicPr>
          <p:nvPr/>
        </p:nvPicPr>
        <p:blipFill>
          <a:blip r:embed="rId2">
            <a:lum bright="40000" contrast="-30000"/>
          </a:blip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214314" y="214290"/>
            <a:ext cx="8715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dirty="0" smtClean="0"/>
              <a:t>ويحتوي </a:t>
            </a:r>
            <a:r>
              <a:rPr lang="ar-EG" sz="2800" dirty="0" err="1" smtClean="0"/>
              <a:t>الكراك</a:t>
            </a:r>
            <a:r>
              <a:rPr lang="ar-EG" sz="2800" dirty="0" smtClean="0"/>
              <a:t> على تركيز عالي جدا من الكوكايين يتراوح بين 75 إلى90%</a:t>
            </a:r>
            <a:endParaRPr lang="ar-EG" sz="2800" dirty="0"/>
          </a:p>
        </p:txBody>
      </p:sp>
      <p:sp>
        <p:nvSpPr>
          <p:cNvPr id="7" name="مستطيل 6"/>
          <p:cNvSpPr/>
          <p:nvPr/>
        </p:nvSpPr>
        <p:spPr>
          <a:xfrm>
            <a:off x="285720" y="3760777"/>
            <a:ext cx="8641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/>
              <a:t>وتدخين </a:t>
            </a:r>
            <a:r>
              <a:rPr lang="ar-EG" sz="2800" b="1" dirty="0" err="1" smtClean="0"/>
              <a:t>الكراك</a:t>
            </a:r>
            <a:r>
              <a:rPr lang="ar-EG" sz="2800" b="1" dirty="0" smtClean="0"/>
              <a:t> من أسرع الطرق في إدمان الكوكايين وتأثيرها أسرع وتوصل تركيزا عاليا من الكوكايين وبسرعة فائقة إلى الدم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1470" y="5189537"/>
            <a:ext cx="9001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dirty="0" smtClean="0"/>
              <a:t>* يبدأ تأثيره خلال 10 إلى 15 ثانية فقط). ولكنها تستمر لفترة أقصر من الكوكايين حيث لا تتعدى فترة الشعور بالبهجة أكثر من 5 إلى 10 دقائق فقط.</a:t>
            </a:r>
            <a:endParaRPr lang="ar-EG" sz="2800" dirty="0"/>
          </a:p>
        </p:txBody>
      </p:sp>
      <p:pic>
        <p:nvPicPr>
          <p:cNvPr id="3076" name="Picture 4" descr="E:\صور\السيجارة\images_1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643050"/>
            <a:ext cx="4342376" cy="1981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nhla\صور\خلفيات جامدة\000 (7)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3472783" y="285728"/>
            <a:ext cx="217078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المورفين</a:t>
            </a:r>
            <a:endParaRPr lang="ar-SA" sz="5400" b="1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357290" y="3323112"/>
            <a:ext cx="735811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EG" sz="2800" dirty="0" smtClean="0"/>
              <a:t>أحد مشتقات الأفيون </a:t>
            </a:r>
          </a:p>
          <a:p>
            <a:pPr>
              <a:buFontTx/>
              <a:buChar char="-"/>
            </a:pPr>
            <a:r>
              <a:rPr lang="ar-EG" sz="2800" dirty="0" smtClean="0"/>
              <a:t> أطلق عليه </a:t>
            </a:r>
            <a:r>
              <a:rPr lang="ar-EG" sz="2800" dirty="0" err="1" smtClean="0"/>
              <a:t>إسم</a:t>
            </a:r>
            <a:r>
              <a:rPr lang="ar-EG" sz="2800" dirty="0" smtClean="0"/>
              <a:t> ( المورفين )</a:t>
            </a:r>
          </a:p>
          <a:p>
            <a:r>
              <a:rPr lang="ar-EG" sz="2800" dirty="0" smtClean="0"/>
              <a:t> نسبة إلى </a:t>
            </a:r>
            <a:r>
              <a:rPr lang="ar-EG" sz="2800" dirty="0" err="1" smtClean="0"/>
              <a:t>الالهه</a:t>
            </a:r>
            <a:r>
              <a:rPr lang="ar-EG" sz="2800" dirty="0" smtClean="0"/>
              <a:t> ( </a:t>
            </a:r>
            <a:r>
              <a:rPr lang="ar-EG" sz="2800" dirty="0" err="1" smtClean="0"/>
              <a:t>مورفيوس</a:t>
            </a:r>
            <a:r>
              <a:rPr lang="ar-EG" sz="2800" dirty="0" smtClean="0"/>
              <a:t> ) إله الأحلام عند </a:t>
            </a:r>
            <a:r>
              <a:rPr lang="ar-EG" sz="2800" dirty="0" err="1" smtClean="0"/>
              <a:t>الاغريق</a:t>
            </a:r>
            <a:endParaRPr lang="ar-EG" sz="2800" dirty="0" smtClean="0"/>
          </a:p>
          <a:p>
            <a:pPr>
              <a:buFontTx/>
              <a:buChar char="-"/>
            </a:pPr>
            <a:r>
              <a:rPr lang="ar-EG" sz="2800" dirty="0" smtClean="0"/>
              <a:t> شاع استخدامه </a:t>
            </a:r>
            <a:r>
              <a:rPr lang="ar-EG" sz="2800" dirty="0" err="1" smtClean="0"/>
              <a:t>الطبى</a:t>
            </a:r>
            <a:r>
              <a:rPr lang="ar-EG" sz="2800" dirty="0" smtClean="0"/>
              <a:t> </a:t>
            </a:r>
            <a:r>
              <a:rPr lang="ar-EG" sz="2800" dirty="0" err="1" smtClean="0"/>
              <a:t>فى</a:t>
            </a:r>
            <a:r>
              <a:rPr lang="ar-EG" sz="2800" dirty="0" smtClean="0"/>
              <a:t> العمليات الجراحية</a:t>
            </a:r>
          </a:p>
          <a:p>
            <a:pPr>
              <a:buFontTx/>
              <a:buChar char="-"/>
            </a:pPr>
            <a:r>
              <a:rPr lang="ar-EG" sz="2800" dirty="0" smtClean="0"/>
              <a:t> بعد </a:t>
            </a:r>
            <a:r>
              <a:rPr lang="ar-EG" sz="2800" dirty="0" err="1" smtClean="0"/>
              <a:t>إختراع</a:t>
            </a:r>
            <a:r>
              <a:rPr lang="ar-EG" sz="2800" dirty="0" smtClean="0"/>
              <a:t> </a:t>
            </a:r>
            <a:r>
              <a:rPr lang="ar-EG" sz="2800" dirty="0" err="1" smtClean="0"/>
              <a:t>الابرة</a:t>
            </a:r>
            <a:r>
              <a:rPr lang="ar-EG" sz="2800" dirty="0" smtClean="0"/>
              <a:t> الطبية أصبح يستخدم عن طريق الحقن</a:t>
            </a:r>
          </a:p>
          <a:p>
            <a:pPr>
              <a:buFontTx/>
              <a:buChar char="-"/>
            </a:pPr>
            <a:endParaRPr lang="ar-EG" sz="2800" dirty="0" smtClean="0"/>
          </a:p>
        </p:txBody>
      </p:sp>
      <p:pic>
        <p:nvPicPr>
          <p:cNvPr id="5" name="Picture 3" descr="E:\صور\حقن الماكس\نتايت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528" y="1285860"/>
            <a:ext cx="3374720" cy="2558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:\nhla\صور\خلفيات جامدة\26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3357554" y="862596"/>
            <a:ext cx="2172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الهيروين</a:t>
            </a:r>
            <a:endParaRPr lang="ar-SA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E:\صور\الهيروين\الهيروي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143116"/>
            <a:ext cx="4826372" cy="3536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nhla\صور\خلفيات جامدة\Longhorn M9 Bliss.jpg"/>
          <p:cNvPicPr>
            <a:picLocks noChangeAspect="1" noChangeArrowheads="1"/>
          </p:cNvPicPr>
          <p:nvPr/>
        </p:nvPicPr>
        <p:blipFill>
          <a:blip r:embed="rId2">
            <a:lum bright="40000" contrast="-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E:\صور\الهيروين\عتات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7095" y="1346738"/>
            <a:ext cx="4229615" cy="2940290"/>
          </a:xfrm>
          <a:prstGeom prst="rect">
            <a:avLst/>
          </a:prstGeom>
          <a:noFill/>
        </p:spPr>
      </p:pic>
      <p:pic>
        <p:nvPicPr>
          <p:cNvPr id="4" name="Picture 3" descr="E:\صور\الهيروين\همة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0555" y="1285860"/>
            <a:ext cx="2044166" cy="307183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500034" y="4581607"/>
            <a:ext cx="83582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ar-EG" sz="3200" dirty="0" smtClean="0"/>
              <a:t>وهو أيضاً أحد مشتقات الأفيون والأشد خطورة </a:t>
            </a:r>
          </a:p>
          <a:p>
            <a:pPr algn="ctr">
              <a:buFontTx/>
              <a:buChar char="-"/>
            </a:pPr>
            <a:r>
              <a:rPr lang="ar-EG" sz="3200" dirty="0" smtClean="0"/>
              <a:t> اكتشف عام 1898 وأنتجته شركة </a:t>
            </a:r>
            <a:r>
              <a:rPr lang="ar-EG" sz="3200" dirty="0" err="1" smtClean="0"/>
              <a:t>باير</a:t>
            </a:r>
            <a:r>
              <a:rPr lang="ar-EG" sz="3200" dirty="0" smtClean="0"/>
              <a:t> الألمانية للأدوية</a:t>
            </a:r>
          </a:p>
          <a:p>
            <a:pPr algn="ctr">
              <a:buFontTx/>
              <a:buChar char="-"/>
            </a:pPr>
            <a:r>
              <a:rPr lang="ar-EG" sz="3200" dirty="0" smtClean="0"/>
              <a:t> ثم أسيء استخدامه وأدرج ضمن المواد المخدرة فائقة الخطورة.</a:t>
            </a:r>
            <a:endParaRPr lang="ar-EG" sz="3200" dirty="0"/>
          </a:p>
        </p:txBody>
      </p:sp>
      <p:sp>
        <p:nvSpPr>
          <p:cNvPr id="6" name="مستطيل 5"/>
          <p:cNvSpPr/>
          <p:nvPr/>
        </p:nvSpPr>
        <p:spPr>
          <a:xfrm>
            <a:off x="3357554" y="214290"/>
            <a:ext cx="1805302" cy="7694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400" b="1" u="sng" cap="none" spc="0" dirty="0" smtClean="0">
                <a:ln w="1905">
                  <a:noFill/>
                </a:ln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الهيروين</a:t>
            </a:r>
            <a:endParaRPr lang="ar-SA" sz="4400" b="1" u="sng" cap="none" spc="0" dirty="0">
              <a:ln w="1905">
                <a:noFill/>
              </a:ln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nhla\صور\خلفيات جامدة\pine-drive_wallpapers_4843_1280x1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3071802" y="357166"/>
            <a:ext cx="299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err="1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الأمفيتامينات</a:t>
            </a:r>
            <a:endParaRPr lang="ar-SA" sz="5400" b="1" cap="none" spc="0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314" y="3392291"/>
            <a:ext cx="864396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استخدام </a:t>
            </a:r>
            <a:r>
              <a:rPr kumimoji="0" lang="ar-EG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الأمفيتامينات</a:t>
            </a:r>
            <a:r>
              <a:rPr kumimoji="0" lang="ar-EG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ومشتقاتها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ar-EG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كمخفف للوزن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ar-EG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 لها تأثير يقلل من الشهية ومن جهة أخرى تزيد من حرق الطاقة )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ar-EG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ويقتصر استخدام </a:t>
            </a:r>
            <a:r>
              <a:rPr kumimoji="0" lang="ar-EG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الأمفيتامينات</a:t>
            </a:r>
            <a:r>
              <a:rPr kumimoji="0" lang="ar-EG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حاليا في علاج النشاط الزائد عند الأطفال وبجرعات صغيرة للغاية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EG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كما يستخدم أيضا في جلسات التفريغ في العلاج النفسي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EG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وفى بعض حالات النوم المفاجئ ولعلاج التسمم بالمنومات</a:t>
            </a:r>
            <a:endParaRPr kumimoji="0" lang="ar-EG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E:\صور\حبوب مخدرة\32216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4" y="1428736"/>
            <a:ext cx="2571750" cy="178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F:\nhla\صور\خلفيات جامدة\14173.jpg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3339942" y="934034"/>
            <a:ext cx="2446504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الترامادول</a:t>
            </a:r>
            <a:endParaRPr lang="ar-SA" sz="5400" b="1" cap="none" spc="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E:\صور\حبوب مخدرة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0830" y="2285992"/>
            <a:ext cx="3881434" cy="3881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nhla\صور\خلفيات جامدة\fr_orange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3286116" y="357166"/>
            <a:ext cx="244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الترامادول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1586" y="2000240"/>
            <a:ext cx="6858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dirty="0" err="1" smtClean="0"/>
              <a:t>الترامادول</a:t>
            </a:r>
            <a:r>
              <a:rPr lang="ar-EG" sz="3200" dirty="0" smtClean="0"/>
              <a:t> هو احد مشتقات المورفين يستخدم كقاتل للألم </a:t>
            </a:r>
            <a:r>
              <a:rPr lang="ar-EG" sz="3200" dirty="0" err="1" smtClean="0"/>
              <a:t>فى</a:t>
            </a:r>
            <a:r>
              <a:rPr lang="ar-EG" sz="3200" dirty="0" smtClean="0"/>
              <a:t> حالات الآلام الحادة والمزمنة مثل الآلام ما بعد الجراحة والآلام السرطانية.</a:t>
            </a:r>
            <a:br>
              <a:rPr lang="ar-EG" sz="3200" dirty="0" smtClean="0"/>
            </a:br>
            <a:r>
              <a:rPr lang="ar-EG" sz="3200" dirty="0" smtClean="0"/>
              <a:t/>
            </a:r>
            <a:br>
              <a:rPr lang="ar-EG" sz="3200" dirty="0" smtClean="0"/>
            </a:br>
            <a:r>
              <a:rPr lang="ar-EG" sz="3200" dirty="0" smtClean="0"/>
              <a:t/>
            </a:r>
            <a:br>
              <a:rPr lang="ar-EG" sz="3200" dirty="0" smtClean="0"/>
            </a:br>
            <a:r>
              <a:rPr lang="ar-EG" sz="3200" dirty="0" smtClean="0"/>
              <a:t>واستعمال </a:t>
            </a:r>
            <a:r>
              <a:rPr lang="ar-EG" sz="3200" b="1" dirty="0" err="1" smtClean="0"/>
              <a:t>الترامادول</a:t>
            </a:r>
            <a:r>
              <a:rPr lang="ar-EG" sz="3200" b="1" dirty="0" smtClean="0"/>
              <a:t> </a:t>
            </a:r>
            <a:r>
              <a:rPr lang="ar-EG" sz="3200" dirty="0" smtClean="0"/>
              <a:t>ارتبط بالرغبة الملحة وسلوك مدمني المخدرات لطلب العقار والتعود عليه، .</a:t>
            </a:r>
            <a:br>
              <a:rPr lang="ar-EG" sz="3200" dirty="0" smtClean="0"/>
            </a:br>
            <a:endParaRPr lang="ar-EG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:\صور\حبوب مخدرة\216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643050"/>
            <a:ext cx="3500462" cy="3500462"/>
          </a:xfrm>
          <a:prstGeom prst="rect">
            <a:avLst/>
          </a:prstGeom>
          <a:noFill/>
        </p:spPr>
      </p:pic>
      <p:pic>
        <p:nvPicPr>
          <p:cNvPr id="3" name="Picture 2" descr="E:\صور\حبوب مخدرة\هع0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3" y="0"/>
            <a:ext cx="2857488" cy="1943512"/>
          </a:xfrm>
          <a:prstGeom prst="rect">
            <a:avLst/>
          </a:prstGeom>
          <a:noFill/>
        </p:spPr>
      </p:pic>
      <p:pic>
        <p:nvPicPr>
          <p:cNvPr id="4" name="Picture 11" descr="E:\صور\حبوب مخدرة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928802"/>
            <a:ext cx="2857488" cy="2857520"/>
          </a:xfrm>
          <a:prstGeom prst="rect">
            <a:avLst/>
          </a:prstGeom>
          <a:noFill/>
        </p:spPr>
      </p:pic>
      <p:pic>
        <p:nvPicPr>
          <p:cNvPr id="6" name="Picture 10" descr="E:\صور\حبوب مخدرة\4151046584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768462"/>
            <a:ext cx="2857520" cy="2089538"/>
          </a:xfrm>
          <a:prstGeom prst="rect">
            <a:avLst/>
          </a:prstGeom>
          <a:noFill/>
        </p:spPr>
      </p:pic>
      <p:pic>
        <p:nvPicPr>
          <p:cNvPr id="7" name="Picture 9" descr="E:\صور\حبوب مخدرة\453554االف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1" y="5137558"/>
            <a:ext cx="3500462" cy="1720441"/>
          </a:xfrm>
          <a:prstGeom prst="rect">
            <a:avLst/>
          </a:prstGeom>
          <a:noFill/>
        </p:spPr>
      </p:pic>
      <p:pic>
        <p:nvPicPr>
          <p:cNvPr id="8" name="Picture 6" descr="E:\صور\حبوب مخدرة\89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2" y="4786322"/>
            <a:ext cx="2786082" cy="2071678"/>
          </a:xfrm>
          <a:prstGeom prst="rect">
            <a:avLst/>
          </a:prstGeom>
          <a:noFill/>
        </p:spPr>
      </p:pic>
      <p:pic>
        <p:nvPicPr>
          <p:cNvPr id="9" name="Picture 7" descr="E:\صور\حبوب مخدرة\776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96621"/>
            <a:ext cx="2785051" cy="2089701"/>
          </a:xfrm>
          <a:prstGeom prst="rect">
            <a:avLst/>
          </a:prstGeom>
          <a:noFill/>
        </p:spPr>
      </p:pic>
      <p:pic>
        <p:nvPicPr>
          <p:cNvPr id="10" name="Picture 13" descr="E:\صور\حبوب مخدرة\غ54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2" y="1208623"/>
            <a:ext cx="2786082" cy="1863187"/>
          </a:xfrm>
          <a:prstGeom prst="rect">
            <a:avLst/>
          </a:prstGeom>
          <a:noFill/>
        </p:spPr>
      </p:pic>
      <p:pic>
        <p:nvPicPr>
          <p:cNvPr id="11" name="Picture 3" descr="E:\صور\حبوب مخدرة\amande_drug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2857488" cy="1643050"/>
          </a:xfrm>
          <a:prstGeom prst="rect">
            <a:avLst/>
          </a:prstGeom>
          <a:noFill/>
        </p:spPr>
      </p:pic>
      <p:pic>
        <p:nvPicPr>
          <p:cNvPr id="12" name="Picture 5" descr="E:\صور\حبوب مخدرة\8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488" y="0"/>
            <a:ext cx="3429024" cy="1636700"/>
          </a:xfrm>
          <a:prstGeom prst="rect">
            <a:avLst/>
          </a:prstGeom>
          <a:noFill/>
        </p:spPr>
      </p:pic>
      <p:pic>
        <p:nvPicPr>
          <p:cNvPr id="13" name="Picture 4" descr="E:\صور\حبوب مخدرة\67ع56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86512" y="3286124"/>
            <a:ext cx="2925385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3000364" y="357166"/>
            <a:ext cx="5857693" cy="7694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هل </a:t>
            </a:r>
            <a:r>
              <a:rPr lang="ar-EG" sz="4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الترامادول</a:t>
            </a:r>
            <a:r>
              <a:rPr lang="ar-EG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يسبب الإدمان ؟؟</a:t>
            </a:r>
            <a:endParaRPr lang="ar-SA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85720" y="4542076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dirty="0" err="1" smtClean="0"/>
              <a:t>لانه</a:t>
            </a:r>
            <a:r>
              <a:rPr lang="ar-EG" sz="2800" dirty="0" smtClean="0"/>
              <a:t> احد مشتقات المورفين وعند تناوله باستمرار يوقف الإفراز </a:t>
            </a:r>
            <a:r>
              <a:rPr lang="ar-EG" sz="2800" dirty="0" err="1" smtClean="0"/>
              <a:t>الطبيعى</a:t>
            </a:r>
            <a:r>
              <a:rPr lang="ar-EG" sz="2800" dirty="0" smtClean="0"/>
              <a:t> لمادة </a:t>
            </a:r>
            <a:r>
              <a:rPr lang="ar-EG" sz="2800" dirty="0" err="1" smtClean="0"/>
              <a:t>الاندورفين</a:t>
            </a:r>
            <a:r>
              <a:rPr lang="ar-EG" sz="2800" dirty="0" smtClean="0"/>
              <a:t> </a:t>
            </a:r>
            <a:r>
              <a:rPr lang="ar-EG" sz="2800" dirty="0" err="1" smtClean="0"/>
              <a:t>التى</a:t>
            </a:r>
            <a:r>
              <a:rPr lang="ar-EG" sz="2800" dirty="0" smtClean="0"/>
              <a:t> يفرزها الجسم لمقاومة الألم </a:t>
            </a:r>
            <a:r>
              <a:rPr lang="ar-EG" sz="2800" dirty="0" err="1" smtClean="0"/>
              <a:t>وبالتالى</a:t>
            </a:r>
            <a:r>
              <a:rPr lang="ar-EG" sz="2800" dirty="0" smtClean="0"/>
              <a:t> عند إيقاف </a:t>
            </a:r>
            <a:r>
              <a:rPr lang="ar-EG" sz="2800" dirty="0" err="1" smtClean="0"/>
              <a:t>الترامادول</a:t>
            </a:r>
            <a:r>
              <a:rPr lang="ar-EG" sz="2800" dirty="0" smtClean="0"/>
              <a:t> لا يتحمل الجسم الألم </a:t>
            </a:r>
            <a:r>
              <a:rPr lang="ar-EG" sz="2800" dirty="0" err="1" smtClean="0"/>
              <a:t>وبالتالى</a:t>
            </a:r>
            <a:r>
              <a:rPr lang="ar-EG" sz="2800" dirty="0" smtClean="0"/>
              <a:t> يجبر المريض على تناول </a:t>
            </a:r>
            <a:r>
              <a:rPr lang="ar-EG" sz="2800" dirty="0" err="1" smtClean="0"/>
              <a:t>الترامادول</a:t>
            </a:r>
            <a:r>
              <a:rPr lang="ar-EG" sz="2800" dirty="0" smtClean="0"/>
              <a:t> مرة </a:t>
            </a:r>
            <a:r>
              <a:rPr lang="ar-EG" sz="2800" dirty="0" err="1" smtClean="0"/>
              <a:t>اخرى</a:t>
            </a:r>
            <a:r>
              <a:rPr lang="ar-EG" sz="2800" dirty="0" smtClean="0"/>
              <a:t> فيعتمد علية جسدياً ونفسياً وهذا هو </a:t>
            </a:r>
            <a:r>
              <a:rPr lang="ar-EG" sz="2800" dirty="0" err="1" smtClean="0">
                <a:hlinkClick r:id="rId2" tooltip="علاج الادمان"/>
              </a:rPr>
              <a:t>الادمان</a:t>
            </a:r>
            <a:r>
              <a:rPr lang="ar-EG" sz="2800" dirty="0" smtClean="0"/>
              <a:t> .</a:t>
            </a:r>
            <a:endParaRPr lang="ar-EG" sz="2800" dirty="0"/>
          </a:p>
        </p:txBody>
      </p:sp>
      <p:sp>
        <p:nvSpPr>
          <p:cNvPr id="6" name="مستطيل 5"/>
          <p:cNvSpPr/>
          <p:nvPr/>
        </p:nvSpPr>
        <p:spPr>
          <a:xfrm>
            <a:off x="4128273" y="3648678"/>
            <a:ext cx="872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نعم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E:\صور\حبوب مخدرة\هعهعغع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357298"/>
            <a:ext cx="3214710" cy="2275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nhla\صوور فيس\صور فوتوشوب\689463_18170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49794" y="-1"/>
            <a:ext cx="8094172" cy="6856239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786050" y="2677065"/>
            <a:ext cx="3643338" cy="1323439"/>
          </a:xfrm>
          <a:prstGeom prst="rect">
            <a:avLst/>
          </a:prstGeom>
          <a:noFill/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المخدرات</a:t>
            </a:r>
            <a:endParaRPr lang="ar-S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صور\حبوب مخدرة\هعهعغعه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71406" y="449778"/>
            <a:ext cx="90011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u="sng" dirty="0" smtClean="0"/>
              <a:t>أثار الجانبية </a:t>
            </a:r>
            <a:r>
              <a:rPr lang="ar-EG" sz="2800" b="1" u="sng" dirty="0" err="1" smtClean="0"/>
              <a:t>للترامادول</a:t>
            </a:r>
            <a:r>
              <a:rPr lang="ar-EG" sz="2800" b="1" u="sng" dirty="0" smtClean="0"/>
              <a:t>  :- </a:t>
            </a:r>
            <a:r>
              <a:rPr lang="ar-EG" sz="2800" dirty="0" smtClean="0"/>
              <a:t/>
            </a:r>
            <a:br>
              <a:rPr lang="ar-EG" sz="2800" dirty="0" smtClean="0"/>
            </a:br>
            <a:r>
              <a:rPr lang="ar-EG" sz="2800" dirty="0" smtClean="0"/>
              <a:t/>
            </a:r>
            <a:br>
              <a:rPr lang="ar-EG" sz="2800" dirty="0" smtClean="0"/>
            </a:br>
            <a:r>
              <a:rPr lang="ar-EG" sz="2800" dirty="0" smtClean="0"/>
              <a:t>-  صداع ، غثيان ، دوار </a:t>
            </a:r>
          </a:p>
          <a:p>
            <a:r>
              <a:rPr lang="ar-EG" sz="2800" b="1" dirty="0" smtClean="0">
                <a:solidFill>
                  <a:srgbClr val="663300"/>
                </a:solidFill>
              </a:rPr>
              <a:t>أما </a:t>
            </a:r>
            <a:r>
              <a:rPr lang="ar-EG" sz="2800" b="1" dirty="0" err="1" smtClean="0">
                <a:solidFill>
                  <a:srgbClr val="663300"/>
                </a:solidFill>
              </a:rPr>
              <a:t>الأضرارالخطيرة</a:t>
            </a:r>
            <a:r>
              <a:rPr lang="ar-EG" sz="2800" b="1" dirty="0" smtClean="0">
                <a:solidFill>
                  <a:srgbClr val="663300"/>
                </a:solidFill>
              </a:rPr>
              <a:t> </a:t>
            </a:r>
            <a:r>
              <a:rPr lang="ar-EG" sz="2800" b="1" dirty="0" err="1" smtClean="0">
                <a:solidFill>
                  <a:srgbClr val="663300"/>
                </a:solidFill>
              </a:rPr>
              <a:t>فهى</a:t>
            </a:r>
            <a:endParaRPr lang="ar-EG" sz="2800" b="1" dirty="0" smtClean="0">
              <a:solidFill>
                <a:srgbClr val="663300"/>
              </a:solidFill>
            </a:endParaRPr>
          </a:p>
          <a:p>
            <a:pPr>
              <a:buFontTx/>
              <a:buChar char="-"/>
            </a:pPr>
            <a:r>
              <a:rPr lang="ar-EG" sz="2800" dirty="0" smtClean="0"/>
              <a:t> التشنجات - صعوبة التنفس - خلل وظائف الكبد</a:t>
            </a:r>
          </a:p>
          <a:p>
            <a:r>
              <a:rPr lang="ar-EG" sz="2800" dirty="0" smtClean="0"/>
              <a:t> </a:t>
            </a:r>
          </a:p>
          <a:p>
            <a:r>
              <a:rPr lang="ar-EG" sz="2800" b="1" dirty="0" smtClean="0">
                <a:solidFill>
                  <a:srgbClr val="663300"/>
                </a:solidFill>
              </a:rPr>
              <a:t>وبعد </a:t>
            </a:r>
            <a:r>
              <a:rPr lang="ar-EG" sz="2800" b="1" dirty="0" err="1" smtClean="0">
                <a:solidFill>
                  <a:srgbClr val="663300"/>
                </a:solidFill>
              </a:rPr>
              <a:t>الأدمان</a:t>
            </a:r>
            <a:r>
              <a:rPr lang="ar-EG" sz="2800" b="1" dirty="0" smtClean="0">
                <a:solidFill>
                  <a:srgbClr val="663300"/>
                </a:solidFill>
              </a:rPr>
              <a:t> عليه يحدث</a:t>
            </a:r>
          </a:p>
          <a:p>
            <a:pPr>
              <a:buFontTx/>
              <a:buChar char="-"/>
            </a:pPr>
            <a:r>
              <a:rPr lang="ar-EG" sz="2800" dirty="0" smtClean="0"/>
              <a:t> تلف </a:t>
            </a:r>
            <a:r>
              <a:rPr lang="ar-EG" sz="2800" dirty="0" err="1" smtClean="0"/>
              <a:t>فى</a:t>
            </a:r>
            <a:r>
              <a:rPr lang="ar-EG" sz="2800" dirty="0" smtClean="0"/>
              <a:t> خلايا المخ - خلل </a:t>
            </a:r>
            <a:r>
              <a:rPr lang="ar-EG" sz="2800" dirty="0" err="1" smtClean="0"/>
              <a:t>فى</a:t>
            </a:r>
            <a:r>
              <a:rPr lang="ar-EG" sz="2800" dirty="0" smtClean="0"/>
              <a:t> وظائف الكلى - خلل </a:t>
            </a:r>
            <a:r>
              <a:rPr lang="ar-EG" sz="2800" dirty="0" err="1" smtClean="0"/>
              <a:t>فى</a:t>
            </a:r>
            <a:r>
              <a:rPr lang="ar-EG" sz="2800" dirty="0" smtClean="0"/>
              <a:t> الرؤية - فقدان الشهية التصرفات غير المحسوبة </a:t>
            </a:r>
            <a:r>
              <a:rPr lang="ar-EG" sz="2800" dirty="0" err="1" smtClean="0"/>
              <a:t>التى</a:t>
            </a:r>
            <a:r>
              <a:rPr lang="ar-EG" sz="2800" dirty="0" smtClean="0"/>
              <a:t> تسبب بالطبع مشاكل </a:t>
            </a:r>
            <a:r>
              <a:rPr lang="ar-EG" sz="2800" dirty="0" err="1" smtClean="0"/>
              <a:t>إجتماعية</a:t>
            </a:r>
            <a:r>
              <a:rPr lang="ar-EG" sz="2800" dirty="0" smtClean="0"/>
              <a:t> خطيرة ،</a:t>
            </a:r>
          </a:p>
          <a:p>
            <a:pPr>
              <a:buFontTx/>
              <a:buChar char="-"/>
            </a:pPr>
            <a:r>
              <a:rPr lang="ar-EG" sz="2800" dirty="0" smtClean="0"/>
              <a:t> الضعف </a:t>
            </a:r>
            <a:r>
              <a:rPr lang="ar-EG" sz="2800" dirty="0" err="1" smtClean="0"/>
              <a:t>الجنسى</a:t>
            </a:r>
            <a:r>
              <a:rPr lang="ar-EG" sz="2800" dirty="0" smtClean="0"/>
              <a:t> الحاد </a:t>
            </a:r>
            <a:r>
              <a:rPr lang="ar-EG" sz="2800" dirty="0" err="1" smtClean="0"/>
              <a:t>الذى</a:t>
            </a:r>
            <a:r>
              <a:rPr lang="ar-EG" sz="2800" dirty="0" smtClean="0"/>
              <a:t> يصعب علاجه - الخمول وعدم القدرة على العمل أو المذاكرة  - </a:t>
            </a:r>
            <a:r>
              <a:rPr lang="ar-EG" sz="2800" dirty="0" err="1" smtClean="0"/>
              <a:t>الإكتئاب</a:t>
            </a:r>
            <a:r>
              <a:rPr lang="ar-EG" sz="2800" dirty="0" smtClean="0"/>
              <a:t> الشديد.</a:t>
            </a:r>
            <a:br>
              <a:rPr lang="ar-EG" sz="2800" dirty="0" smtClean="0"/>
            </a:br>
            <a:endParaRPr lang="ar-E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nhla\صور\خلفيات جامدة\Aero Enmeshed 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E:\صور\حالات نفسية\Loss-of-appet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707" y="623630"/>
            <a:ext cx="2952776" cy="2148145"/>
          </a:xfrm>
          <a:prstGeom prst="rect">
            <a:avLst/>
          </a:prstGeom>
          <a:noFill/>
        </p:spPr>
      </p:pic>
      <p:pic>
        <p:nvPicPr>
          <p:cNvPr id="9" name="Picture 6" descr="E:\صور\حالات نفسية\21-7-2010-22-49-593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2691" y="2285992"/>
            <a:ext cx="3619500" cy="1905000"/>
          </a:xfrm>
          <a:prstGeom prst="rect">
            <a:avLst/>
          </a:prstGeom>
          <a:noFill/>
        </p:spPr>
      </p:pic>
      <p:pic>
        <p:nvPicPr>
          <p:cNvPr id="10" name="Picture 4" descr="E:\صور\حالات نفسية\images_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707" y="4000504"/>
            <a:ext cx="3714744" cy="1528352"/>
          </a:xfrm>
          <a:prstGeom prst="rect">
            <a:avLst/>
          </a:prstGeom>
          <a:noFill/>
        </p:spPr>
      </p:pic>
      <p:pic>
        <p:nvPicPr>
          <p:cNvPr id="11" name="Picture 7" descr="E:\صور\حالات نفسية\خح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8839" y="3714752"/>
            <a:ext cx="3119441" cy="2075846"/>
          </a:xfrm>
          <a:prstGeom prst="rect">
            <a:avLst/>
          </a:prstGeom>
          <a:noFill/>
        </p:spPr>
      </p:pic>
      <p:pic>
        <p:nvPicPr>
          <p:cNvPr id="12" name="Picture 8" descr="E:\صور\حالات نفسية\images_1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247" y="642918"/>
            <a:ext cx="243538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صور\الديناصورات وسلاحف النينجا\غلفبت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68" y="714356"/>
            <a:ext cx="5622925" cy="3382963"/>
          </a:xfrm>
          <a:prstGeom prst="rect">
            <a:avLst/>
          </a:prstGeom>
          <a:noFill/>
        </p:spPr>
      </p:pic>
      <p:pic>
        <p:nvPicPr>
          <p:cNvPr id="1027" name="Picture 3" descr="E:\صور\الديناصورات وسلاحف النينجا\عنغع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278" y="2357430"/>
            <a:ext cx="3733812" cy="417412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6357950" y="642918"/>
            <a:ext cx="1747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تخيلات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28728" y="4786322"/>
            <a:ext cx="1821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هلاوس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5642800" y="3429000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5400000">
            <a:off x="-3358388" y="3428182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00760" y="343895"/>
            <a:ext cx="28574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ar-EG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اسماءأخرى</a:t>
            </a:r>
            <a:r>
              <a:rPr lang="ar-EG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له :</a:t>
            </a:r>
          </a:p>
        </p:txBody>
      </p:sp>
      <p:pic>
        <p:nvPicPr>
          <p:cNvPr id="6146" name="Picture 2" descr="E:\صور\حبوب مخدرة\6+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4581706" cy="3357586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42844" y="5286388"/>
            <a:ext cx="8929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dirty="0" err="1" smtClean="0"/>
              <a:t>ترامال</a:t>
            </a:r>
            <a:r>
              <a:rPr lang="ar-EG" sz="3200" dirty="0" smtClean="0"/>
              <a:t> - </a:t>
            </a:r>
            <a:r>
              <a:rPr lang="ar-EG" sz="3200" dirty="0" err="1" smtClean="0"/>
              <a:t>أمادول</a:t>
            </a:r>
            <a:r>
              <a:rPr lang="ar-EG" sz="3200" dirty="0" smtClean="0"/>
              <a:t> - </a:t>
            </a:r>
            <a:r>
              <a:rPr lang="ar-EG" sz="3200" dirty="0" err="1" smtClean="0"/>
              <a:t>تراماكس</a:t>
            </a:r>
            <a:r>
              <a:rPr lang="ar-EG" sz="3200" dirty="0" smtClean="0"/>
              <a:t> - </a:t>
            </a:r>
            <a:r>
              <a:rPr lang="ar-EG" sz="3200" dirty="0" err="1" smtClean="0"/>
              <a:t>كونترامال</a:t>
            </a:r>
            <a:r>
              <a:rPr lang="ar-EG" sz="3200" dirty="0" smtClean="0"/>
              <a:t> - </a:t>
            </a:r>
            <a:r>
              <a:rPr lang="ar-EG" sz="3200" dirty="0" err="1" smtClean="0"/>
              <a:t>ألترادول</a:t>
            </a:r>
            <a:r>
              <a:rPr lang="ar-EG" sz="3200" dirty="0" smtClean="0"/>
              <a:t> - </a:t>
            </a:r>
            <a:r>
              <a:rPr lang="ar-EG" sz="3200" dirty="0" err="1" smtClean="0"/>
              <a:t>تراموندين</a:t>
            </a:r>
            <a:r>
              <a:rPr lang="ar-EG" sz="3200" dirty="0" smtClean="0"/>
              <a:t>.</a:t>
            </a:r>
            <a:endParaRPr lang="ar-EG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14298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dirty="0" smtClean="0"/>
              <a:t>  أعراضها هبوط في الجهاز العصبي </a:t>
            </a:r>
            <a:r>
              <a:rPr lang="ar-EG" sz="3200" dirty="0" err="1" smtClean="0"/>
              <a:t>و</a:t>
            </a:r>
            <a:r>
              <a:rPr lang="ar-EG" sz="3200" dirty="0" smtClean="0"/>
              <a:t> التنفسي, إغماء, عمى مؤقت, تشنجات, توقف القلب </a:t>
            </a:r>
            <a:r>
              <a:rPr lang="ar-EG" sz="3200" dirty="0" err="1" smtClean="0"/>
              <a:t>و</a:t>
            </a:r>
            <a:r>
              <a:rPr lang="ar-EG" sz="3200" dirty="0" smtClean="0"/>
              <a:t> الوفاة.</a:t>
            </a:r>
            <a:endParaRPr lang="ar-EG" sz="3200" dirty="0"/>
          </a:p>
        </p:txBody>
      </p:sp>
      <p:pic>
        <p:nvPicPr>
          <p:cNvPr id="19458" name="Picture 2" descr="E:\صور\حالات نفسية\imagesتبسي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33675"/>
            <a:ext cx="5240493" cy="2695589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6354068" y="428604"/>
            <a:ext cx="25042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الجرعة الزائدة :-</a:t>
            </a:r>
            <a:endParaRPr lang="ar-SA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صور\حبوب مخدرة\هعهعغعه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4143372" y="486771"/>
            <a:ext cx="45881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الأعراض </a:t>
            </a:r>
            <a:r>
              <a:rPr lang="ar-EG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الإنسحابية</a:t>
            </a:r>
            <a:r>
              <a:rPr lang="ar-EG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للترامادول</a:t>
            </a:r>
            <a:r>
              <a:rPr lang="ar-EG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</a:t>
            </a:r>
            <a:endParaRPr lang="ar-SA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4282" y="1675520"/>
            <a:ext cx="86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ar-EG" sz="3200" dirty="0" smtClean="0"/>
              <a:t>ارتفاع ضغط الدم                - تشنجات </a:t>
            </a:r>
          </a:p>
          <a:p>
            <a:pPr>
              <a:buFontTx/>
              <a:buChar char="-"/>
            </a:pPr>
            <a:r>
              <a:rPr lang="ar-EG" sz="3200" dirty="0" smtClean="0"/>
              <a:t> صعوبة في التنفس              - الخمول وعدم القدرة على العمل</a:t>
            </a:r>
          </a:p>
          <a:p>
            <a:pPr>
              <a:buFontTx/>
              <a:buChar char="-"/>
            </a:pPr>
            <a:r>
              <a:rPr lang="ar-EG" sz="3200" dirty="0" smtClean="0"/>
              <a:t> </a:t>
            </a:r>
            <a:r>
              <a:rPr lang="ar-EG" sz="3200" dirty="0" err="1" smtClean="0"/>
              <a:t>التعرق</a:t>
            </a:r>
            <a:r>
              <a:rPr lang="ar-EG" sz="3200" dirty="0" smtClean="0"/>
              <a:t>                           - الأرق </a:t>
            </a:r>
          </a:p>
          <a:p>
            <a:pPr>
              <a:buFontTx/>
              <a:buChar char="-"/>
            </a:pPr>
            <a:r>
              <a:rPr lang="ar-EG" sz="3200" dirty="0" smtClean="0"/>
              <a:t> الكوابيس                         - القلق </a:t>
            </a:r>
          </a:p>
          <a:p>
            <a:pPr>
              <a:buFontTx/>
              <a:buChar char="-"/>
            </a:pPr>
            <a:r>
              <a:rPr lang="ar-EG" sz="3200" dirty="0" smtClean="0"/>
              <a:t> </a:t>
            </a:r>
            <a:r>
              <a:rPr lang="ar-EG" sz="3200" dirty="0" err="1" smtClean="0"/>
              <a:t>رهاب</a:t>
            </a:r>
            <a:r>
              <a:rPr lang="ar-EG" sz="3200" dirty="0" smtClean="0"/>
              <a:t> الخلاء                    - صعوبة التركيز </a:t>
            </a:r>
          </a:p>
          <a:p>
            <a:pPr>
              <a:buFontTx/>
              <a:buChar char="-"/>
            </a:pPr>
            <a:r>
              <a:rPr lang="ar-EG" sz="3200" dirty="0" smtClean="0"/>
              <a:t> تقلصات عضلية لا إرادية وعدوانية ، تهيج </a:t>
            </a:r>
          </a:p>
          <a:p>
            <a:pPr>
              <a:buFontTx/>
              <a:buChar char="-"/>
            </a:pPr>
            <a:r>
              <a:rPr lang="ar-EG" sz="3200" dirty="0" smtClean="0"/>
              <a:t> فقدان الذاكرة المؤقت.   </a:t>
            </a:r>
            <a:endParaRPr lang="ar-EG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609601" y="2934298"/>
            <a:ext cx="5891357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رسالة من مدمن </a:t>
            </a:r>
            <a:r>
              <a:rPr lang="ar-EG" sz="5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ترامادول</a:t>
            </a:r>
            <a:endParaRPr lang="ar-SA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F:\nhla\صور\خلفيات جامدة\neW\Cerulean 1024x768.jpg"/>
          <p:cNvPicPr>
            <a:picLocks noChangeAspect="1" noChangeArrowheads="1"/>
          </p:cNvPicPr>
          <p:nvPr/>
        </p:nvPicPr>
        <p:blipFill>
          <a:blip r:embed="rId2">
            <a:lum bright="40000" contrast="-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E:\صور\الكابتجو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857496"/>
            <a:ext cx="3619525" cy="2714644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3428992" y="1285860"/>
            <a:ext cx="2334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الكابتجون</a:t>
            </a:r>
            <a:endParaRPr lang="ar-SA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nhla\صور\خلفيات جامدة\12808.jpg"/>
          <p:cNvPicPr>
            <a:picLocks noChangeAspect="1" noChangeArrowheads="1"/>
          </p:cNvPicPr>
          <p:nvPr/>
        </p:nvPicPr>
        <p:blipFill>
          <a:blip r:embed="rId2">
            <a:lum bright="40000" contrast="-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5143504" y="435098"/>
            <a:ext cx="36215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EG" sz="4000" b="1" dirty="0" smtClean="0">
                <a:ln w="50800"/>
              </a:rPr>
              <a:t>تعريف </a:t>
            </a:r>
            <a:r>
              <a:rPr lang="ar-EG" sz="4000" b="1" dirty="0" err="1" smtClean="0">
                <a:ln w="50800"/>
              </a:rPr>
              <a:t>الكابتجون</a:t>
            </a:r>
            <a:r>
              <a:rPr lang="ar-EG" sz="4000" b="1" dirty="0" smtClean="0">
                <a:ln w="50800"/>
              </a:rPr>
              <a:t> :- </a:t>
            </a:r>
            <a:endParaRPr lang="ar-SA" sz="4000" b="1" dirty="0">
              <a:ln w="5080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7158" y="1928802"/>
            <a:ext cx="857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ar-EG" sz="2400" dirty="0" err="1" smtClean="0"/>
              <a:t>الكبتاجون</a:t>
            </a:r>
            <a:r>
              <a:rPr lang="ar-EG" sz="2400" dirty="0" smtClean="0"/>
              <a:t> هو الاسم التجاري </a:t>
            </a:r>
            <a:r>
              <a:rPr lang="ar-EG" sz="2400" dirty="0" err="1" smtClean="0"/>
              <a:t>للفينثيلين</a:t>
            </a:r>
            <a:r>
              <a:rPr lang="ar-EG" sz="2400" dirty="0" smtClean="0"/>
              <a:t/>
            </a:r>
            <a:br>
              <a:rPr lang="ar-EG" sz="2400" dirty="0" smtClean="0"/>
            </a:br>
            <a:r>
              <a:rPr lang="ar-EG" sz="2400" dirty="0" smtClean="0"/>
              <a:t>- هو مركب مثيل </a:t>
            </a:r>
            <a:r>
              <a:rPr lang="ar-EG" sz="2400" dirty="0" err="1" smtClean="0"/>
              <a:t>للأمفيتامين</a:t>
            </a:r>
            <a:endParaRPr lang="ar-EG" sz="2400" dirty="0" smtClean="0"/>
          </a:p>
          <a:p>
            <a:pPr>
              <a:buFontTx/>
              <a:buChar char="-"/>
            </a:pPr>
            <a:r>
              <a:rPr lang="ar-EG" sz="2400" dirty="0" smtClean="0"/>
              <a:t> و هي مواد منشطة مستخلصة من العقاقير التي تسبب</a:t>
            </a:r>
          </a:p>
          <a:p>
            <a:r>
              <a:rPr lang="ar-EG" sz="2400" dirty="0" smtClean="0"/>
              <a:t> ( النشاط الزائد وكثرة الحركة وعدم الشعور بالتعب والجوع وتسبب الأرق) </a:t>
            </a:r>
          </a:p>
          <a:p>
            <a:pPr>
              <a:buFontTx/>
              <a:buChar char="-"/>
            </a:pPr>
            <a:r>
              <a:rPr lang="ar-EG" sz="2400" dirty="0" smtClean="0"/>
              <a:t> تعتبر من المخدرات التصنيعية وهي مواد محظورة</a:t>
            </a:r>
            <a:br>
              <a:rPr lang="ar-EG" sz="2400" dirty="0" smtClean="0"/>
            </a:br>
            <a:r>
              <a:rPr lang="ar-EG" sz="2400" dirty="0" smtClean="0"/>
              <a:t>- ويتم تصنيع </a:t>
            </a:r>
            <a:r>
              <a:rPr lang="ar-EG" sz="2400" dirty="0" err="1" smtClean="0"/>
              <a:t>الكبتاجون</a:t>
            </a:r>
            <a:r>
              <a:rPr lang="ar-EG" sz="2400" dirty="0" smtClean="0"/>
              <a:t> في دول شرق أوربا مثل بولندا وبلغاريا وفي الآونة الأخيرة أصبحت تصنع في الدول العربية</a:t>
            </a:r>
            <a:endParaRPr lang="ar-E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E:\صور\حبوب مخدرة\5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28575"/>
            <a:ext cx="7096125" cy="680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nhla\صوور فيس\صور فوتوشوب\Old_Paper_by_TLMe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6215074" y="2857496"/>
            <a:ext cx="153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ecoType Naskh Variants" pitchFamily="2" charset="-78"/>
              </a:rPr>
              <a:t>الإدمان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DecoType Naskh Variants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428728" y="2786058"/>
            <a:ext cx="1911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ecoType Naskh Swashes" pitchFamily="2" charset="-78"/>
              </a:rPr>
              <a:t>المخدرات</a:t>
            </a:r>
            <a:endParaRPr lang="ar-EG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DecoType Naskh Swashe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صور\حبوب مخدرة\988.jpg"/>
          <p:cNvPicPr>
            <a:picLocks noChangeAspect="1" noChangeArrowheads="1"/>
          </p:cNvPicPr>
          <p:nvPr/>
        </p:nvPicPr>
        <p:blipFill>
          <a:blip r:embed="rId2">
            <a:lum bright="40000" contrast="-30000"/>
          </a:blip>
          <a:srcRect/>
          <a:stretch>
            <a:fillRect/>
          </a:stretch>
        </p:blipFill>
        <p:spPr bwMode="auto">
          <a:xfrm>
            <a:off x="0" y="-66040"/>
            <a:ext cx="9144000" cy="6990080"/>
          </a:xfrm>
          <a:prstGeom prst="rect">
            <a:avLst/>
          </a:prstGeom>
          <a:noFill/>
        </p:spPr>
      </p:pic>
      <p:pic>
        <p:nvPicPr>
          <p:cNvPr id="17411" name="Picture 3" descr="E:\صور\حبوب مخدرة\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36"/>
            <a:ext cx="5715000" cy="43688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366155" y="2645158"/>
            <a:ext cx="8563563" cy="156966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96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سمووووووووووووم</a:t>
            </a:r>
            <a:endParaRPr lang="ar-SA" sz="9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صور\حقن الماكس\حقن الماك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58204"/>
            <a:ext cx="3652856" cy="4728316"/>
          </a:xfrm>
          <a:prstGeom prst="rect">
            <a:avLst/>
          </a:prstGeom>
          <a:noFill/>
        </p:spPr>
      </p:pic>
      <p:pic>
        <p:nvPicPr>
          <p:cNvPr id="5123" name="Picture 3" descr="E:\صور\حقن الماكس\نتايت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558336"/>
            <a:ext cx="3374720" cy="2558854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3143240" y="291092"/>
            <a:ext cx="297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حقن </a:t>
            </a:r>
            <a:r>
              <a:rPr lang="ar-EG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الماكس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1454" y="1970308"/>
            <a:ext cx="89297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800" dirty="0" smtClean="0"/>
              <a:t>لابد أن يضمّ الفريق العلاجي مجموعة تخصصات تكاملية </a:t>
            </a:r>
          </a:p>
          <a:p>
            <a:pPr algn="ctr"/>
            <a:r>
              <a:rPr lang="ar-EG" sz="2400" dirty="0" smtClean="0"/>
              <a:t>( طبيب </a:t>
            </a:r>
            <a:r>
              <a:rPr lang="ar-EG" sz="2400" dirty="0" err="1" smtClean="0"/>
              <a:t>إخصائي</a:t>
            </a:r>
            <a:r>
              <a:rPr lang="ar-EG" sz="2400" dirty="0" smtClean="0"/>
              <a:t> نفسي، </a:t>
            </a:r>
            <a:r>
              <a:rPr lang="ar-EG" sz="2400" dirty="0" err="1" smtClean="0"/>
              <a:t>إخصائي</a:t>
            </a:r>
            <a:r>
              <a:rPr lang="ar-EG" sz="2400" dirty="0" smtClean="0"/>
              <a:t> اجتماعي، إرشاد ديني، تمريض إرشاد علاج إدمان).</a:t>
            </a:r>
          </a:p>
          <a:p>
            <a:pPr algn="just"/>
            <a:r>
              <a:rPr lang="ar-EG" sz="2800" dirty="0" smtClean="0"/>
              <a:t> وجود الرغبة والدافعية للعلاج لدى المريض يعتبران عنصرين هامين لنجاح العملية العلاجية</a:t>
            </a:r>
            <a:endParaRPr lang="ar-EG" sz="2800" dirty="0"/>
          </a:p>
        </p:txBody>
      </p:sp>
      <p:pic>
        <p:nvPicPr>
          <p:cNvPr id="10242" name="Picture 2" descr="F:\nhla\صور\خلفيات جامدة\MyEgY.CoM_wallpaper mobail_By Wall3\MYEGY&amp;WALL3 (29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2628177" cy="3500438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3068755" y="642918"/>
            <a:ext cx="3074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علاج الإدمان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صور\5e1d22ba56576d6c41b9cdfc13d081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289" y="0"/>
            <a:ext cx="92317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555629" y="428604"/>
            <a:ext cx="2016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المصادر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3621" y="2967335"/>
            <a:ext cx="70421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www.World health organization.org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FAO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nhla\صور\خلفيات جامدة\letter pla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285984" y="4214818"/>
            <a:ext cx="46165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4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Diwani Outline Shaded" pitchFamily="2" charset="-78"/>
              </a:rPr>
              <a:t>تقديم : خلود خالد</a:t>
            </a:r>
          </a:p>
          <a:p>
            <a:pPr algn="ctr"/>
            <a:r>
              <a:rPr lang="ar-EG" sz="44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Diwani Outline Shaded" pitchFamily="2" charset="-78"/>
              </a:rPr>
              <a:t>        ابتهال سعيد</a:t>
            </a:r>
            <a:endParaRPr lang="ar-SA" sz="4400" b="1" spc="50" dirty="0">
              <a:ln w="1270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Diwani Outline Shade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رابط مستقيم 3"/>
          <p:cNvCxnSpPr/>
          <p:nvPr/>
        </p:nvCxnSpPr>
        <p:spPr>
          <a:xfrm rot="5400000">
            <a:off x="1571604" y="1643050"/>
            <a:ext cx="5715040" cy="40005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16200000" flipH="1">
            <a:off x="1928793" y="1714487"/>
            <a:ext cx="5500726" cy="37862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3705915" y="1331885"/>
            <a:ext cx="1866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مخدرات تسبب</a:t>
            </a:r>
          </a:p>
          <a:p>
            <a:pPr algn="ctr"/>
            <a:r>
              <a:rPr lang="ar-S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اعتمادا نفسيا</a:t>
            </a:r>
            <a:endParaRPr lang="ar-EG" sz="2800" dirty="0"/>
          </a:p>
        </p:txBody>
      </p:sp>
      <p:sp>
        <p:nvSpPr>
          <p:cNvPr id="15" name="مستطيل 14"/>
          <p:cNvSpPr/>
          <p:nvPr/>
        </p:nvSpPr>
        <p:spPr>
          <a:xfrm>
            <a:off x="3143240" y="4760909"/>
            <a:ext cx="27703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مخدرات تسبب </a:t>
            </a:r>
            <a:endParaRPr lang="ar-EG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ar-S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اعتمادا نفسيا وعضويا </a:t>
            </a:r>
            <a:endParaRPr lang="ar-EG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nhla\صور\خلفيات جامدة\13113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71406" y="3613382"/>
            <a:ext cx="8858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و تعرف منظمة الصحة العالمية المخدرات </a:t>
            </a:r>
            <a:r>
              <a:rPr lang="ar-SA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كالتالى</a:t>
            </a:r>
            <a:r>
              <a:rPr lang="ar-SA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ar-S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" هي كل مادة خام أو مستحضرة أو </a:t>
            </a:r>
            <a:r>
              <a:rPr lang="ar-SA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تخليقية</a:t>
            </a:r>
            <a:r>
              <a:rPr lang="ar-S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تحتوى عناصر منومة أو مسكنة أو مفترة من شأنها إذا استخدمت في غير الأغراض الطبية أن تؤدي إلى حالة من التعود أو الإدمان مسببة الضرر النفسي أو الجسماني للفرد والمجتمع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"</a:t>
            </a:r>
            <a:endParaRPr lang="ar-EG" sz="2800" dirty="0"/>
          </a:p>
        </p:txBody>
      </p:sp>
      <p:sp>
        <p:nvSpPr>
          <p:cNvPr id="7" name="مستطيل 6"/>
          <p:cNvSpPr/>
          <p:nvPr/>
        </p:nvSpPr>
        <p:spPr>
          <a:xfrm>
            <a:off x="3410336" y="1362662"/>
            <a:ext cx="2284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المخدرات</a:t>
            </a:r>
            <a:endParaRPr lang="ar-SA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مخطط انسيابي: وصلة جمع 7"/>
          <p:cNvSpPr/>
          <p:nvPr/>
        </p:nvSpPr>
        <p:spPr>
          <a:xfrm>
            <a:off x="2714612" y="357166"/>
            <a:ext cx="3643338" cy="2928958"/>
          </a:xfrm>
          <a:prstGeom prst="flowChartSummingJunction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nhla\صور\خلفيات جامدة\Longhorn M9 Blis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ضلع عشري 2"/>
          <p:cNvSpPr/>
          <p:nvPr/>
        </p:nvSpPr>
        <p:spPr>
          <a:xfrm>
            <a:off x="2571736" y="214290"/>
            <a:ext cx="3714776" cy="857256"/>
          </a:xfrm>
          <a:prstGeom prst="dec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 smtClean="0">
                <a:solidFill>
                  <a:schemeClr val="tx1"/>
                </a:solidFill>
              </a:rPr>
              <a:t>تصنيف المخدرات</a:t>
            </a:r>
            <a:endParaRPr lang="ar-EG" sz="32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42908" y="1428736"/>
            <a:ext cx="8929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dirty="0" smtClean="0"/>
              <a:t>تصنف </a:t>
            </a:r>
            <a:r>
              <a:rPr lang="ar-SA" sz="2800" dirty="0" smtClean="0"/>
              <a:t>المواد المخدرة تبعاً لمصدرها أو طبقاً</a:t>
            </a:r>
            <a:r>
              <a:rPr lang="ar-EG" sz="2800" dirty="0" smtClean="0"/>
              <a:t> </a:t>
            </a:r>
            <a:r>
              <a:rPr lang="ar-SA" sz="2800" dirty="0" smtClean="0"/>
              <a:t>لأصل المادة التي حضرت منها</a:t>
            </a:r>
            <a:endParaRPr lang="ar-EG" sz="2800" dirty="0" smtClean="0"/>
          </a:p>
          <a:p>
            <a:r>
              <a:rPr lang="ar-SA" sz="2800" dirty="0" smtClean="0"/>
              <a:t> وتنقسم طبقاً لهذا المعيار إلى </a:t>
            </a:r>
            <a:r>
              <a:rPr lang="ar-EG" sz="2800" dirty="0" smtClean="0"/>
              <a:t>:-</a:t>
            </a:r>
            <a:endParaRPr lang="ar-EG" sz="2800" dirty="0"/>
          </a:p>
        </p:txBody>
      </p:sp>
      <p:graphicFrame>
        <p:nvGraphicFramePr>
          <p:cNvPr id="5" name="رسم تخطيطي 4"/>
          <p:cNvGraphicFramePr/>
          <p:nvPr/>
        </p:nvGraphicFramePr>
        <p:xfrm>
          <a:off x="1214414" y="23653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1061</Words>
  <Application>Microsoft Office PowerPoint</Application>
  <PresentationFormat>On-screen Show (4:3)</PresentationFormat>
  <Paragraphs>221</Paragraphs>
  <Slides>65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BA</dc:creator>
  <cp:lastModifiedBy>BA</cp:lastModifiedBy>
  <cp:revision>182</cp:revision>
  <dcterms:modified xsi:type="dcterms:W3CDTF">2013-09-29T13:51:58Z</dcterms:modified>
</cp:coreProperties>
</file>