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6" r:id="rId2"/>
    <p:sldId id="257" r:id="rId3"/>
    <p:sldId id="258" r:id="rId4"/>
    <p:sldId id="267" r:id="rId5"/>
    <p:sldId id="259" r:id="rId6"/>
    <p:sldId id="260" r:id="rId7"/>
    <p:sldId id="261" r:id="rId8"/>
    <p:sldId id="262" r:id="rId9"/>
    <p:sldId id="272" r:id="rId10"/>
    <p:sldId id="273" r:id="rId11"/>
    <p:sldId id="274" r:id="rId12"/>
    <p:sldId id="275" r:id="rId13"/>
    <p:sldId id="268" r:id="rId14"/>
    <p:sldId id="269" r:id="rId15"/>
    <p:sldId id="270" r:id="rId16"/>
    <p:sldId id="276"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2400"/>
    <a:srgbClr val="0238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7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A0B67BA-2B72-4D76-A572-F21B8DD387D5}" type="datetimeFigureOut">
              <a:rPr lang="ar-EG" smtClean="0"/>
              <a:pPr/>
              <a:t>09/12/1434</a:t>
            </a:fld>
            <a:endParaRPr lang="ar-EG"/>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EG"/>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44CF06E-CC23-4F3B-9F6B-6A3171936255}"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0B67BA-2B72-4D76-A572-F21B8DD387D5}" type="datetimeFigureOut">
              <a:rPr lang="ar-EG" smtClean="0"/>
              <a:pPr/>
              <a:t>09/12/1434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44CF06E-CC23-4F3B-9F6B-6A3171936255}"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A0B67BA-2B72-4D76-A572-F21B8DD387D5}" type="datetimeFigureOut">
              <a:rPr lang="ar-EG" smtClean="0"/>
              <a:pPr/>
              <a:t>09/12/1434</a:t>
            </a:fld>
            <a:endParaRPr lang="ar-EG"/>
          </a:p>
        </p:txBody>
      </p:sp>
      <p:sp>
        <p:nvSpPr>
          <p:cNvPr id="5" name="Footer Placeholder 4"/>
          <p:cNvSpPr>
            <a:spLocks noGrp="1"/>
          </p:cNvSpPr>
          <p:nvPr>
            <p:ph type="ftr" sz="quarter" idx="11"/>
          </p:nvPr>
        </p:nvSpPr>
        <p:spPr>
          <a:xfrm>
            <a:off x="457201" y="6248207"/>
            <a:ext cx="5573483" cy="365125"/>
          </a:xfrm>
        </p:spPr>
        <p:txBody>
          <a:bodyPr/>
          <a:lstStyle/>
          <a:p>
            <a:endParaRPr lang="ar-EG"/>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44CF06E-CC23-4F3B-9F6B-6A3171936255}" type="slidenum">
              <a:rPr lang="ar-EG" smtClean="0"/>
              <a:pPr/>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0B67BA-2B72-4D76-A572-F21B8DD387D5}" type="datetimeFigureOut">
              <a:rPr lang="ar-EG" smtClean="0"/>
              <a:pPr/>
              <a:t>09/12/1434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44CF06E-CC23-4F3B-9F6B-6A3171936255}" type="slidenum">
              <a:rPr lang="ar-EG" smtClean="0"/>
              <a:pPr/>
              <a:t>‹#›</a:t>
            </a:fld>
            <a:endParaRPr lang="ar-EG"/>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A0B67BA-2B72-4D76-A572-F21B8DD387D5}" type="datetimeFigureOut">
              <a:rPr lang="ar-EG" smtClean="0"/>
              <a:pPr/>
              <a:t>09/12/1434</a:t>
            </a:fld>
            <a:endParaRPr lang="ar-EG"/>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44CF06E-CC23-4F3B-9F6B-6A3171936255}" type="slidenum">
              <a:rPr lang="ar-EG" smtClean="0"/>
              <a:pPr/>
              <a:t>‹#›</a:t>
            </a:fld>
            <a:endParaRPr lang="ar-EG"/>
          </a:p>
        </p:txBody>
      </p:sp>
      <p:sp>
        <p:nvSpPr>
          <p:cNvPr id="14" name="Footer Placeholder 13"/>
          <p:cNvSpPr>
            <a:spLocks noGrp="1"/>
          </p:cNvSpPr>
          <p:nvPr>
            <p:ph type="ftr" sz="quarter" idx="12"/>
          </p:nvPr>
        </p:nvSpPr>
        <p:spPr/>
        <p:txBody>
          <a:bodyPr/>
          <a:lstStyle/>
          <a:p>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A0B67BA-2B72-4D76-A572-F21B8DD387D5}" type="datetimeFigureOut">
              <a:rPr lang="ar-EG" smtClean="0"/>
              <a:pPr/>
              <a:t>09/12/1434</a:t>
            </a:fld>
            <a:endParaRPr lang="ar-EG"/>
          </a:p>
        </p:txBody>
      </p:sp>
      <p:sp>
        <p:nvSpPr>
          <p:cNvPr id="10" name="Slide Number Placeholder 9"/>
          <p:cNvSpPr>
            <a:spLocks noGrp="1"/>
          </p:cNvSpPr>
          <p:nvPr>
            <p:ph type="sldNum" sz="quarter" idx="16"/>
          </p:nvPr>
        </p:nvSpPr>
        <p:spPr/>
        <p:txBody>
          <a:bodyPr rtlCol="0"/>
          <a:lstStyle/>
          <a:p>
            <a:fld id="{344CF06E-CC23-4F3B-9F6B-6A3171936255}" type="slidenum">
              <a:rPr lang="ar-EG" smtClean="0"/>
              <a:pPr/>
              <a:t>‹#›</a:t>
            </a:fld>
            <a:endParaRPr lang="ar-EG"/>
          </a:p>
        </p:txBody>
      </p:sp>
      <p:sp>
        <p:nvSpPr>
          <p:cNvPr id="12" name="Footer Placeholder 11"/>
          <p:cNvSpPr>
            <a:spLocks noGrp="1"/>
          </p:cNvSpPr>
          <p:nvPr>
            <p:ph type="ftr" sz="quarter" idx="17"/>
          </p:nvPr>
        </p:nvSpPr>
        <p:spPr/>
        <p:txBody>
          <a:bodyPr rtlCol="0"/>
          <a:lstStyle/>
          <a:p>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A0B67BA-2B72-4D76-A572-F21B8DD387D5}" type="datetimeFigureOut">
              <a:rPr lang="ar-EG" smtClean="0"/>
              <a:pPr/>
              <a:t>09/12/1434</a:t>
            </a:fld>
            <a:endParaRPr lang="ar-EG"/>
          </a:p>
        </p:txBody>
      </p:sp>
      <p:sp>
        <p:nvSpPr>
          <p:cNvPr id="12" name="Slide Number Placeholder 11"/>
          <p:cNvSpPr>
            <a:spLocks noGrp="1"/>
          </p:cNvSpPr>
          <p:nvPr>
            <p:ph type="sldNum" sz="quarter" idx="16"/>
          </p:nvPr>
        </p:nvSpPr>
        <p:spPr/>
        <p:txBody>
          <a:bodyPr rtlCol="0"/>
          <a:lstStyle/>
          <a:p>
            <a:fld id="{344CF06E-CC23-4F3B-9F6B-6A3171936255}" type="slidenum">
              <a:rPr lang="ar-EG" smtClean="0"/>
              <a:pPr/>
              <a:t>‹#›</a:t>
            </a:fld>
            <a:endParaRPr lang="ar-EG"/>
          </a:p>
        </p:txBody>
      </p:sp>
      <p:sp>
        <p:nvSpPr>
          <p:cNvPr id="14" name="Footer Placeholder 13"/>
          <p:cNvSpPr>
            <a:spLocks noGrp="1"/>
          </p:cNvSpPr>
          <p:nvPr>
            <p:ph type="ftr" sz="quarter" idx="17"/>
          </p:nvPr>
        </p:nvSpPr>
        <p:spPr/>
        <p:txBody>
          <a:bodyPr rtlCol="0"/>
          <a:lstStyle/>
          <a:p>
            <a:endParaRPr lang="ar-EG"/>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0B67BA-2B72-4D76-A572-F21B8DD387D5}" type="datetimeFigureOut">
              <a:rPr lang="ar-EG" smtClean="0"/>
              <a:pPr/>
              <a:t>09/12/1434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44CF06E-CC23-4F3B-9F6B-6A3171936255}"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B67BA-2B72-4D76-A572-F21B8DD387D5}" type="datetimeFigureOut">
              <a:rPr lang="ar-EG" smtClean="0"/>
              <a:pPr/>
              <a:t>09/12/1434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44CF06E-CC23-4F3B-9F6B-6A3171936255}"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0B67BA-2B72-4D76-A572-F21B8DD387D5}" type="datetimeFigureOut">
              <a:rPr lang="ar-EG" smtClean="0"/>
              <a:pPr/>
              <a:t>09/12/1434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44CF06E-CC23-4F3B-9F6B-6A3171936255}" type="slidenum">
              <a:rPr lang="ar-EG" smtClean="0"/>
              <a:pPr/>
              <a:t>‹#›</a:t>
            </a:fld>
            <a:endParaRPr lang="ar-EG"/>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A0B67BA-2B72-4D76-A572-F21B8DD387D5}" type="datetimeFigureOut">
              <a:rPr lang="ar-EG" smtClean="0"/>
              <a:pPr/>
              <a:t>09/12/1434</a:t>
            </a:fld>
            <a:endParaRPr lang="ar-EG"/>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44CF06E-CC23-4F3B-9F6B-6A3171936255}" type="slidenum">
              <a:rPr lang="ar-EG" smtClean="0"/>
              <a:pPr/>
              <a:t>‹#›</a:t>
            </a:fld>
            <a:endParaRPr lang="ar-EG"/>
          </a:p>
        </p:txBody>
      </p:sp>
      <p:sp>
        <p:nvSpPr>
          <p:cNvPr id="14" name="Footer Placeholder 13"/>
          <p:cNvSpPr>
            <a:spLocks noGrp="1"/>
          </p:cNvSpPr>
          <p:nvPr>
            <p:ph type="ftr" sz="quarter" idx="12"/>
          </p:nvPr>
        </p:nvSpPr>
        <p:spPr>
          <a:xfrm>
            <a:off x="1600200" y="6248206"/>
            <a:ext cx="4572000" cy="365125"/>
          </a:xfrm>
        </p:spPr>
        <p:txBody>
          <a:bodyPr rtlCol="0"/>
          <a:lstStyle/>
          <a:p>
            <a:endParaRPr lang="ar-EG"/>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A0B67BA-2B72-4D76-A572-F21B8DD387D5}" type="datetimeFigureOut">
              <a:rPr lang="ar-EG" smtClean="0"/>
              <a:pPr/>
              <a:t>09/12/1434</a:t>
            </a:fld>
            <a:endParaRPr lang="ar-EG"/>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EG"/>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44CF06E-CC23-4F3B-9F6B-6A3171936255}"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motheeproducer@gmail.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857232"/>
            <a:ext cx="7772400" cy="1470025"/>
          </a:xfrm>
        </p:spPr>
        <p:txBody>
          <a:bodyPr>
            <a:normAutofit fontScale="90000"/>
          </a:bodyPr>
          <a:lstStyle/>
          <a:p>
            <a:pPr algn="ctr"/>
            <a:r>
              <a:rPr lang="ar-EG" sz="5400" dirty="0" smtClean="0"/>
              <a:t>المغالطات المنطقية</a:t>
            </a:r>
            <a:r>
              <a:rPr lang="ar-EG" dirty="0" smtClean="0"/>
              <a:t/>
            </a:r>
            <a:br>
              <a:rPr lang="ar-EG" dirty="0" smtClean="0"/>
            </a:br>
            <a:r>
              <a:rPr lang="en-US" dirty="0" smtClean="0"/>
              <a:t> Logically Fallacious</a:t>
            </a:r>
            <a:endParaRPr lang="ar-EG" dirty="0"/>
          </a:p>
        </p:txBody>
      </p:sp>
      <p:sp>
        <p:nvSpPr>
          <p:cNvPr id="3" name="Subtitle 2"/>
          <p:cNvSpPr>
            <a:spLocks noGrp="1"/>
          </p:cNvSpPr>
          <p:nvPr>
            <p:ph type="subTitle" idx="1"/>
          </p:nvPr>
        </p:nvSpPr>
        <p:spPr>
          <a:xfrm>
            <a:off x="1428728" y="2928934"/>
            <a:ext cx="6400800" cy="2571768"/>
          </a:xfrm>
        </p:spPr>
        <p:txBody>
          <a:bodyPr>
            <a:normAutofit/>
          </a:bodyPr>
          <a:lstStyle/>
          <a:p>
            <a:pPr algn="ctr"/>
            <a:r>
              <a:rPr lang="ar-EG" dirty="0" smtClean="0">
                <a:solidFill>
                  <a:schemeClr val="accent1"/>
                </a:solidFill>
              </a:rPr>
              <a:t>تقديم </a:t>
            </a:r>
            <a:r>
              <a:rPr lang="ar-EG" dirty="0" smtClean="0"/>
              <a:t>: </a:t>
            </a:r>
            <a:r>
              <a:rPr lang="ar-EG" dirty="0" smtClean="0">
                <a:solidFill>
                  <a:srgbClr val="023802"/>
                </a:solidFill>
              </a:rPr>
              <a:t>شيماء علي الشاطر</a:t>
            </a:r>
          </a:p>
          <a:p>
            <a:pPr algn="ctr"/>
            <a:r>
              <a:rPr lang="en-US" dirty="0" smtClean="0">
                <a:solidFill>
                  <a:srgbClr val="023802"/>
                </a:solidFill>
              </a:rPr>
              <a:t>Email  : shymaa_ali_2020@yahoo.com</a:t>
            </a:r>
            <a:endParaRPr lang="ar-EG" dirty="0" smtClean="0">
              <a:solidFill>
                <a:srgbClr val="023802"/>
              </a:solidFill>
            </a:endParaRPr>
          </a:p>
          <a:p>
            <a:pPr algn="ctr"/>
            <a:endParaRPr lang="ar-EG" dirty="0" smtClean="0"/>
          </a:p>
          <a:p>
            <a:pPr algn="ctr"/>
            <a:endParaRPr lang="ar-EG" dirty="0"/>
          </a:p>
        </p:txBody>
      </p:sp>
      <p:pic>
        <p:nvPicPr>
          <p:cNvPr id="4" name="Picture 3" descr="407444_373908482621633_1010483670_n.jpg"/>
          <p:cNvPicPr>
            <a:picLocks noChangeAspect="1"/>
          </p:cNvPicPr>
          <p:nvPr/>
        </p:nvPicPr>
        <p:blipFill>
          <a:blip r:embed="rId2" cstate="print"/>
          <a:stretch>
            <a:fillRect/>
          </a:stretch>
        </p:blipFill>
        <p:spPr>
          <a:xfrm>
            <a:off x="285720" y="214290"/>
            <a:ext cx="990593" cy="85725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2500306"/>
            <a:ext cx="8153400" cy="2400304"/>
          </a:xfrm>
        </p:spPr>
        <p:txBody>
          <a:bodyPr>
            <a:normAutofit/>
          </a:bodyPr>
          <a:lstStyle/>
          <a:p>
            <a:pPr marL="514350" lvl="0" indent="-514350">
              <a:buFont typeface="+mj-lt"/>
              <a:buAutoNum type="arabicPeriod" startAt="4"/>
            </a:pPr>
            <a:r>
              <a:rPr lang="ar-EG" sz="5400" dirty="0" smtClean="0"/>
              <a:t>مهاجمة الشخص الآخر وحياته الشخصية</a:t>
            </a:r>
            <a:endParaRPr lang="en-US" sz="5400" dirty="0" smtClean="0"/>
          </a:p>
          <a:p>
            <a:pPr marL="514350" indent="-514350" algn="ctr">
              <a:buFont typeface="+mj-lt"/>
              <a:buAutoNum type="arabicPeriod" startAt="4"/>
            </a:pPr>
            <a:endParaRPr lang="ar-EG" sz="5400" dirty="0"/>
          </a:p>
        </p:txBody>
      </p:sp>
      <p:sp>
        <p:nvSpPr>
          <p:cNvPr id="4" name="Title 1"/>
          <p:cNvSpPr>
            <a:spLocks noGrp="1"/>
          </p:cNvSpPr>
          <p:nvPr>
            <p:ph type="title"/>
          </p:nvPr>
        </p:nvSpPr>
        <p:spPr/>
        <p:txBody>
          <a:bodyPr>
            <a:normAutofit fontScale="90000"/>
          </a:bodyPr>
          <a:lstStyle/>
          <a:p>
            <a:pPr algn="r"/>
            <a:r>
              <a:rPr lang="ar-EG" dirty="0" smtClean="0"/>
              <a:t>بعض أشكال المغالطات المنطقية وكيفية التعامل معها</a:t>
            </a:r>
          </a:p>
        </p:txBody>
      </p:sp>
      <p:pic>
        <p:nvPicPr>
          <p:cNvPr id="5" name="Picture 4" descr="images.jpg"/>
          <p:cNvPicPr>
            <a:picLocks noChangeAspect="1"/>
          </p:cNvPicPr>
          <p:nvPr/>
        </p:nvPicPr>
        <p:blipFill>
          <a:blip r:embed="rId2"/>
          <a:stretch>
            <a:fillRect/>
          </a:stretch>
        </p:blipFill>
        <p:spPr>
          <a:xfrm>
            <a:off x="500034" y="4286256"/>
            <a:ext cx="2786082" cy="21431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2571744"/>
            <a:ext cx="8153400" cy="1471610"/>
          </a:xfrm>
        </p:spPr>
        <p:txBody>
          <a:bodyPr>
            <a:normAutofit/>
          </a:bodyPr>
          <a:lstStyle/>
          <a:p>
            <a:pPr marL="914400" lvl="0" indent="-914400">
              <a:buFont typeface="+mj-lt"/>
              <a:buAutoNum type="arabicPeriod" startAt="5"/>
            </a:pPr>
            <a:r>
              <a:rPr lang="ar-EG" sz="5400" dirty="0" smtClean="0"/>
              <a:t>الدافع الخفي</a:t>
            </a:r>
            <a:endParaRPr lang="en-US" sz="5400" dirty="0" smtClean="0"/>
          </a:p>
          <a:p>
            <a:pPr algn="ctr">
              <a:buNone/>
            </a:pPr>
            <a:endParaRPr lang="ar-EG" sz="5400" dirty="0"/>
          </a:p>
        </p:txBody>
      </p:sp>
      <p:sp>
        <p:nvSpPr>
          <p:cNvPr id="4" name="Title 1"/>
          <p:cNvSpPr>
            <a:spLocks noGrp="1"/>
          </p:cNvSpPr>
          <p:nvPr>
            <p:ph type="title"/>
          </p:nvPr>
        </p:nvSpPr>
        <p:spPr/>
        <p:txBody>
          <a:bodyPr>
            <a:normAutofit fontScale="90000"/>
          </a:bodyPr>
          <a:lstStyle/>
          <a:p>
            <a:pPr algn="r"/>
            <a:r>
              <a:rPr lang="ar-EG" dirty="0" smtClean="0"/>
              <a:t>بعض أشكال المغالطات المنطقية وكيفية التعامل معها</a:t>
            </a:r>
          </a:p>
        </p:txBody>
      </p:sp>
      <p:pic>
        <p:nvPicPr>
          <p:cNvPr id="5" name="Picture 4" descr="430807_465804610133074_405495441_n.jpg"/>
          <p:cNvPicPr>
            <a:picLocks noChangeAspect="1"/>
          </p:cNvPicPr>
          <p:nvPr/>
        </p:nvPicPr>
        <p:blipFill>
          <a:blip r:embed="rId2"/>
          <a:srcRect l="2083" r="63542"/>
          <a:stretch>
            <a:fillRect/>
          </a:stretch>
        </p:blipFill>
        <p:spPr>
          <a:xfrm>
            <a:off x="500034" y="3571876"/>
            <a:ext cx="2357454" cy="28289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428868"/>
            <a:ext cx="8153400" cy="1042982"/>
          </a:xfrm>
        </p:spPr>
        <p:txBody>
          <a:bodyPr>
            <a:normAutofit/>
          </a:bodyPr>
          <a:lstStyle/>
          <a:p>
            <a:pPr marL="914400" indent="-914400">
              <a:buFont typeface="+mj-lt"/>
              <a:buAutoNum type="arabicPeriod" startAt="6"/>
            </a:pPr>
            <a:r>
              <a:rPr lang="ar-EG" sz="5400" dirty="0" smtClean="0"/>
              <a:t>الارتباط</a:t>
            </a:r>
            <a:endParaRPr lang="en-US" sz="5400" dirty="0" smtClean="0"/>
          </a:p>
          <a:p>
            <a:pPr marL="914400" indent="-914400" algn="ctr">
              <a:buFont typeface="+mj-lt"/>
              <a:buAutoNum type="arabicPeriod" startAt="6"/>
            </a:pPr>
            <a:endParaRPr lang="ar-EG" sz="5400" dirty="0"/>
          </a:p>
        </p:txBody>
      </p:sp>
      <p:sp>
        <p:nvSpPr>
          <p:cNvPr id="4" name="Title 1"/>
          <p:cNvSpPr>
            <a:spLocks noGrp="1"/>
          </p:cNvSpPr>
          <p:nvPr>
            <p:ph type="title"/>
          </p:nvPr>
        </p:nvSpPr>
        <p:spPr/>
        <p:txBody>
          <a:bodyPr>
            <a:normAutofit fontScale="90000"/>
          </a:bodyPr>
          <a:lstStyle/>
          <a:p>
            <a:pPr algn="r"/>
            <a:r>
              <a:rPr lang="ar-EG" dirty="0" smtClean="0"/>
              <a:t>بعض أشكال المغالطات المنطقية وكيفية التعامل معها</a:t>
            </a:r>
          </a:p>
        </p:txBody>
      </p:sp>
      <p:pic>
        <p:nvPicPr>
          <p:cNvPr id="5" name="Picture 4" descr="two_halves_of_the_apple____by_spleenemo-d2z6v6v.jpg"/>
          <p:cNvPicPr>
            <a:picLocks noChangeAspect="1"/>
          </p:cNvPicPr>
          <p:nvPr/>
        </p:nvPicPr>
        <p:blipFill>
          <a:blip r:embed="rId2"/>
          <a:stretch>
            <a:fillRect/>
          </a:stretch>
        </p:blipFill>
        <p:spPr>
          <a:xfrm>
            <a:off x="428596" y="3429000"/>
            <a:ext cx="3810000" cy="314327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الخاتمة</a:t>
            </a:r>
            <a:endParaRPr lang="ar-EG" dirty="0"/>
          </a:p>
        </p:txBody>
      </p:sp>
      <p:sp>
        <p:nvSpPr>
          <p:cNvPr id="3" name="Content Placeholder 2"/>
          <p:cNvSpPr>
            <a:spLocks noGrp="1"/>
          </p:cNvSpPr>
          <p:nvPr>
            <p:ph sz="quarter" idx="1"/>
          </p:nvPr>
        </p:nvSpPr>
        <p:spPr/>
        <p:txBody>
          <a:bodyPr/>
          <a:lstStyle/>
          <a:p>
            <a:pPr algn="ctr">
              <a:buNone/>
            </a:pPr>
            <a:endParaRPr lang="ar-EG" dirty="0" smtClean="0"/>
          </a:p>
          <a:p>
            <a:pPr algn="ctr">
              <a:buNone/>
            </a:pPr>
            <a:r>
              <a:rPr lang="ar-EG" dirty="0" smtClean="0"/>
              <a:t>لكي يستقيم حال المجتمع الإنساني لابد أن تتواصل اطرافه ويحدث السلام بينها ولتتواصل يجب ان تتحاور مع بعضها البعض فإذا كان الكلام منافيا للعقل والمنطق لن يؤدي الإ إلى الابتعاد والانقسام. وهنا كان هذا العرض محاولة بسيطة لوضع أسس للتقارب </a:t>
            </a:r>
          </a:p>
          <a:p>
            <a:pPr>
              <a:buNone/>
            </a:pPr>
            <a:endParaRPr lang="ar-EG"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المصدر</a:t>
            </a:r>
            <a:endParaRPr lang="ar-EG" dirty="0"/>
          </a:p>
        </p:txBody>
      </p:sp>
      <p:sp>
        <p:nvSpPr>
          <p:cNvPr id="3" name="Content Placeholder 2"/>
          <p:cNvSpPr>
            <a:spLocks noGrp="1"/>
          </p:cNvSpPr>
          <p:nvPr>
            <p:ph sz="quarter" idx="1"/>
          </p:nvPr>
        </p:nvSpPr>
        <p:spPr>
          <a:xfrm>
            <a:off x="642910" y="2000240"/>
            <a:ext cx="8153400" cy="2971808"/>
          </a:xfrm>
        </p:spPr>
        <p:txBody>
          <a:bodyPr/>
          <a:lstStyle/>
          <a:p>
            <a:pPr algn="ctr">
              <a:buNone/>
            </a:pPr>
            <a:r>
              <a:rPr lang="ar-EG" dirty="0" smtClean="0">
                <a:solidFill>
                  <a:schemeClr val="accent1"/>
                </a:solidFill>
              </a:rPr>
              <a:t>كتاب:</a:t>
            </a:r>
            <a:r>
              <a:rPr lang="en-US" dirty="0" smtClean="0"/>
              <a:t> Logically Fallacious </a:t>
            </a:r>
            <a:r>
              <a:rPr lang="ar-EG" dirty="0" smtClean="0"/>
              <a:t> </a:t>
            </a:r>
            <a:endParaRPr lang="ar-EG" dirty="0" smtClean="0">
              <a:solidFill>
                <a:schemeClr val="accent1"/>
              </a:solidFill>
            </a:endParaRPr>
          </a:p>
          <a:p>
            <a:pPr algn="ctr">
              <a:buNone/>
            </a:pPr>
            <a:r>
              <a:rPr lang="ar-EG" dirty="0" smtClean="0">
                <a:solidFill>
                  <a:schemeClr val="accent1"/>
                </a:solidFill>
              </a:rPr>
              <a:t>تأليف</a:t>
            </a:r>
            <a:r>
              <a:rPr lang="ar-EG" dirty="0" smtClean="0"/>
              <a:t> :</a:t>
            </a:r>
            <a:r>
              <a:rPr lang="en-US" dirty="0" smtClean="0"/>
              <a:t> </a:t>
            </a:r>
            <a:r>
              <a:rPr lang="en-US" dirty="0" smtClean="0">
                <a:solidFill>
                  <a:srgbClr val="023802"/>
                </a:solidFill>
              </a:rPr>
              <a:t>Bo Bennett</a:t>
            </a:r>
            <a:r>
              <a:rPr lang="ar-EG" dirty="0" smtClean="0">
                <a:solidFill>
                  <a:srgbClr val="023802"/>
                </a:solidFill>
              </a:rPr>
              <a:t>  </a:t>
            </a:r>
          </a:p>
          <a:p>
            <a:pPr algn="ctr">
              <a:buNone/>
            </a:pPr>
            <a:r>
              <a:rPr lang="ar-EG" dirty="0" smtClean="0">
                <a:solidFill>
                  <a:schemeClr val="accent1"/>
                </a:solidFill>
              </a:rPr>
              <a:t>تعريب</a:t>
            </a:r>
            <a:r>
              <a:rPr lang="ar-EG" dirty="0" smtClean="0"/>
              <a:t> : </a:t>
            </a:r>
            <a:r>
              <a:rPr lang="ar-EG" dirty="0" smtClean="0">
                <a:solidFill>
                  <a:srgbClr val="023802"/>
                </a:solidFill>
              </a:rPr>
              <a:t>محمد عبدالصمد </a:t>
            </a:r>
          </a:p>
          <a:p>
            <a:pPr algn="ctr">
              <a:buNone/>
            </a:pPr>
            <a:r>
              <a:rPr lang="en-US" dirty="0" smtClean="0">
                <a:solidFill>
                  <a:srgbClr val="023802"/>
                </a:solidFill>
              </a:rPr>
              <a:t>twitter @mo_abdelsamad</a:t>
            </a:r>
            <a:endParaRPr lang="ar-EG" dirty="0" smtClean="0">
              <a:solidFill>
                <a:srgbClr val="023802"/>
              </a:solidFill>
            </a:endParaRPr>
          </a:p>
          <a:p>
            <a:pPr algn="ctr">
              <a:buNone/>
            </a:pPr>
            <a:r>
              <a:rPr lang="en-US" dirty="0" smtClean="0">
                <a:solidFill>
                  <a:srgbClr val="023802"/>
                </a:solidFill>
              </a:rPr>
              <a:t>Email  : </a:t>
            </a:r>
            <a:r>
              <a:rPr lang="en-US" dirty="0" smtClean="0">
                <a:solidFill>
                  <a:srgbClr val="023802"/>
                </a:solidFill>
                <a:hlinkClick r:id="rId2"/>
              </a:rPr>
              <a:t>motheeproducer@gmail.com</a:t>
            </a:r>
            <a:endParaRPr lang="en-US" dirty="0" smtClean="0">
              <a:solidFill>
                <a:srgbClr val="023802"/>
              </a:solidFill>
            </a:endParaRPr>
          </a:p>
          <a:p>
            <a:pPr algn="ctr">
              <a:buNone/>
            </a:pPr>
            <a:endParaRPr lang="ar-EG" dirty="0" smtClean="0">
              <a:solidFill>
                <a:srgbClr val="023802"/>
              </a:solidFill>
            </a:endParaRPr>
          </a:p>
          <a:p>
            <a:pPr>
              <a:buNone/>
            </a:pPr>
            <a:endParaRPr lang="ar-E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l="13177" t="3906" r="13250"/>
          <a:stretch>
            <a:fillRect/>
          </a:stretch>
        </p:blipFill>
        <p:spPr bwMode="auto">
          <a:xfrm>
            <a:off x="0" y="-171472"/>
            <a:ext cx="9572692" cy="70294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l="17569" t="27344" r="37408" b="23828"/>
          <a:stretch>
            <a:fillRect/>
          </a:stretch>
        </p:blipFill>
        <p:spPr bwMode="auto">
          <a:xfrm>
            <a:off x="0" y="714356"/>
            <a:ext cx="9144000" cy="61436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الهدف </a:t>
            </a:r>
            <a:endParaRPr lang="ar-EG" dirty="0"/>
          </a:p>
        </p:txBody>
      </p:sp>
      <p:sp>
        <p:nvSpPr>
          <p:cNvPr id="3" name="Content Placeholder 2"/>
          <p:cNvSpPr>
            <a:spLocks noGrp="1"/>
          </p:cNvSpPr>
          <p:nvPr>
            <p:ph sz="quarter" idx="1"/>
          </p:nvPr>
        </p:nvSpPr>
        <p:spPr>
          <a:xfrm>
            <a:off x="928662" y="2428868"/>
            <a:ext cx="7772400" cy="1052506"/>
          </a:xfrm>
        </p:spPr>
        <p:txBody>
          <a:bodyPr>
            <a:noAutofit/>
          </a:bodyPr>
          <a:lstStyle/>
          <a:p>
            <a:pPr algn="ctr">
              <a:buNone/>
            </a:pPr>
            <a:r>
              <a:rPr lang="ar-EG" sz="4400" dirty="0" smtClean="0"/>
              <a:t>نشر ثقافة التفكير المنطقي لتنقية نقاشاتنا من الامنطق والاعقل </a:t>
            </a:r>
          </a:p>
          <a:p>
            <a:pPr algn="ctr">
              <a:buNone/>
            </a:pPr>
            <a:endParaRPr lang="ar-EG"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مقدمة لابد منها </a:t>
            </a:r>
            <a:endParaRPr lang="ar-EG" dirty="0"/>
          </a:p>
        </p:txBody>
      </p:sp>
      <p:sp>
        <p:nvSpPr>
          <p:cNvPr id="3" name="Content Placeholder 2"/>
          <p:cNvSpPr>
            <a:spLocks noGrp="1"/>
          </p:cNvSpPr>
          <p:nvPr>
            <p:ph sz="quarter" idx="1"/>
          </p:nvPr>
        </p:nvSpPr>
        <p:spPr>
          <a:xfrm>
            <a:off x="612648" y="2143116"/>
            <a:ext cx="8153400" cy="3952884"/>
          </a:xfrm>
        </p:spPr>
        <p:txBody>
          <a:bodyPr/>
          <a:lstStyle/>
          <a:p>
            <a:pPr algn="ctr"/>
            <a:r>
              <a:rPr lang="ar-EG" dirty="0" smtClean="0"/>
              <a:t>لأننا - في الغالب - نواجهة مشاكلنا بكثير من العاطفة والاعقلانية مضافا لهما الجهل</a:t>
            </a:r>
          </a:p>
          <a:p>
            <a:pPr algn="ctr"/>
            <a:r>
              <a:rPr lang="ar-EG" dirty="0" smtClean="0"/>
              <a:t> ولأن مانعانيه في مجتمعنا ما هو إلا نتيجة الفساد العقلي الذي تربينا عليه قررت تقديم هذا الكتاب إليكم عله يساهم كخطوة عملية لنفكر بشكل أفضل فنتعايش بشكل أفضل.</a:t>
            </a:r>
          </a:p>
          <a:p>
            <a:pPr algn="ctr"/>
            <a:endParaRPr lang="ar-EG"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الفهرس</a:t>
            </a:r>
            <a:endParaRPr lang="ar-EG" dirty="0"/>
          </a:p>
        </p:txBody>
      </p:sp>
      <p:sp>
        <p:nvSpPr>
          <p:cNvPr id="3" name="Content Placeholder 2"/>
          <p:cNvSpPr>
            <a:spLocks noGrp="1"/>
          </p:cNvSpPr>
          <p:nvPr>
            <p:ph sz="quarter" idx="1"/>
          </p:nvPr>
        </p:nvSpPr>
        <p:spPr/>
        <p:txBody>
          <a:bodyPr>
            <a:normAutofit fontScale="40000" lnSpcReduction="20000"/>
          </a:bodyPr>
          <a:lstStyle/>
          <a:p>
            <a:endParaRPr lang="ar-EG" sz="4000" dirty="0" smtClean="0"/>
          </a:p>
          <a:p>
            <a:pPr>
              <a:buFont typeface="Wingdings" pitchFamily="2" charset="2"/>
              <a:buChar char="v"/>
            </a:pPr>
            <a:r>
              <a:rPr lang="ar-EG" sz="5900" dirty="0" smtClean="0"/>
              <a:t>مصطلحات تعريفية .</a:t>
            </a:r>
          </a:p>
          <a:p>
            <a:pPr>
              <a:buFont typeface="Wingdings" pitchFamily="2" charset="2"/>
              <a:buChar char="v"/>
            </a:pPr>
            <a:endParaRPr lang="ar-EG" sz="5900" dirty="0" smtClean="0"/>
          </a:p>
          <a:p>
            <a:pPr>
              <a:buFont typeface="Wingdings" pitchFamily="2" charset="2"/>
              <a:buChar char="v"/>
            </a:pPr>
            <a:r>
              <a:rPr lang="ar-EG" sz="5900" dirty="0" smtClean="0"/>
              <a:t>أنواع الأغلاط المنطقية.</a:t>
            </a:r>
          </a:p>
          <a:p>
            <a:pPr>
              <a:buFont typeface="Wingdings" pitchFamily="2" charset="2"/>
              <a:buChar char="v"/>
            </a:pPr>
            <a:endParaRPr lang="ar-EG" sz="5900" dirty="0" smtClean="0"/>
          </a:p>
          <a:p>
            <a:pPr>
              <a:buFont typeface="Wingdings" pitchFamily="2" charset="2"/>
              <a:buChar char="v"/>
            </a:pPr>
            <a:r>
              <a:rPr lang="ar-EG" sz="5900" dirty="0" smtClean="0"/>
              <a:t>بعض أشكال المغالطات المنطقية وكيفية التعامل معها.</a:t>
            </a:r>
          </a:p>
          <a:p>
            <a:pPr>
              <a:buFont typeface="Wingdings" pitchFamily="2" charset="2"/>
              <a:buChar char="v"/>
            </a:pPr>
            <a:endParaRPr lang="ar-EG" sz="5900" dirty="0" smtClean="0"/>
          </a:p>
          <a:p>
            <a:pPr>
              <a:buFont typeface="Wingdings" pitchFamily="2" charset="2"/>
              <a:buChar char="v"/>
            </a:pPr>
            <a:r>
              <a:rPr lang="ar-EG" sz="5900" dirty="0" smtClean="0"/>
              <a:t>الخاتمة. </a:t>
            </a:r>
          </a:p>
          <a:p>
            <a:pPr>
              <a:buFont typeface="Wingdings" pitchFamily="2" charset="2"/>
              <a:buChar char="v"/>
            </a:pPr>
            <a:endParaRPr lang="ar-EG" sz="5900" dirty="0" smtClean="0"/>
          </a:p>
          <a:p>
            <a:pPr>
              <a:buFont typeface="Wingdings" pitchFamily="2" charset="2"/>
              <a:buChar char="v"/>
            </a:pPr>
            <a:r>
              <a:rPr lang="ar-EG" sz="5900" dirty="0" smtClean="0"/>
              <a:t>المصدر.</a:t>
            </a:r>
          </a:p>
          <a:p>
            <a:endParaRPr lang="ar-EG" dirty="0" smtClean="0"/>
          </a:p>
          <a:p>
            <a:endParaRPr lang="ar-EG" dirty="0" smtClean="0"/>
          </a:p>
          <a:p>
            <a:pPr algn="ctr">
              <a:buNone/>
            </a:pPr>
            <a:r>
              <a:rPr lang="ar-EG" sz="4000" dirty="0" smtClean="0">
                <a:solidFill>
                  <a:srgbClr val="BC2400"/>
                </a:solidFill>
              </a:rPr>
              <a:t>توكلنا على الله </a:t>
            </a:r>
            <a:r>
              <a:rPr lang="ar-EG" sz="4000" dirty="0" smtClean="0">
                <a:solidFill>
                  <a:srgbClr val="BC2400"/>
                </a:solidFill>
                <a:sym typeface="Wingdings" pitchFamily="2" charset="2"/>
              </a:rPr>
              <a:t></a:t>
            </a:r>
            <a:r>
              <a:rPr lang="ar-EG" sz="4000" dirty="0" smtClean="0">
                <a:solidFill>
                  <a:srgbClr val="BC2400"/>
                </a:solidFill>
              </a:rPr>
              <a:t> </a:t>
            </a:r>
            <a:endParaRPr lang="ar-EG" sz="4000" dirty="0">
              <a:solidFill>
                <a:srgbClr val="BC24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dirty="0" smtClean="0"/>
              <a:t>مصطلحات تعريفية </a:t>
            </a:r>
            <a:endParaRPr lang="ar-EG" dirty="0"/>
          </a:p>
        </p:txBody>
      </p:sp>
      <p:sp>
        <p:nvSpPr>
          <p:cNvPr id="3" name="Content Placeholder 2"/>
          <p:cNvSpPr>
            <a:spLocks noGrp="1"/>
          </p:cNvSpPr>
          <p:nvPr>
            <p:ph sz="quarter" idx="1"/>
          </p:nvPr>
        </p:nvSpPr>
        <p:spPr/>
        <p:txBody>
          <a:bodyPr>
            <a:normAutofit fontScale="92500" lnSpcReduction="10000"/>
          </a:bodyPr>
          <a:lstStyle/>
          <a:p>
            <a:pPr>
              <a:buFont typeface="Wingdings" pitchFamily="2" charset="2"/>
              <a:buChar char="v"/>
            </a:pPr>
            <a:r>
              <a:rPr lang="ar-EG" dirty="0" smtClean="0"/>
              <a:t> المنطق </a:t>
            </a:r>
          </a:p>
          <a:p>
            <a:pPr>
              <a:buNone/>
            </a:pPr>
            <a:r>
              <a:rPr lang="ar-EG" dirty="0" smtClean="0"/>
              <a:t> علم يبحث عن القواعد العامة للتفكير الصحيح.</a:t>
            </a:r>
          </a:p>
          <a:p>
            <a:pPr>
              <a:buNone/>
            </a:pPr>
            <a:endParaRPr lang="ar-EG" dirty="0" smtClean="0"/>
          </a:p>
          <a:p>
            <a:pPr>
              <a:buFont typeface="Wingdings" pitchFamily="2" charset="2"/>
              <a:buChar char="v"/>
            </a:pPr>
            <a:r>
              <a:rPr lang="ar-EG" dirty="0" smtClean="0"/>
              <a:t>النقاش أو الجدال</a:t>
            </a:r>
          </a:p>
          <a:p>
            <a:pPr>
              <a:buNone/>
            </a:pPr>
            <a:r>
              <a:rPr lang="ar-EG" dirty="0" smtClean="0"/>
              <a:t>محاولة اقناع شخص ما بوجهة نظرك من خلال استخدام أساليب منطقية عقلانية </a:t>
            </a:r>
            <a:r>
              <a:rPr lang="ar-EG" u="sng" dirty="0" smtClean="0"/>
              <a:t>للوصول لنتيجة مقبولة.</a:t>
            </a:r>
          </a:p>
          <a:p>
            <a:pPr>
              <a:buFont typeface="Wingdings" pitchFamily="2" charset="2"/>
              <a:buChar char="v"/>
            </a:pPr>
            <a:endParaRPr lang="ar-EG" dirty="0" smtClean="0"/>
          </a:p>
          <a:p>
            <a:pPr>
              <a:buFont typeface="Wingdings" pitchFamily="2" charset="2"/>
              <a:buChar char="v"/>
            </a:pPr>
            <a:r>
              <a:rPr lang="ar-EG" dirty="0" smtClean="0"/>
              <a:t>الاستدلال</a:t>
            </a:r>
          </a:p>
          <a:p>
            <a:pPr>
              <a:buNone/>
            </a:pPr>
            <a:r>
              <a:rPr lang="ar-EG" dirty="0" smtClean="0"/>
              <a:t>استخدام ما يتوافر لديك من معلومات معروفه للوصول إلي المعلومات غير المعروفه لحل مشكلة ما</a:t>
            </a:r>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dirty="0" smtClean="0"/>
              <a:t/>
            </a:r>
            <a:br>
              <a:rPr lang="ar-EG" dirty="0" smtClean="0"/>
            </a:br>
            <a:r>
              <a:rPr lang="ar-EG" dirty="0" smtClean="0"/>
              <a:t>أنواع الأغلاط المنطقية</a:t>
            </a:r>
            <a:br>
              <a:rPr lang="ar-EG" dirty="0" smtClean="0"/>
            </a:br>
            <a:endParaRPr lang="ar-EG" dirty="0"/>
          </a:p>
        </p:txBody>
      </p:sp>
      <p:sp>
        <p:nvSpPr>
          <p:cNvPr id="3" name="Content Placeholder 2"/>
          <p:cNvSpPr>
            <a:spLocks noGrp="1"/>
          </p:cNvSpPr>
          <p:nvPr>
            <p:ph sz="quarter" idx="1"/>
          </p:nvPr>
        </p:nvSpPr>
        <p:spPr/>
        <p:txBody>
          <a:bodyPr/>
          <a:lstStyle/>
          <a:p>
            <a:pPr>
              <a:buFont typeface="Wingdings" pitchFamily="2" charset="2"/>
              <a:buChar char="v"/>
            </a:pPr>
            <a:endParaRPr lang="ar-EG" dirty="0" smtClean="0"/>
          </a:p>
          <a:p>
            <a:pPr>
              <a:buFont typeface="Wingdings" pitchFamily="2" charset="2"/>
              <a:buChar char="v"/>
            </a:pPr>
            <a:r>
              <a:rPr lang="ar-EG" dirty="0" smtClean="0"/>
              <a:t>أغلاط في بنية النقاش.</a:t>
            </a:r>
          </a:p>
          <a:p>
            <a:pPr>
              <a:buFont typeface="Wingdings" pitchFamily="2" charset="2"/>
              <a:buChar char="v"/>
            </a:pPr>
            <a:endParaRPr lang="ar-EG" dirty="0" smtClean="0"/>
          </a:p>
          <a:p>
            <a:pPr>
              <a:buFont typeface="Wingdings" pitchFamily="2" charset="2"/>
              <a:buChar char="v"/>
            </a:pPr>
            <a:r>
              <a:rPr lang="ar-EG" dirty="0" smtClean="0"/>
              <a:t>أغلاط مرتبطة بتعطيل العقل.</a:t>
            </a:r>
          </a:p>
          <a:p>
            <a:pPr>
              <a:buFont typeface="Wingdings" pitchFamily="2" charset="2"/>
              <a:buChar char="v"/>
            </a:pPr>
            <a:endParaRPr lang="ar-EG" dirty="0" smtClean="0"/>
          </a:p>
          <a:p>
            <a:pPr>
              <a:buFont typeface="Wingdings" pitchFamily="2" charset="2"/>
              <a:buChar char="v"/>
            </a:pPr>
            <a:r>
              <a:rPr lang="ar-EG" dirty="0" smtClean="0"/>
              <a:t>أغلاط تستخدم تكنيك مغلوط.</a:t>
            </a: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715436" cy="990600"/>
          </a:xfrm>
        </p:spPr>
        <p:txBody>
          <a:bodyPr>
            <a:normAutofit fontScale="90000"/>
          </a:bodyPr>
          <a:lstStyle/>
          <a:p>
            <a:pPr algn="r"/>
            <a:r>
              <a:rPr lang="ar-EG" dirty="0" smtClean="0"/>
              <a:t>بعض أشكال المغالطات المنطقية وكيفية التعامل معها</a:t>
            </a:r>
          </a:p>
        </p:txBody>
      </p:sp>
      <p:sp>
        <p:nvSpPr>
          <p:cNvPr id="3" name="Content Placeholder 2"/>
          <p:cNvSpPr>
            <a:spLocks noGrp="1"/>
          </p:cNvSpPr>
          <p:nvPr>
            <p:ph sz="quarter" idx="1"/>
          </p:nvPr>
        </p:nvSpPr>
        <p:spPr>
          <a:xfrm>
            <a:off x="714348" y="2714620"/>
            <a:ext cx="8153400" cy="828668"/>
          </a:xfrm>
        </p:spPr>
        <p:txBody>
          <a:bodyPr>
            <a:noAutofit/>
          </a:bodyPr>
          <a:lstStyle/>
          <a:p>
            <a:pPr marL="1143000" lvl="0" indent="-1143000">
              <a:buFont typeface="+mj-lt"/>
              <a:buAutoNum type="arabicPeriod"/>
            </a:pPr>
            <a:r>
              <a:rPr lang="ar-EG" sz="5400" dirty="0" smtClean="0"/>
              <a:t> التعميم</a:t>
            </a:r>
            <a:endParaRPr lang="en-US" sz="5400" dirty="0" smtClean="0"/>
          </a:p>
          <a:p>
            <a:pPr marL="514350" indent="-514350">
              <a:buFont typeface="Wingdings" pitchFamily="2" charset="2"/>
              <a:buChar char="v"/>
            </a:pPr>
            <a:endParaRPr lang="ar-EG" sz="5400" dirty="0"/>
          </a:p>
        </p:txBody>
      </p:sp>
      <p:pic>
        <p:nvPicPr>
          <p:cNvPr id="11" name="Picture 10" descr="OpenYourMind.jpg"/>
          <p:cNvPicPr>
            <a:picLocks noChangeAspect="1"/>
          </p:cNvPicPr>
          <p:nvPr/>
        </p:nvPicPr>
        <p:blipFill>
          <a:blip r:embed="rId2"/>
          <a:stretch>
            <a:fillRect/>
          </a:stretch>
        </p:blipFill>
        <p:spPr>
          <a:xfrm>
            <a:off x="357158" y="3457554"/>
            <a:ext cx="2857519" cy="285751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14282" y="295260"/>
            <a:ext cx="8715436" cy="990600"/>
          </a:xfrm>
        </p:spPr>
        <p:txBody>
          <a:bodyPr>
            <a:normAutofit fontScale="90000"/>
          </a:bodyPr>
          <a:lstStyle/>
          <a:p>
            <a:pPr algn="r"/>
            <a:r>
              <a:rPr lang="ar-EG" dirty="0" smtClean="0"/>
              <a:t>بعض أشكال المغالطات المنطقية وكيفية التعامل معها</a:t>
            </a:r>
          </a:p>
        </p:txBody>
      </p:sp>
      <p:sp>
        <p:nvSpPr>
          <p:cNvPr id="4" name="Content Placeholder 3"/>
          <p:cNvSpPr>
            <a:spLocks noGrp="1"/>
          </p:cNvSpPr>
          <p:nvPr>
            <p:ph sz="quarter" idx="1"/>
          </p:nvPr>
        </p:nvSpPr>
        <p:spPr>
          <a:xfrm>
            <a:off x="571472" y="2428868"/>
            <a:ext cx="8153400" cy="1614486"/>
          </a:xfrm>
        </p:spPr>
        <p:txBody>
          <a:bodyPr>
            <a:noAutofit/>
          </a:bodyPr>
          <a:lstStyle/>
          <a:p>
            <a:pPr marL="514350" lvl="0" indent="-514350">
              <a:buFont typeface="+mj-lt"/>
              <a:buAutoNum type="arabicPeriod" startAt="2"/>
            </a:pPr>
            <a:r>
              <a:rPr lang="ar-EG" sz="5400" dirty="0" smtClean="0"/>
              <a:t>التقليل من ثقة الطرف الآخر في نفسه</a:t>
            </a:r>
            <a:endParaRPr lang="en-US" sz="5400" dirty="0" smtClean="0"/>
          </a:p>
          <a:p>
            <a:endParaRPr lang="ar-EG" sz="5400" dirty="0"/>
          </a:p>
        </p:txBody>
      </p:sp>
      <p:pic>
        <p:nvPicPr>
          <p:cNvPr id="7" name="Picture 6" descr="56377love.gif"/>
          <p:cNvPicPr>
            <a:picLocks noChangeAspect="1"/>
          </p:cNvPicPr>
          <p:nvPr/>
        </p:nvPicPr>
        <p:blipFill>
          <a:blip r:embed="rId2"/>
          <a:stretch>
            <a:fillRect/>
          </a:stretch>
        </p:blipFill>
        <p:spPr>
          <a:xfrm>
            <a:off x="357158" y="3857628"/>
            <a:ext cx="3357586" cy="257176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28600"/>
            <a:ext cx="8715436" cy="990600"/>
          </a:xfrm>
        </p:spPr>
        <p:txBody>
          <a:bodyPr>
            <a:normAutofit fontScale="90000"/>
          </a:bodyPr>
          <a:lstStyle/>
          <a:p>
            <a:pPr algn="r"/>
            <a:r>
              <a:rPr lang="ar-EG" dirty="0" smtClean="0"/>
              <a:t>بعض أشكال المغالطات المنطقية وكيفية التعامل معها</a:t>
            </a:r>
          </a:p>
        </p:txBody>
      </p:sp>
      <p:sp>
        <p:nvSpPr>
          <p:cNvPr id="3" name="Content Placeholder 2"/>
          <p:cNvSpPr>
            <a:spLocks noGrp="1"/>
          </p:cNvSpPr>
          <p:nvPr>
            <p:ph sz="quarter" idx="1"/>
          </p:nvPr>
        </p:nvSpPr>
        <p:spPr>
          <a:xfrm>
            <a:off x="714348" y="2714620"/>
            <a:ext cx="8153400" cy="828668"/>
          </a:xfrm>
        </p:spPr>
        <p:txBody>
          <a:bodyPr>
            <a:normAutofit fontScale="92500" lnSpcReduction="20000"/>
          </a:bodyPr>
          <a:lstStyle/>
          <a:p>
            <a:pPr marL="1143000" indent="-1143000">
              <a:buFont typeface="+mj-lt"/>
              <a:buAutoNum type="arabicPeriod" startAt="3"/>
            </a:pPr>
            <a:r>
              <a:rPr lang="ar-EG" sz="6000" dirty="0" smtClean="0"/>
              <a:t> </a:t>
            </a:r>
            <a:r>
              <a:rPr lang="ar-EG" sz="5400" dirty="0" smtClean="0"/>
              <a:t>اختلاق الأعذار</a:t>
            </a:r>
          </a:p>
          <a:p>
            <a:pPr marL="1143000" lvl="0" indent="-1143000" algn="ctr">
              <a:buFont typeface="+mj-lt"/>
              <a:buAutoNum type="arabicPeriod" startAt="3"/>
            </a:pPr>
            <a:endParaRPr lang="en-US" sz="6000" dirty="0" smtClean="0"/>
          </a:p>
          <a:p>
            <a:pPr marL="514350" indent="-514350">
              <a:buFont typeface="Wingdings" pitchFamily="2" charset="2"/>
              <a:buChar char="v"/>
            </a:pPr>
            <a:endParaRPr lang="ar-EG" dirty="0"/>
          </a:p>
        </p:txBody>
      </p:sp>
      <p:pic>
        <p:nvPicPr>
          <p:cNvPr id="11" name="Picture 10" descr="www-St-Takla-org___Word-Excuses.gif"/>
          <p:cNvPicPr>
            <a:picLocks noChangeAspect="1"/>
          </p:cNvPicPr>
          <p:nvPr/>
        </p:nvPicPr>
        <p:blipFill>
          <a:blip r:embed="rId2"/>
          <a:srcRect l="5263" t="4406" r="5263" b="5286"/>
          <a:stretch>
            <a:fillRect/>
          </a:stretch>
        </p:blipFill>
        <p:spPr>
          <a:xfrm>
            <a:off x="714348" y="3357562"/>
            <a:ext cx="2428892" cy="292895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231</TotalTime>
  <Words>233</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المغالطات المنطقية  Logically Fallacious</vt:lpstr>
      <vt:lpstr>الهدف </vt:lpstr>
      <vt:lpstr>مقدمة لابد منها </vt:lpstr>
      <vt:lpstr>الفهرس</vt:lpstr>
      <vt:lpstr>مصطلحات تعريفية </vt:lpstr>
      <vt:lpstr> أنواع الأغلاط المنطقية </vt:lpstr>
      <vt:lpstr>بعض أشكال المغالطات المنطقية وكيفية التعامل معها</vt:lpstr>
      <vt:lpstr>بعض أشكال المغالطات المنطقية وكيفية التعامل معها</vt:lpstr>
      <vt:lpstr>بعض أشكال المغالطات المنطقية وكيفية التعامل معها</vt:lpstr>
      <vt:lpstr>بعض أشكال المغالطات المنطقية وكيفية التعامل معها</vt:lpstr>
      <vt:lpstr>بعض أشكال المغالطات المنطقية وكيفية التعامل معها</vt:lpstr>
      <vt:lpstr>بعض أشكال المغالطات المنطقية وكيفية التعامل معها</vt:lpstr>
      <vt:lpstr>الخاتمة</vt:lpstr>
      <vt:lpstr>المصدر</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المغالطات المنطقية  Logically Fallacious</dc:title>
  <dc:creator>compu 3D</dc:creator>
  <cp:lastModifiedBy>compu 3D</cp:lastModifiedBy>
  <cp:revision>88</cp:revision>
  <dcterms:created xsi:type="dcterms:W3CDTF">2013-09-25T23:09:19Z</dcterms:created>
  <dcterms:modified xsi:type="dcterms:W3CDTF">2013-10-13T02:26:02Z</dcterms:modified>
</cp:coreProperties>
</file>