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302" r:id="rId3"/>
    <p:sldId id="257" r:id="rId4"/>
    <p:sldId id="258" r:id="rId5"/>
    <p:sldId id="260" r:id="rId6"/>
    <p:sldId id="259" r:id="rId7"/>
    <p:sldId id="261" r:id="rId8"/>
    <p:sldId id="263" r:id="rId9"/>
    <p:sldId id="264" r:id="rId10"/>
    <p:sldId id="266" r:id="rId11"/>
    <p:sldId id="267" r:id="rId12"/>
    <p:sldId id="268" r:id="rId13"/>
    <p:sldId id="269" r:id="rId14"/>
    <p:sldId id="271" r:id="rId15"/>
    <p:sldId id="272" r:id="rId16"/>
    <p:sldId id="403" r:id="rId17"/>
    <p:sldId id="273" r:id="rId18"/>
    <p:sldId id="338" r:id="rId19"/>
    <p:sldId id="341" r:id="rId20"/>
    <p:sldId id="392" r:id="rId21"/>
    <p:sldId id="388" r:id="rId22"/>
    <p:sldId id="387" r:id="rId23"/>
    <p:sldId id="386" r:id="rId24"/>
    <p:sldId id="391" r:id="rId25"/>
    <p:sldId id="345" r:id="rId26"/>
    <p:sldId id="346" r:id="rId27"/>
    <p:sldId id="276" r:id="rId28"/>
    <p:sldId id="277" r:id="rId29"/>
    <p:sldId id="348" r:id="rId30"/>
    <p:sldId id="349" r:id="rId31"/>
    <p:sldId id="352" r:id="rId32"/>
    <p:sldId id="354" r:id="rId33"/>
    <p:sldId id="350" r:id="rId34"/>
    <p:sldId id="355" r:id="rId35"/>
    <p:sldId id="399" r:id="rId36"/>
    <p:sldId id="401" r:id="rId37"/>
    <p:sldId id="275" r:id="rId38"/>
    <p:sldId id="279" r:id="rId39"/>
    <p:sldId id="280" r:id="rId40"/>
    <p:sldId id="281" r:id="rId41"/>
    <p:sldId id="282" r:id="rId42"/>
    <p:sldId id="283" r:id="rId43"/>
    <p:sldId id="284" r:id="rId44"/>
    <p:sldId id="285" r:id="rId45"/>
    <p:sldId id="286" r:id="rId46"/>
    <p:sldId id="328" r:id="rId47"/>
    <p:sldId id="327" r:id="rId48"/>
    <p:sldId id="321" r:id="rId49"/>
    <p:sldId id="393" r:id="rId50"/>
    <p:sldId id="287" r:id="rId51"/>
    <p:sldId id="288" r:id="rId52"/>
    <p:sldId id="289" r:id="rId53"/>
    <p:sldId id="290" r:id="rId54"/>
    <p:sldId id="291" r:id="rId55"/>
    <p:sldId id="394" r:id="rId56"/>
    <p:sldId id="292" r:id="rId57"/>
    <p:sldId id="293" r:id="rId58"/>
    <p:sldId id="294" r:id="rId59"/>
    <p:sldId id="295" r:id="rId60"/>
    <p:sldId id="296" r:id="rId61"/>
    <p:sldId id="398" r:id="rId62"/>
    <p:sldId id="300" r:id="rId63"/>
    <p:sldId id="400" r:id="rId64"/>
    <p:sldId id="402" r:id="rId65"/>
    <p:sldId id="299" r:id="rId66"/>
    <p:sldId id="301" r:id="rId67"/>
    <p:sldId id="395" r:id="rId68"/>
    <p:sldId id="309" r:id="rId69"/>
    <p:sldId id="396" r:id="rId70"/>
    <p:sldId id="397" r:id="rId71"/>
    <p:sldId id="311" r:id="rId72"/>
    <p:sldId id="312" r:id="rId73"/>
    <p:sldId id="313" r:id="rId74"/>
    <p:sldId id="314" r:id="rId75"/>
    <p:sldId id="315" r:id="rId76"/>
    <p:sldId id="316" r:id="rId77"/>
    <p:sldId id="317" r:id="rId78"/>
    <p:sldId id="318" r:id="rId79"/>
    <p:sldId id="319" r:id="rId80"/>
    <p:sldId id="320" r:id="rId81"/>
  </p:sldIdLst>
  <p:sldSz cx="9144000" cy="6858000" type="screen4x3"/>
  <p:notesSz cx="6858000" cy="9144000"/>
  <p:defaultTextStyle>
    <a:defPPr>
      <a:defRPr lang="en-US"/>
    </a:defPPr>
    <a:lvl1pPr algn="l" rtl="0" fontAlgn="base">
      <a:spcBef>
        <a:spcPct val="0"/>
      </a:spcBef>
      <a:spcAft>
        <a:spcPct val="0"/>
      </a:spcAft>
      <a:defRPr sz="2400" b="1" kern="1200">
        <a:solidFill>
          <a:schemeClr val="tx1"/>
        </a:solidFill>
        <a:latin typeface="Times New Roman" charset="0"/>
        <a:ea typeface="+mn-ea"/>
        <a:cs typeface="+mn-cs"/>
      </a:defRPr>
    </a:lvl1pPr>
    <a:lvl2pPr marL="457200" algn="l" rtl="0" fontAlgn="base">
      <a:spcBef>
        <a:spcPct val="0"/>
      </a:spcBef>
      <a:spcAft>
        <a:spcPct val="0"/>
      </a:spcAft>
      <a:defRPr sz="2400" b="1" kern="1200">
        <a:solidFill>
          <a:schemeClr val="tx1"/>
        </a:solidFill>
        <a:latin typeface="Times New Roman" charset="0"/>
        <a:ea typeface="+mn-ea"/>
        <a:cs typeface="+mn-cs"/>
      </a:defRPr>
    </a:lvl2pPr>
    <a:lvl3pPr marL="914400" algn="l" rtl="0" fontAlgn="base">
      <a:spcBef>
        <a:spcPct val="0"/>
      </a:spcBef>
      <a:spcAft>
        <a:spcPct val="0"/>
      </a:spcAft>
      <a:defRPr sz="2400" b="1" kern="1200">
        <a:solidFill>
          <a:schemeClr val="tx1"/>
        </a:solidFill>
        <a:latin typeface="Times New Roman" charset="0"/>
        <a:ea typeface="+mn-ea"/>
        <a:cs typeface="+mn-cs"/>
      </a:defRPr>
    </a:lvl3pPr>
    <a:lvl4pPr marL="1371600" algn="l" rtl="0" fontAlgn="base">
      <a:spcBef>
        <a:spcPct val="0"/>
      </a:spcBef>
      <a:spcAft>
        <a:spcPct val="0"/>
      </a:spcAft>
      <a:defRPr sz="2400" b="1" kern="1200">
        <a:solidFill>
          <a:schemeClr val="tx1"/>
        </a:solidFill>
        <a:latin typeface="Times New Roman" charset="0"/>
        <a:ea typeface="+mn-ea"/>
        <a:cs typeface="+mn-cs"/>
      </a:defRPr>
    </a:lvl4pPr>
    <a:lvl5pPr marL="1828800" algn="l" rtl="0" fontAlgn="base">
      <a:spcBef>
        <a:spcPct val="0"/>
      </a:spcBef>
      <a:spcAft>
        <a:spcPct val="0"/>
      </a:spcAft>
      <a:defRPr sz="2400" b="1" kern="1200">
        <a:solidFill>
          <a:schemeClr val="tx1"/>
        </a:solidFill>
        <a:latin typeface="Times New Roman" charset="0"/>
        <a:ea typeface="+mn-ea"/>
        <a:cs typeface="+mn-cs"/>
      </a:defRPr>
    </a:lvl5pPr>
    <a:lvl6pPr marL="2286000" algn="l" defTabSz="914400" rtl="0" eaLnBrk="1" latinLnBrk="0" hangingPunct="1">
      <a:defRPr sz="2400" b="1" kern="1200">
        <a:solidFill>
          <a:schemeClr val="tx1"/>
        </a:solidFill>
        <a:latin typeface="Times New Roman" charset="0"/>
        <a:ea typeface="+mn-ea"/>
        <a:cs typeface="+mn-cs"/>
      </a:defRPr>
    </a:lvl6pPr>
    <a:lvl7pPr marL="2743200" algn="l" defTabSz="914400" rtl="0" eaLnBrk="1" latinLnBrk="0" hangingPunct="1">
      <a:defRPr sz="2400" b="1" kern="1200">
        <a:solidFill>
          <a:schemeClr val="tx1"/>
        </a:solidFill>
        <a:latin typeface="Times New Roman" charset="0"/>
        <a:ea typeface="+mn-ea"/>
        <a:cs typeface="+mn-cs"/>
      </a:defRPr>
    </a:lvl7pPr>
    <a:lvl8pPr marL="3200400" algn="l" defTabSz="914400" rtl="0" eaLnBrk="1" latinLnBrk="0" hangingPunct="1">
      <a:defRPr sz="2400" b="1" kern="1200">
        <a:solidFill>
          <a:schemeClr val="tx1"/>
        </a:solidFill>
        <a:latin typeface="Times New Roman" charset="0"/>
        <a:ea typeface="+mn-ea"/>
        <a:cs typeface="+mn-cs"/>
      </a:defRPr>
    </a:lvl8pPr>
    <a:lvl9pPr marL="3657600" algn="l" defTabSz="914400" rtl="0" eaLnBrk="1" latinLnBrk="0" hangingPunct="1">
      <a:defRPr sz="2400" b="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02" autoAdjust="0"/>
    <p:restoredTop sz="90929"/>
  </p:normalViewPr>
  <p:slideViewPr>
    <p:cSldViewPr>
      <p:cViewPr varScale="1">
        <p:scale>
          <a:sx n="66" d="100"/>
          <a:sy n="66" d="100"/>
        </p:scale>
        <p:origin x="-181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3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55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565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56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5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55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74E262E-AF76-4079-896A-E2FD4AD4A68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D81545-95E2-465D-91BC-709AA69FF42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858871-0CD2-4715-8B10-D7BC72B86C1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BC37E2-7F2D-4E50-823D-FAE41C5EE00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6F8FD1-7CCB-47A4-B058-EABC31CA984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7BE2B5-6404-4798-8C94-69135E7F40D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E2C6AB-1092-4F87-BA2C-A85762F8104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6845AEA-93AC-49F7-897D-0318D5496AE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8824A06-FB15-45E1-B4C6-E326426A522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E43D79E-08FE-41BB-927C-08007C6C153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59C7AF1-170D-4F7D-A4B5-49E591E8088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704DBFF-EDDA-45B2-A2D5-B0B65A93AAD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0F3695D2-2E20-4DB5-B0C1-62E724021A4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9450C7F-F496-41DC-AFB0-8F2EF45E5E84}" type="slidenum">
              <a:rPr lang="en-US"/>
              <a:pPr/>
              <a:t>1</a:t>
            </a:fld>
            <a:endParaRPr lang="en-US"/>
          </a:p>
        </p:txBody>
      </p:sp>
      <p:sp>
        <p:nvSpPr>
          <p:cNvPr id="2050" name="Rectangle 2"/>
          <p:cNvSpPr>
            <a:spLocks noGrp="1" noChangeArrowheads="1"/>
          </p:cNvSpPr>
          <p:nvPr>
            <p:ph type="title"/>
          </p:nvPr>
        </p:nvSpPr>
        <p:spPr/>
        <p:txBody>
          <a:bodyPr/>
          <a:lstStyle/>
          <a:p>
            <a:r>
              <a:rPr lang="en-US" sz="7200" b="1"/>
              <a:t>Time Management</a:t>
            </a:r>
          </a:p>
        </p:txBody>
      </p:sp>
      <p:sp>
        <p:nvSpPr>
          <p:cNvPr id="2051" name="Rectangle 3"/>
          <p:cNvSpPr>
            <a:spLocks noGrp="1" noChangeArrowheads="1"/>
          </p:cNvSpPr>
          <p:nvPr>
            <p:ph type="body" idx="1"/>
          </p:nvPr>
        </p:nvSpPr>
        <p:spPr>
          <a:xfrm>
            <a:off x="685800" y="3200400"/>
            <a:ext cx="7772400" cy="2895600"/>
          </a:xfrm>
        </p:spPr>
        <p:txBody>
          <a:bodyPr/>
          <a:lstStyle/>
          <a:p>
            <a:pPr algn="ctr">
              <a:buFontTx/>
              <a:buNone/>
            </a:pPr>
            <a:r>
              <a:rPr lang="en-US" sz="4400" b="1"/>
              <a:t>Randy Pausch</a:t>
            </a:r>
          </a:p>
          <a:p>
            <a:pPr algn="ctr">
              <a:buFontTx/>
              <a:buNone/>
            </a:pPr>
            <a:r>
              <a:rPr lang="en-US" sz="4400" b="1"/>
              <a:t>Carnegie Mellon University</a:t>
            </a:r>
          </a:p>
          <a:p>
            <a:pPr algn="ctr">
              <a:buFontTx/>
              <a:buNone/>
            </a:pPr>
            <a:r>
              <a:rPr lang="en-US" sz="4400" b="1"/>
              <a:t>http://www.randypausch.com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6450EA8-93B0-4ABC-960F-7FCA4C2520C2}" type="slidenum">
              <a:rPr lang="en-US"/>
              <a:pPr/>
              <a:t>10</a:t>
            </a:fld>
            <a:endParaRPr lang="en-US"/>
          </a:p>
        </p:txBody>
      </p:sp>
      <p:sp>
        <p:nvSpPr>
          <p:cNvPr id="14338" name="Rectangle 2"/>
          <p:cNvSpPr>
            <a:spLocks noGrp="1" noChangeArrowheads="1"/>
          </p:cNvSpPr>
          <p:nvPr>
            <p:ph type="title"/>
          </p:nvPr>
        </p:nvSpPr>
        <p:spPr/>
        <p:txBody>
          <a:bodyPr/>
          <a:lstStyle/>
          <a:p>
            <a:r>
              <a:rPr lang="en-US" b="1"/>
              <a:t>Goals, Priorities, and Planning</a:t>
            </a:r>
          </a:p>
        </p:txBody>
      </p:sp>
      <p:sp>
        <p:nvSpPr>
          <p:cNvPr id="14339" name="Rectangle 3"/>
          <p:cNvSpPr>
            <a:spLocks noGrp="1" noChangeArrowheads="1"/>
          </p:cNvSpPr>
          <p:nvPr>
            <p:ph type="body" idx="1"/>
          </p:nvPr>
        </p:nvSpPr>
        <p:spPr/>
        <p:txBody>
          <a:bodyPr/>
          <a:lstStyle/>
          <a:p>
            <a:r>
              <a:rPr lang="en-US" b="1"/>
              <a:t>Why am I doing this?</a:t>
            </a:r>
          </a:p>
          <a:p>
            <a:endParaRPr lang="en-US" b="1"/>
          </a:p>
          <a:p>
            <a:r>
              <a:rPr lang="en-US" b="1"/>
              <a:t>What is the goal?</a:t>
            </a:r>
          </a:p>
          <a:p>
            <a:endParaRPr lang="en-US" b="1"/>
          </a:p>
          <a:p>
            <a:r>
              <a:rPr lang="en-US" b="1"/>
              <a:t>Why will I succeed?</a:t>
            </a:r>
          </a:p>
          <a:p>
            <a:endParaRPr lang="en-US" b="1"/>
          </a:p>
          <a:p>
            <a:r>
              <a:rPr lang="en-US" b="1"/>
              <a:t>What happens if I chose not to do it?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9F0D817-DF88-4652-8F23-99DA418D7897}" type="slidenum">
              <a:rPr lang="en-US"/>
              <a:pPr/>
              <a:t>11</a:t>
            </a:fld>
            <a:endParaRPr lang="en-US"/>
          </a:p>
        </p:txBody>
      </p:sp>
      <p:sp>
        <p:nvSpPr>
          <p:cNvPr id="15362" name="Rectangle 2"/>
          <p:cNvSpPr>
            <a:spLocks noGrp="1" noChangeArrowheads="1"/>
          </p:cNvSpPr>
          <p:nvPr>
            <p:ph type="title"/>
          </p:nvPr>
        </p:nvSpPr>
        <p:spPr/>
        <p:txBody>
          <a:bodyPr/>
          <a:lstStyle/>
          <a:p>
            <a:r>
              <a:rPr lang="en-US" b="1"/>
              <a:t>The 80/20 Rule</a:t>
            </a:r>
          </a:p>
        </p:txBody>
      </p:sp>
      <p:sp>
        <p:nvSpPr>
          <p:cNvPr id="15363" name="Rectangle 3"/>
          <p:cNvSpPr>
            <a:spLocks noGrp="1" noChangeArrowheads="1"/>
          </p:cNvSpPr>
          <p:nvPr>
            <p:ph type="body" idx="1"/>
          </p:nvPr>
        </p:nvSpPr>
        <p:spPr/>
        <p:txBody>
          <a:bodyPr/>
          <a:lstStyle/>
          <a:p>
            <a:r>
              <a:rPr lang="en-US" b="1"/>
              <a:t>Critical few and the trivial many</a:t>
            </a:r>
          </a:p>
          <a:p>
            <a:endParaRPr lang="en-US" b="1"/>
          </a:p>
          <a:p>
            <a:r>
              <a:rPr lang="en-US" b="1"/>
              <a:t>Having the courage of your convictions</a:t>
            </a:r>
          </a:p>
          <a:p>
            <a:endParaRPr lang="en-US" b="1"/>
          </a:p>
          <a:p>
            <a:r>
              <a:rPr lang="en-US" b="1"/>
              <a:t>Good judgment comes from experience</a:t>
            </a:r>
          </a:p>
          <a:p>
            <a:endParaRPr lang="en-US" b="1"/>
          </a:p>
          <a:p>
            <a:r>
              <a:rPr lang="en-US" b="1"/>
              <a:t>Experiences comes from bad judgment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0517C5C-6C4A-4DF3-BCBB-9940ADC4810F}" type="slidenum">
              <a:rPr lang="en-US"/>
              <a:pPr/>
              <a:t>12</a:t>
            </a:fld>
            <a:endParaRPr lang="en-US"/>
          </a:p>
        </p:txBody>
      </p:sp>
      <p:sp>
        <p:nvSpPr>
          <p:cNvPr id="16386" name="Rectangle 2"/>
          <p:cNvSpPr>
            <a:spLocks noGrp="1" noChangeArrowheads="1"/>
          </p:cNvSpPr>
          <p:nvPr>
            <p:ph type="title"/>
          </p:nvPr>
        </p:nvSpPr>
        <p:spPr/>
        <p:txBody>
          <a:bodyPr/>
          <a:lstStyle/>
          <a:p>
            <a:r>
              <a:rPr lang="en-US" b="1"/>
              <a:t>Inspiration</a:t>
            </a:r>
          </a:p>
        </p:txBody>
      </p:sp>
      <p:sp>
        <p:nvSpPr>
          <p:cNvPr id="16387" name="Rectangle 3"/>
          <p:cNvSpPr>
            <a:spLocks noGrp="1" noChangeArrowheads="1"/>
          </p:cNvSpPr>
          <p:nvPr>
            <p:ph type="body" idx="1"/>
          </p:nvPr>
        </p:nvSpPr>
        <p:spPr/>
        <p:txBody>
          <a:bodyPr/>
          <a:lstStyle/>
          <a:p>
            <a:pPr algn="ctr">
              <a:buFontTx/>
              <a:buNone/>
            </a:pPr>
            <a:r>
              <a:rPr lang="en-US" sz="3600" b="1" i="1"/>
              <a:t>“If you can dream it, you can do it”</a:t>
            </a:r>
          </a:p>
          <a:p>
            <a:pPr algn="r">
              <a:buFontTx/>
              <a:buNone/>
            </a:pPr>
            <a:r>
              <a:rPr lang="en-US" b="1"/>
              <a:t>Walt Disney</a:t>
            </a:r>
          </a:p>
          <a:p>
            <a:pPr>
              <a:buFontTx/>
              <a:buNone/>
            </a:pPr>
            <a:endParaRPr lang="en-US" b="1"/>
          </a:p>
          <a:p>
            <a:r>
              <a:rPr lang="en-US" b="1"/>
              <a:t>Disneyland was built in 366 days, from ground-breaking to first day open to the public.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ABBB1CC-A00C-4E9C-8858-ED03D3392E05}" type="slidenum">
              <a:rPr lang="en-US"/>
              <a:pPr/>
              <a:t>13</a:t>
            </a:fld>
            <a:endParaRPr lang="en-US"/>
          </a:p>
        </p:txBody>
      </p:sp>
      <p:sp>
        <p:nvSpPr>
          <p:cNvPr id="17410" name="Rectangle 2"/>
          <p:cNvSpPr>
            <a:spLocks noGrp="1" noChangeArrowheads="1"/>
          </p:cNvSpPr>
          <p:nvPr>
            <p:ph type="title"/>
          </p:nvPr>
        </p:nvSpPr>
        <p:spPr/>
        <p:txBody>
          <a:bodyPr/>
          <a:lstStyle/>
          <a:p>
            <a:r>
              <a:rPr lang="en-US" b="1"/>
              <a:t>Planning</a:t>
            </a:r>
          </a:p>
        </p:txBody>
      </p:sp>
      <p:sp>
        <p:nvSpPr>
          <p:cNvPr id="17411" name="Rectangle 3"/>
          <p:cNvSpPr>
            <a:spLocks noGrp="1" noChangeArrowheads="1"/>
          </p:cNvSpPr>
          <p:nvPr>
            <p:ph type="body" idx="1"/>
          </p:nvPr>
        </p:nvSpPr>
        <p:spPr/>
        <p:txBody>
          <a:bodyPr/>
          <a:lstStyle/>
          <a:p>
            <a:r>
              <a:rPr lang="en-US" b="1"/>
              <a:t>Failing to plan is planning to fail</a:t>
            </a:r>
          </a:p>
          <a:p>
            <a:endParaRPr lang="en-US" b="1"/>
          </a:p>
          <a:p>
            <a:r>
              <a:rPr lang="en-US" b="1"/>
              <a:t>Plan Each Day, Each Week, Each Semester</a:t>
            </a:r>
          </a:p>
          <a:p>
            <a:endParaRPr lang="en-US" b="1"/>
          </a:p>
          <a:p>
            <a:r>
              <a:rPr lang="en-US" b="1"/>
              <a:t>You can always change your plan, but only once you </a:t>
            </a:r>
            <a:r>
              <a:rPr lang="en-US" b="1" u="sng"/>
              <a:t>have one</a:t>
            </a:r>
            <a:r>
              <a:rPr lang="en-US" b="1"/>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62D892D-C871-4087-8BC9-39D898B5A484}" type="slidenum">
              <a:rPr lang="en-US"/>
              <a:pPr/>
              <a:t>14</a:t>
            </a:fld>
            <a:endParaRPr lang="en-US"/>
          </a:p>
        </p:txBody>
      </p:sp>
      <p:sp>
        <p:nvSpPr>
          <p:cNvPr id="19458" name="Rectangle 2"/>
          <p:cNvSpPr>
            <a:spLocks noGrp="1" noChangeArrowheads="1"/>
          </p:cNvSpPr>
          <p:nvPr>
            <p:ph type="title"/>
          </p:nvPr>
        </p:nvSpPr>
        <p:spPr/>
        <p:txBody>
          <a:bodyPr/>
          <a:lstStyle/>
          <a:p>
            <a:r>
              <a:rPr lang="en-US" b="1"/>
              <a:t>TO Do Lists</a:t>
            </a:r>
          </a:p>
        </p:txBody>
      </p:sp>
      <p:sp>
        <p:nvSpPr>
          <p:cNvPr id="19459" name="Rectangle 3"/>
          <p:cNvSpPr>
            <a:spLocks noGrp="1" noChangeArrowheads="1"/>
          </p:cNvSpPr>
          <p:nvPr>
            <p:ph type="body" idx="1"/>
          </p:nvPr>
        </p:nvSpPr>
        <p:spPr/>
        <p:txBody>
          <a:bodyPr/>
          <a:lstStyle/>
          <a:p>
            <a:r>
              <a:rPr lang="en-US" b="1"/>
              <a:t>Break things down into small steps</a:t>
            </a:r>
          </a:p>
          <a:p>
            <a:endParaRPr lang="en-US" b="1"/>
          </a:p>
          <a:p>
            <a:r>
              <a:rPr lang="en-US" b="1"/>
              <a:t>Like a child cleaning his/her room</a:t>
            </a:r>
          </a:p>
          <a:p>
            <a:endParaRPr lang="en-US" b="1"/>
          </a:p>
          <a:p>
            <a:r>
              <a:rPr lang="en-US" b="1"/>
              <a:t>Do the ugliest thing first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A53265EF-5997-475A-BB6F-0A4FD24C8873}" type="slidenum">
              <a:rPr lang="en-US"/>
              <a:pPr/>
              <a:t>15</a:t>
            </a:fld>
            <a:endParaRPr lang="en-US"/>
          </a:p>
        </p:txBody>
      </p:sp>
      <p:sp>
        <p:nvSpPr>
          <p:cNvPr id="20482" name="Rectangle 2"/>
          <p:cNvSpPr>
            <a:spLocks noGrp="1" noChangeArrowheads="1"/>
          </p:cNvSpPr>
          <p:nvPr>
            <p:ph type="title"/>
          </p:nvPr>
        </p:nvSpPr>
        <p:spPr>
          <a:xfrm>
            <a:off x="304800" y="228600"/>
            <a:ext cx="7772400" cy="1143000"/>
          </a:xfrm>
        </p:spPr>
        <p:txBody>
          <a:bodyPr/>
          <a:lstStyle/>
          <a:p>
            <a:r>
              <a:rPr lang="en-US" b="1"/>
              <a:t>The four-quadrant TO DO List</a:t>
            </a:r>
          </a:p>
        </p:txBody>
      </p:sp>
      <p:sp>
        <p:nvSpPr>
          <p:cNvPr id="20483" name="Rectangle 3"/>
          <p:cNvSpPr>
            <a:spLocks noGrp="1" noChangeArrowheads="1"/>
          </p:cNvSpPr>
          <p:nvPr>
            <p:ph type="body" idx="1"/>
          </p:nvPr>
        </p:nvSpPr>
        <p:spPr/>
        <p:txBody>
          <a:bodyPr/>
          <a:lstStyle/>
          <a:p>
            <a:pPr lvl="4">
              <a:buFontTx/>
              <a:buNone/>
            </a:pPr>
            <a:r>
              <a:rPr lang="en-US" b="1"/>
              <a:t>	</a:t>
            </a:r>
          </a:p>
        </p:txBody>
      </p:sp>
      <p:graphicFrame>
        <p:nvGraphicFramePr>
          <p:cNvPr id="20498" name="Group 18"/>
          <p:cNvGraphicFramePr>
            <a:graphicFrameLocks noGrp="1"/>
          </p:cNvGraphicFramePr>
          <p:nvPr/>
        </p:nvGraphicFramePr>
        <p:xfrm>
          <a:off x="2514600" y="3302000"/>
          <a:ext cx="5105400" cy="2794000"/>
        </p:xfrm>
        <a:graphic>
          <a:graphicData uri="http://schemas.openxmlformats.org/drawingml/2006/table">
            <a:tbl>
              <a:tblPr/>
              <a:tblGrid>
                <a:gridCol w="2552700"/>
                <a:gridCol w="2552700"/>
              </a:tblGrid>
              <a:tr h="1397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600" b="1" i="0" u="none" strike="noStrike" cap="none" normalizeH="0" baseline="0" smtClean="0">
                          <a:ln>
                            <a:noFill/>
                          </a:ln>
                          <a:solidFill>
                            <a:schemeClr val="tx1"/>
                          </a:solidFill>
                          <a:effectLst/>
                          <a:latin typeface="Times New Roman"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600" b="1" i="0" u="none" strike="noStrike" cap="none" normalizeH="0" baseline="0" smtClean="0">
                          <a:ln>
                            <a:noFill/>
                          </a:ln>
                          <a:solidFill>
                            <a:schemeClr val="tx1"/>
                          </a:solidFill>
                          <a:effectLst/>
                          <a:latin typeface="Times New Roman"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97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600" b="1" i="0" u="none" strike="noStrike" cap="none" normalizeH="0" baseline="0" smtClean="0">
                          <a:ln>
                            <a:noFill/>
                          </a:ln>
                          <a:solidFill>
                            <a:schemeClr val="tx1"/>
                          </a:solidFill>
                          <a:effectLst/>
                          <a:latin typeface="Times New Roman"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600" b="1" i="0" u="none" strike="noStrike" cap="none" normalizeH="0" baseline="0" smtClean="0">
                          <a:ln>
                            <a:noFill/>
                          </a:ln>
                          <a:solidFill>
                            <a:schemeClr val="tx1"/>
                          </a:solidFill>
                          <a:effectLst/>
                          <a:latin typeface="Times New Roman"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501" name="Text Box 21"/>
          <p:cNvSpPr txBox="1">
            <a:spLocks noChangeArrowheads="1"/>
          </p:cNvSpPr>
          <p:nvPr/>
        </p:nvSpPr>
        <p:spPr bwMode="auto">
          <a:xfrm>
            <a:off x="609600" y="3708400"/>
            <a:ext cx="1766888" cy="519113"/>
          </a:xfrm>
          <a:prstGeom prst="rect">
            <a:avLst/>
          </a:prstGeom>
          <a:noFill/>
          <a:ln w="9525">
            <a:noFill/>
            <a:miter lim="800000"/>
            <a:headEnd/>
            <a:tailEnd/>
          </a:ln>
          <a:effectLst/>
        </p:spPr>
        <p:txBody>
          <a:bodyPr wrap="none">
            <a:spAutoFit/>
          </a:bodyPr>
          <a:lstStyle/>
          <a:p>
            <a:r>
              <a:rPr lang="en-US" sz="2800"/>
              <a:t>Important</a:t>
            </a:r>
          </a:p>
        </p:txBody>
      </p:sp>
      <p:sp>
        <p:nvSpPr>
          <p:cNvPr id="20502" name="Text Box 22"/>
          <p:cNvSpPr txBox="1">
            <a:spLocks noChangeArrowheads="1"/>
          </p:cNvSpPr>
          <p:nvPr/>
        </p:nvSpPr>
        <p:spPr bwMode="auto">
          <a:xfrm>
            <a:off x="609600" y="4851400"/>
            <a:ext cx="1766888" cy="946150"/>
          </a:xfrm>
          <a:prstGeom prst="rect">
            <a:avLst/>
          </a:prstGeom>
          <a:noFill/>
          <a:ln w="9525">
            <a:noFill/>
            <a:miter lim="800000"/>
            <a:headEnd/>
            <a:tailEnd/>
          </a:ln>
          <a:effectLst/>
        </p:spPr>
        <p:txBody>
          <a:bodyPr wrap="none">
            <a:spAutoFit/>
          </a:bodyPr>
          <a:lstStyle/>
          <a:p>
            <a:r>
              <a:rPr lang="en-US" sz="2800"/>
              <a:t>Not </a:t>
            </a:r>
          </a:p>
          <a:p>
            <a:r>
              <a:rPr lang="en-US" sz="2800"/>
              <a:t>Important</a:t>
            </a:r>
          </a:p>
        </p:txBody>
      </p:sp>
      <p:sp>
        <p:nvSpPr>
          <p:cNvPr id="20503" name="Text Box 23"/>
          <p:cNvSpPr txBox="1">
            <a:spLocks noChangeArrowheads="1"/>
          </p:cNvSpPr>
          <p:nvPr/>
        </p:nvSpPr>
        <p:spPr bwMode="auto">
          <a:xfrm>
            <a:off x="2895600" y="2540000"/>
            <a:ext cx="1752600" cy="519113"/>
          </a:xfrm>
          <a:prstGeom prst="rect">
            <a:avLst/>
          </a:prstGeom>
          <a:noFill/>
          <a:ln w="9525">
            <a:noFill/>
            <a:miter lim="800000"/>
            <a:headEnd/>
            <a:tailEnd/>
          </a:ln>
          <a:effectLst/>
        </p:spPr>
        <p:txBody>
          <a:bodyPr>
            <a:spAutoFit/>
          </a:bodyPr>
          <a:lstStyle/>
          <a:p>
            <a:r>
              <a:rPr lang="en-US" sz="2800"/>
              <a:t>Due Soon</a:t>
            </a:r>
          </a:p>
        </p:txBody>
      </p:sp>
      <p:sp>
        <p:nvSpPr>
          <p:cNvPr id="20504" name="Text Box 24"/>
          <p:cNvSpPr txBox="1">
            <a:spLocks noChangeArrowheads="1"/>
          </p:cNvSpPr>
          <p:nvPr/>
        </p:nvSpPr>
        <p:spPr bwMode="auto">
          <a:xfrm>
            <a:off x="5410200" y="2540000"/>
            <a:ext cx="2281238" cy="519113"/>
          </a:xfrm>
          <a:prstGeom prst="rect">
            <a:avLst/>
          </a:prstGeom>
          <a:noFill/>
          <a:ln w="9525">
            <a:noFill/>
            <a:miter lim="800000"/>
            <a:headEnd/>
            <a:tailEnd/>
          </a:ln>
          <a:effectLst/>
        </p:spPr>
        <p:txBody>
          <a:bodyPr wrap="none">
            <a:spAutoFit/>
          </a:bodyPr>
          <a:lstStyle/>
          <a:p>
            <a:r>
              <a:rPr lang="en-US" sz="2800"/>
              <a:t>Not Due Soon</a:t>
            </a:r>
          </a:p>
        </p:txBody>
      </p:sp>
      <p:sp>
        <p:nvSpPr>
          <p:cNvPr id="20505" name="AutoShape 25"/>
          <p:cNvSpPr>
            <a:spLocks noChangeArrowheads="1"/>
          </p:cNvSpPr>
          <p:nvPr/>
        </p:nvSpPr>
        <p:spPr bwMode="auto">
          <a:xfrm>
            <a:off x="7467600" y="1143000"/>
            <a:ext cx="1371600" cy="1303338"/>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7DF6FFA-5978-4F60-9652-44C1DE70418D}" type="slidenum">
              <a:rPr lang="en-US"/>
              <a:pPr/>
              <a:t>16</a:t>
            </a:fld>
            <a:endParaRPr lang="en-US"/>
          </a:p>
        </p:txBody>
      </p:sp>
      <p:pic>
        <p:nvPicPr>
          <p:cNvPr id="158722" name="Picture 2" descr="C:\Documents and Settings\Administrator\Desktop\scan04.jpg"/>
          <p:cNvPicPr>
            <a:picLocks noChangeAspect="1" noChangeArrowheads="1"/>
          </p:cNvPicPr>
          <p:nvPr/>
        </p:nvPicPr>
        <p:blipFill>
          <a:blip r:embed="rId2" cstate="print"/>
          <a:srcRect/>
          <a:stretch>
            <a:fillRect/>
          </a:stretch>
        </p:blipFill>
        <p:spPr bwMode="auto">
          <a:xfrm>
            <a:off x="1371600" y="98425"/>
            <a:ext cx="6183313" cy="660717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D25C527-553F-4929-9B3F-DC9BF961224C}" type="slidenum">
              <a:rPr lang="en-US"/>
              <a:pPr/>
              <a:t>17</a:t>
            </a:fld>
            <a:endParaRPr lang="en-US"/>
          </a:p>
        </p:txBody>
      </p:sp>
      <p:sp>
        <p:nvSpPr>
          <p:cNvPr id="21506" name="Rectangle 2"/>
          <p:cNvSpPr>
            <a:spLocks noGrp="1" noChangeArrowheads="1"/>
          </p:cNvSpPr>
          <p:nvPr>
            <p:ph type="title"/>
          </p:nvPr>
        </p:nvSpPr>
        <p:spPr/>
        <p:txBody>
          <a:bodyPr/>
          <a:lstStyle/>
          <a:p>
            <a:r>
              <a:rPr lang="en-US" b="1"/>
              <a:t>Paperwork</a:t>
            </a:r>
          </a:p>
        </p:txBody>
      </p:sp>
      <p:sp>
        <p:nvSpPr>
          <p:cNvPr id="21507" name="Rectangle 3"/>
          <p:cNvSpPr>
            <a:spLocks noGrp="1" noChangeArrowheads="1"/>
          </p:cNvSpPr>
          <p:nvPr>
            <p:ph type="body" idx="1"/>
          </p:nvPr>
        </p:nvSpPr>
        <p:spPr/>
        <p:txBody>
          <a:bodyPr/>
          <a:lstStyle/>
          <a:p>
            <a:r>
              <a:rPr lang="en-US" b="1"/>
              <a:t>Clutter is death; it leads to thrashing.  Keep desk clear: focus on one thing at a time</a:t>
            </a:r>
          </a:p>
          <a:p>
            <a:r>
              <a:rPr lang="en-US" b="1"/>
              <a:t>A good file system is essential</a:t>
            </a:r>
          </a:p>
          <a:p>
            <a:r>
              <a:rPr lang="en-US" b="1"/>
              <a:t>Touch each piece of paper once</a:t>
            </a:r>
          </a:p>
          <a:p>
            <a:r>
              <a:rPr lang="en-US" b="1"/>
              <a:t>Touch each piece of email once; your inbox is </a:t>
            </a:r>
            <a:r>
              <a:rPr lang="en-US" b="1" u="sng"/>
              <a:t>not</a:t>
            </a:r>
            <a:r>
              <a:rPr lang="en-US" b="1"/>
              <a:t> your TODO list</a:t>
            </a:r>
          </a:p>
        </p:txBody>
      </p:sp>
      <p:sp>
        <p:nvSpPr>
          <p:cNvPr id="21508" name="AutoShape 4"/>
          <p:cNvSpPr>
            <a:spLocks noChangeArrowheads="1"/>
          </p:cNvSpPr>
          <p:nvPr/>
        </p:nvSpPr>
        <p:spPr bwMode="auto">
          <a:xfrm>
            <a:off x="7772400" y="4800600"/>
            <a:ext cx="914400" cy="869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17001F-24EF-4659-86A6-DCEBAD9A87E0}" type="slidenum">
              <a:rPr lang="en-US"/>
              <a:pPr/>
              <a:t>18</a:t>
            </a:fld>
            <a:endParaRPr lang="en-US"/>
          </a:p>
        </p:txBody>
      </p:sp>
      <p:pic>
        <p:nvPicPr>
          <p:cNvPr id="90114" name="Picture 2" descr="c:\documents and settings\administrator\desktop\randy pics\102-0296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90115" name="Rectangle 3"/>
          <p:cNvSpPr>
            <a:spLocks noChangeArrowheads="1"/>
          </p:cNvSpPr>
          <p:nvPr/>
        </p:nvSpPr>
        <p:spPr bwMode="auto">
          <a:xfrm>
            <a:off x="457200" y="152400"/>
            <a:ext cx="7315200" cy="1143000"/>
          </a:xfrm>
          <a:prstGeom prst="rect">
            <a:avLst/>
          </a:prstGeom>
          <a:noFill/>
          <a:ln w="9525">
            <a:noFill/>
            <a:miter lim="800000"/>
            <a:headEnd/>
            <a:tailEnd/>
          </a:ln>
          <a:effectLst/>
        </p:spPr>
        <p:txBody>
          <a:bodyPr anchor="ctr"/>
          <a:lstStyle/>
          <a:p>
            <a:r>
              <a:rPr lang="en-US" sz="4400">
                <a:solidFill>
                  <a:schemeClr val="tx2"/>
                </a:solidFill>
              </a:rPr>
              <a:t>My Desk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A58F0F4-E098-4416-8659-92E7CC5435CE}" type="slidenum">
              <a:rPr lang="en-US"/>
              <a:pPr/>
              <a:t>19</a:t>
            </a:fld>
            <a:endParaRPr lang="en-US"/>
          </a:p>
        </p:txBody>
      </p:sp>
      <p:pic>
        <p:nvPicPr>
          <p:cNvPr id="93186" name="Picture 1026" descr="c:\documents and settings\administrator\desktop\randy pics\102-0299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6BF55C-87A2-435C-8C63-198B966B206A}" type="slidenum">
              <a:rPr lang="en-US"/>
              <a:pPr/>
              <a:t>2</a:t>
            </a:fld>
            <a:endParaRPr lang="en-US"/>
          </a:p>
        </p:txBody>
      </p:sp>
      <p:sp>
        <p:nvSpPr>
          <p:cNvPr id="51202" name="Rectangle 2"/>
          <p:cNvSpPr>
            <a:spLocks noGrp="1" noChangeArrowheads="1"/>
          </p:cNvSpPr>
          <p:nvPr>
            <p:ph type="title"/>
          </p:nvPr>
        </p:nvSpPr>
        <p:spPr>
          <a:xfrm>
            <a:off x="685800" y="304800"/>
            <a:ext cx="7772400" cy="1143000"/>
          </a:xfrm>
        </p:spPr>
        <p:txBody>
          <a:bodyPr/>
          <a:lstStyle/>
          <a:p>
            <a:r>
              <a:rPr lang="en-US" b="1"/>
              <a:t>At this talk you will learn to:</a:t>
            </a:r>
          </a:p>
        </p:txBody>
      </p:sp>
      <p:sp>
        <p:nvSpPr>
          <p:cNvPr id="51203" name="Rectangle 3"/>
          <p:cNvSpPr>
            <a:spLocks noGrp="1" noChangeArrowheads="1"/>
          </p:cNvSpPr>
          <p:nvPr>
            <p:ph type="body" idx="1"/>
          </p:nvPr>
        </p:nvSpPr>
        <p:spPr>
          <a:xfrm>
            <a:off x="762000" y="1676400"/>
            <a:ext cx="7696200" cy="3581400"/>
          </a:xfrm>
        </p:spPr>
        <p:txBody>
          <a:bodyPr/>
          <a:lstStyle/>
          <a:p>
            <a:r>
              <a:rPr lang="en-US" sz="2800" b="1"/>
              <a:t>Clarify your goals and achieve them</a:t>
            </a:r>
          </a:p>
          <a:p>
            <a:r>
              <a:rPr lang="en-US" sz="2800" b="1"/>
              <a:t>Handle people and projects that waste your time</a:t>
            </a:r>
          </a:p>
          <a:p>
            <a:r>
              <a:rPr lang="en-US" sz="2800" b="1"/>
              <a:t>Be involved in better delegation</a:t>
            </a:r>
          </a:p>
          <a:p>
            <a:r>
              <a:rPr lang="en-US" sz="2800" b="1"/>
              <a:t>Work more efficiently with your boss/advisor</a:t>
            </a:r>
          </a:p>
          <a:p>
            <a:r>
              <a:rPr lang="en-US" sz="2800" b="1"/>
              <a:t>Learn specific skills and tools to save you time</a:t>
            </a:r>
          </a:p>
          <a:p>
            <a:r>
              <a:rPr lang="en-US" sz="2800" b="1"/>
              <a:t>Overcome stress and procrastination</a:t>
            </a:r>
          </a:p>
          <a:p>
            <a:pPr>
              <a:buFontTx/>
              <a:buNone/>
            </a:pPr>
            <a:endParaRPr lang="en-US" b="1"/>
          </a:p>
          <a:p>
            <a:endParaRPr lang="en-US" b="1"/>
          </a:p>
        </p:txBody>
      </p:sp>
      <p:sp>
        <p:nvSpPr>
          <p:cNvPr id="51205" name="AutoShape 5"/>
          <p:cNvSpPr>
            <a:spLocks noChangeArrowheads="1"/>
          </p:cNvSpPr>
          <p:nvPr/>
        </p:nvSpPr>
        <p:spPr bwMode="auto">
          <a:xfrm>
            <a:off x="3048000" y="5791200"/>
            <a:ext cx="609600" cy="579438"/>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
        <p:nvSpPr>
          <p:cNvPr id="51206" name="Text Box 6"/>
          <p:cNvSpPr txBox="1">
            <a:spLocks noChangeArrowheads="1"/>
          </p:cNvSpPr>
          <p:nvPr/>
        </p:nvSpPr>
        <p:spPr bwMode="auto">
          <a:xfrm>
            <a:off x="3794125" y="5810250"/>
            <a:ext cx="4375150" cy="579438"/>
          </a:xfrm>
          <a:prstGeom prst="rect">
            <a:avLst/>
          </a:prstGeom>
          <a:noFill/>
          <a:ln w="9525">
            <a:noFill/>
            <a:miter lim="800000"/>
            <a:headEnd/>
            <a:tailEnd/>
          </a:ln>
          <a:effectLst/>
        </p:spPr>
        <p:txBody>
          <a:bodyPr wrap="none">
            <a:spAutoFit/>
          </a:bodyPr>
          <a:lstStyle/>
          <a:p>
            <a:r>
              <a:rPr lang="en-US" sz="3200">
                <a:solidFill>
                  <a:schemeClr val="tx2"/>
                </a:solidFill>
              </a:rPr>
              <a:t>= really important point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43E9184-65FD-4577-A6A1-69F7DB9BF8A1}" type="slidenum">
              <a:rPr lang="en-US"/>
              <a:pPr/>
              <a:t>20</a:t>
            </a:fld>
            <a:endParaRPr lang="en-US"/>
          </a:p>
        </p:txBody>
      </p:sp>
      <p:pic>
        <p:nvPicPr>
          <p:cNvPr id="146434" name="Picture 2" descr="C:\Documents and Settings\Administrator\Desktop\four.jpg"/>
          <p:cNvPicPr>
            <a:picLocks noChangeAspect="1" noChangeArrowheads="1"/>
          </p:cNvPicPr>
          <p:nvPr/>
        </p:nvPicPr>
        <p:blipFill>
          <a:blip r:embed="rId2" cstate="print"/>
          <a:srcRect/>
          <a:stretch>
            <a:fillRect/>
          </a:stretch>
        </p:blipFill>
        <p:spPr bwMode="auto">
          <a:xfrm>
            <a:off x="0" y="304800"/>
            <a:ext cx="9144000" cy="607377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6D2911B-3E8C-4211-AD81-E4B956AAA839}" type="slidenum">
              <a:rPr lang="en-US"/>
              <a:pPr/>
              <a:t>21</a:t>
            </a:fld>
            <a:endParaRPr lang="en-US"/>
          </a:p>
        </p:txBody>
      </p:sp>
      <p:pic>
        <p:nvPicPr>
          <p:cNvPr id="141314" name="Picture 2" descr="c:\documents and settings\administrator\desktop\todolist.jpg"/>
          <p:cNvPicPr preferRelativeResize="0">
            <a:picLocks noChangeAspect="1" noChangeArrowheads="1"/>
          </p:cNvPicPr>
          <p:nvPr/>
        </p:nvPicPr>
        <p:blipFill>
          <a:blip r:embed="rId2" cstate="print"/>
          <a:srcRect/>
          <a:stretch>
            <a:fillRect/>
          </a:stretch>
        </p:blipFill>
        <p:spPr bwMode="auto">
          <a:xfrm>
            <a:off x="25400" y="0"/>
            <a:ext cx="909002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09BAF71-BBC0-4D80-B4D4-B96FEA5457A9}" type="slidenum">
              <a:rPr lang="en-US"/>
              <a:pPr/>
              <a:t>22</a:t>
            </a:fld>
            <a:endParaRPr lang="en-US"/>
          </a:p>
        </p:txBody>
      </p:sp>
      <p:pic>
        <p:nvPicPr>
          <p:cNvPr id="140290" name="Picture 2" descr="c:\documents and settings\administrator\desktop\eudorablank.jpg"/>
          <p:cNvPicPr preferRelativeResize="0">
            <a:picLocks noChangeAspect="1" noChangeArrowheads="1"/>
          </p:cNvPicPr>
          <p:nvPr/>
        </p:nvPicPr>
        <p:blipFill>
          <a:blip r:embed="rId2" cstate="print"/>
          <a:srcRect/>
          <a:stretch>
            <a:fillRect/>
          </a:stretch>
        </p:blipFill>
        <p:spPr bwMode="auto">
          <a:xfrm>
            <a:off x="50800" y="0"/>
            <a:ext cx="9042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C8052794-B18F-4F18-95ED-9D50D06ADEBE}" type="slidenum">
              <a:rPr lang="en-US"/>
              <a:pPr/>
              <a:t>23</a:t>
            </a:fld>
            <a:endParaRPr lang="en-US"/>
          </a:p>
        </p:txBody>
      </p:sp>
      <p:pic>
        <p:nvPicPr>
          <p:cNvPr id="139266" name="Picture 2" descr="c:\documents and settings\administrator\desktop\calendarinoutlook.jpg"/>
          <p:cNvPicPr preferRelativeResize="0">
            <a:picLocks noChangeAspect="1" noChangeArrowheads="1"/>
          </p:cNvPicPr>
          <p:nvPr/>
        </p:nvPicPr>
        <p:blipFill>
          <a:blip r:embed="rId2" cstate="print"/>
          <a:srcRect/>
          <a:stretch>
            <a:fillRect/>
          </a:stretch>
        </p:blipFill>
        <p:spPr bwMode="auto">
          <a:xfrm>
            <a:off x="12700" y="0"/>
            <a:ext cx="911383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FA50449-472D-4455-8CBB-550195236C67}" type="slidenum">
              <a:rPr lang="en-US"/>
              <a:pPr/>
              <a:t>24</a:t>
            </a:fld>
            <a:endParaRPr lang="en-US"/>
          </a:p>
        </p:txBody>
      </p:sp>
      <p:pic>
        <p:nvPicPr>
          <p:cNvPr id="145410" name="Picture 2" descr="c:\documents and settings\administrator\desktop\randy pics\102-0296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9E13CEB-23DD-482A-B20F-07568EA403D3}" type="slidenum">
              <a:rPr lang="en-US"/>
              <a:pPr/>
              <a:t>25</a:t>
            </a:fld>
            <a:endParaRPr lang="en-US"/>
          </a:p>
        </p:txBody>
      </p:sp>
      <p:pic>
        <p:nvPicPr>
          <p:cNvPr id="97282" name="Picture 1026" descr="c:\documents and settings\administrator\desktop\randy pics\103-0303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B927829-E8A7-492C-B572-5D55D9B5D976}" type="slidenum">
              <a:rPr lang="en-US"/>
              <a:pPr/>
              <a:t>26</a:t>
            </a:fld>
            <a:endParaRPr lang="en-US"/>
          </a:p>
        </p:txBody>
      </p:sp>
      <p:pic>
        <p:nvPicPr>
          <p:cNvPr id="98306" name="Picture 2" descr="c:\documents and settings\administrator\desktop\randy pics\103-0304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98307" name="Rectangle 3"/>
          <p:cNvSpPr>
            <a:spLocks noChangeArrowheads="1"/>
          </p:cNvSpPr>
          <p:nvPr/>
        </p:nvSpPr>
        <p:spPr bwMode="auto">
          <a:xfrm>
            <a:off x="6019800" y="3733800"/>
            <a:ext cx="2667000" cy="2654300"/>
          </a:xfrm>
          <a:prstGeom prst="rect">
            <a:avLst/>
          </a:prstGeom>
          <a:solidFill>
            <a:schemeClr val="bg2"/>
          </a:solidFill>
          <a:ln w="9525">
            <a:noFill/>
            <a:miter lim="800000"/>
            <a:headEnd/>
            <a:tailEnd/>
          </a:ln>
          <a:effectLst/>
        </p:spPr>
        <p:txBody>
          <a:bodyPr>
            <a:spAutoFit/>
          </a:bodyPr>
          <a:lstStyle/>
          <a:p>
            <a:pPr>
              <a:spcBef>
                <a:spcPct val="20000"/>
              </a:spcBef>
            </a:pPr>
            <a:r>
              <a:rPr lang="en-US" sz="2800"/>
              <a:t>Speaker phone:  hands are free to do something else; stress reduction when I’m on hold.</a:t>
            </a:r>
          </a:p>
        </p:txBody>
      </p:sp>
      <p:sp>
        <p:nvSpPr>
          <p:cNvPr id="98308" name="AutoShape 4"/>
          <p:cNvSpPr>
            <a:spLocks noChangeArrowheads="1"/>
          </p:cNvSpPr>
          <p:nvPr/>
        </p:nvSpPr>
        <p:spPr bwMode="auto">
          <a:xfrm>
            <a:off x="5943600" y="2971800"/>
            <a:ext cx="914400" cy="869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07A9B95-1978-4412-B045-2C29F0D6FD5C}" type="slidenum">
              <a:rPr lang="en-US"/>
              <a:pPr/>
              <a:t>27</a:t>
            </a:fld>
            <a:endParaRPr lang="en-US"/>
          </a:p>
        </p:txBody>
      </p:sp>
      <p:sp>
        <p:nvSpPr>
          <p:cNvPr id="24578" name="Rectangle 2"/>
          <p:cNvSpPr>
            <a:spLocks noGrp="1" noChangeArrowheads="1"/>
          </p:cNvSpPr>
          <p:nvPr>
            <p:ph type="title"/>
          </p:nvPr>
        </p:nvSpPr>
        <p:spPr/>
        <p:txBody>
          <a:bodyPr/>
          <a:lstStyle/>
          <a:p>
            <a:r>
              <a:rPr lang="en-US" b="1"/>
              <a:t>Telephone</a:t>
            </a:r>
          </a:p>
        </p:txBody>
      </p:sp>
      <p:sp>
        <p:nvSpPr>
          <p:cNvPr id="24579" name="Rectangle 3"/>
          <p:cNvSpPr>
            <a:spLocks noGrp="1" noChangeArrowheads="1"/>
          </p:cNvSpPr>
          <p:nvPr>
            <p:ph type="body" idx="1"/>
          </p:nvPr>
        </p:nvSpPr>
        <p:spPr/>
        <p:txBody>
          <a:bodyPr/>
          <a:lstStyle/>
          <a:p>
            <a:r>
              <a:rPr lang="en-US" sz="2800" b="1"/>
              <a:t>Keep calls short; stand during call</a:t>
            </a:r>
          </a:p>
          <a:p>
            <a:endParaRPr lang="en-US" sz="2800" b="1"/>
          </a:p>
          <a:p>
            <a:r>
              <a:rPr lang="en-US" sz="2800" b="1"/>
              <a:t>Start by announcing goals for the call</a:t>
            </a:r>
          </a:p>
          <a:p>
            <a:endParaRPr lang="en-US" sz="2800" b="1"/>
          </a:p>
          <a:p>
            <a:r>
              <a:rPr lang="en-US" sz="2800" b="1"/>
              <a:t>Don’t put your feet up</a:t>
            </a:r>
          </a:p>
          <a:p>
            <a:endParaRPr lang="en-US" sz="2800" b="1"/>
          </a:p>
          <a:p>
            <a:r>
              <a:rPr lang="en-US" sz="2800" b="1"/>
              <a:t>Have something in view that you’re waiting to get to next</a:t>
            </a:r>
          </a:p>
          <a:p>
            <a:endParaRPr lang="en-US" sz="2800" b="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CC684E1-5288-4A73-818B-E1B24915A4CD}" type="slidenum">
              <a:rPr lang="en-US"/>
              <a:pPr/>
              <a:t>28</a:t>
            </a:fld>
            <a:endParaRPr lang="en-US"/>
          </a:p>
        </p:txBody>
      </p:sp>
      <p:sp>
        <p:nvSpPr>
          <p:cNvPr id="25602" name="Rectangle 2"/>
          <p:cNvSpPr>
            <a:spLocks noGrp="1" noChangeArrowheads="1"/>
          </p:cNvSpPr>
          <p:nvPr>
            <p:ph type="title"/>
          </p:nvPr>
        </p:nvSpPr>
        <p:spPr/>
        <p:txBody>
          <a:bodyPr/>
          <a:lstStyle/>
          <a:p>
            <a:r>
              <a:rPr lang="en-US" b="1"/>
              <a:t>Telephone</a:t>
            </a:r>
          </a:p>
        </p:txBody>
      </p:sp>
      <p:sp>
        <p:nvSpPr>
          <p:cNvPr id="25603" name="Rectangle 3"/>
          <p:cNvSpPr>
            <a:spLocks noGrp="1" noChangeArrowheads="1"/>
          </p:cNvSpPr>
          <p:nvPr>
            <p:ph type="body" idx="1"/>
          </p:nvPr>
        </p:nvSpPr>
        <p:spPr/>
        <p:txBody>
          <a:bodyPr/>
          <a:lstStyle/>
          <a:p>
            <a:pPr>
              <a:lnSpc>
                <a:spcPct val="90000"/>
              </a:lnSpc>
            </a:pPr>
            <a:r>
              <a:rPr lang="en-US" b="1"/>
              <a:t>When done, get off:  “I have students waiting”</a:t>
            </a:r>
          </a:p>
          <a:p>
            <a:pPr>
              <a:lnSpc>
                <a:spcPct val="90000"/>
              </a:lnSpc>
            </a:pPr>
            <a:endParaRPr lang="en-US" b="1"/>
          </a:p>
          <a:p>
            <a:pPr>
              <a:lnSpc>
                <a:spcPct val="90000"/>
              </a:lnSpc>
            </a:pPr>
            <a:r>
              <a:rPr lang="en-US" b="1"/>
              <a:t>If necessary, hang up while you’re talking</a:t>
            </a:r>
          </a:p>
          <a:p>
            <a:pPr>
              <a:lnSpc>
                <a:spcPct val="90000"/>
              </a:lnSpc>
            </a:pPr>
            <a:endParaRPr lang="en-US" b="1"/>
          </a:p>
          <a:p>
            <a:pPr>
              <a:lnSpc>
                <a:spcPct val="90000"/>
              </a:lnSpc>
            </a:pPr>
            <a:r>
              <a:rPr lang="en-US" b="1"/>
              <a:t>Group outgoing calls:  just before lunch and 5pm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6E48ED0-B28B-468A-B5C8-CD2D9FC194CF}" type="slidenum">
              <a:rPr lang="en-US"/>
              <a:pPr/>
              <a:t>29</a:t>
            </a:fld>
            <a:endParaRPr lang="en-US"/>
          </a:p>
        </p:txBody>
      </p:sp>
      <p:pic>
        <p:nvPicPr>
          <p:cNvPr id="100354" name="Picture 2" descr="c:\documents and settings\administrator\desktop\randy pics\103-0306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A99DF46-56C3-43B8-97CF-52AC52D225C0}" type="slidenum">
              <a:rPr lang="en-US"/>
              <a:pPr/>
              <a:t>3</a:t>
            </a:fld>
            <a:endParaRPr lang="en-US"/>
          </a:p>
        </p:txBody>
      </p:sp>
      <p:sp>
        <p:nvSpPr>
          <p:cNvPr id="5122" name="Rectangle 2"/>
          <p:cNvSpPr>
            <a:spLocks noChangeArrowheads="1"/>
          </p:cNvSpPr>
          <p:nvPr/>
        </p:nvSpPr>
        <p:spPr bwMode="auto">
          <a:xfrm>
            <a:off x="609600" y="1828800"/>
            <a:ext cx="7696200" cy="2379663"/>
          </a:xfrm>
          <a:prstGeom prst="rect">
            <a:avLst/>
          </a:prstGeom>
          <a:noFill/>
          <a:ln w="9525">
            <a:noFill/>
            <a:miter lim="800000"/>
            <a:headEnd/>
            <a:tailEnd/>
          </a:ln>
          <a:effectLst/>
        </p:spPr>
        <p:txBody>
          <a:bodyPr>
            <a:spAutoFit/>
          </a:bodyPr>
          <a:lstStyle/>
          <a:p>
            <a:pPr>
              <a:spcBef>
                <a:spcPct val="50000"/>
              </a:spcBef>
            </a:pPr>
            <a:r>
              <a:rPr lang="en-US" sz="4800" b="0" i="1"/>
              <a:t>Remember that time is money</a:t>
            </a:r>
          </a:p>
          <a:p>
            <a:pPr algn="r">
              <a:spcBef>
                <a:spcPct val="50000"/>
              </a:spcBef>
            </a:pPr>
            <a:r>
              <a:rPr lang="en-US" sz="4000" b="0"/>
              <a:t>Ben Franklin, 1748</a:t>
            </a:r>
          </a:p>
          <a:p>
            <a:pPr algn="r">
              <a:spcBef>
                <a:spcPct val="50000"/>
              </a:spcBef>
            </a:pPr>
            <a:r>
              <a:rPr lang="en-US" sz="2800" b="0"/>
              <a:t>Advice to a young tradesman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C1932035-7A3A-4841-B2D5-71B11AF03777}" type="slidenum">
              <a:rPr lang="en-US"/>
              <a:pPr/>
              <a:t>30</a:t>
            </a:fld>
            <a:endParaRPr lang="en-US"/>
          </a:p>
        </p:txBody>
      </p:sp>
      <p:pic>
        <p:nvPicPr>
          <p:cNvPr id="101378" name="Picture 2" descr="c:\documents and settings\administrator\desktop\randy pics\103-0307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671100-7638-4EF5-96FD-4347CB137CEB}" type="slidenum">
              <a:rPr lang="en-US"/>
              <a:pPr/>
              <a:t>31</a:t>
            </a:fld>
            <a:endParaRPr lang="en-US"/>
          </a:p>
        </p:txBody>
      </p:sp>
      <p:pic>
        <p:nvPicPr>
          <p:cNvPr id="104450" name="Picture 2" descr="c:\documents and settings\administrator\desktop\randy pics\103-0310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04451" name="AutoShape 3"/>
          <p:cNvSpPr>
            <a:spLocks noChangeArrowheads="1"/>
          </p:cNvSpPr>
          <p:nvPr/>
        </p:nvSpPr>
        <p:spPr bwMode="auto">
          <a:xfrm>
            <a:off x="5257800" y="1905000"/>
            <a:ext cx="914400" cy="869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EE2C67F0-0638-43F0-819A-AB944D75BEEC}" type="slidenum">
              <a:rPr lang="en-US"/>
              <a:pPr/>
              <a:t>32</a:t>
            </a:fld>
            <a:endParaRPr lang="en-US"/>
          </a:p>
        </p:txBody>
      </p:sp>
      <p:pic>
        <p:nvPicPr>
          <p:cNvPr id="106498" name="Picture 2" descr="c:\documents and settings\administrator\desktop\randy pics\103-0312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4993418-D98A-4DD5-BFC2-1B3180A6843E}" type="slidenum">
              <a:rPr lang="en-US"/>
              <a:pPr/>
              <a:t>33</a:t>
            </a:fld>
            <a:endParaRPr lang="en-US"/>
          </a:p>
        </p:txBody>
      </p:sp>
      <p:pic>
        <p:nvPicPr>
          <p:cNvPr id="102402" name="Picture 2" descr="c:\documents and settings\administrator\desktop\randy pics\103-0308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E429D65-72F8-46EE-B9E9-FB5FF132D9D5}" type="slidenum">
              <a:rPr lang="en-US"/>
              <a:pPr/>
              <a:t>34</a:t>
            </a:fld>
            <a:endParaRPr lang="en-US"/>
          </a:p>
        </p:txBody>
      </p:sp>
      <p:pic>
        <p:nvPicPr>
          <p:cNvPr id="107522" name="Picture 2" descr="c:\documents and settings\administrator\desktop\randy pics\103-0313_img.jpg"/>
          <p:cNvPicPr preferRelativeResize="0">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745F82D-7A7F-464F-9353-1FFE4BC07EDE}" type="slidenum">
              <a:rPr lang="en-US"/>
              <a:pPr/>
              <a:t>35</a:t>
            </a:fld>
            <a:endParaRPr lang="en-US"/>
          </a:p>
        </p:txBody>
      </p:sp>
      <p:pic>
        <p:nvPicPr>
          <p:cNvPr id="153602" name="Picture 2" descr="C:\pausch\attachments\IMG_0002.JPG"/>
          <p:cNvPicPr>
            <a:picLocks noChangeAspect="1" noChangeArrowheads="1"/>
          </p:cNvPicPr>
          <p:nvPr/>
        </p:nvPicPr>
        <p:blipFill>
          <a:blip r:embed="rId2" cstate="print"/>
          <a:srcRect/>
          <a:stretch>
            <a:fillRect/>
          </a:stretch>
        </p:blipFill>
        <p:spPr bwMode="auto">
          <a:xfrm>
            <a:off x="25400" y="2540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A015456-6444-43EE-878C-50C276AF8A6D}" type="slidenum">
              <a:rPr lang="en-US"/>
              <a:pPr/>
              <a:t>36</a:t>
            </a:fld>
            <a:endParaRPr lang="en-US"/>
          </a:p>
        </p:txBody>
      </p:sp>
      <p:pic>
        <p:nvPicPr>
          <p:cNvPr id="156674" name="Picture 1026" descr="C:\pausch\attachments\TinaDes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10307F1-A136-422C-9401-435D80999100}" type="slidenum">
              <a:rPr lang="en-US"/>
              <a:pPr/>
              <a:t>37</a:t>
            </a:fld>
            <a:endParaRPr lang="en-US"/>
          </a:p>
        </p:txBody>
      </p:sp>
      <p:sp>
        <p:nvSpPr>
          <p:cNvPr id="23554" name="Rectangle 2"/>
          <p:cNvSpPr>
            <a:spLocks noGrp="1" noChangeArrowheads="1"/>
          </p:cNvSpPr>
          <p:nvPr>
            <p:ph type="title"/>
          </p:nvPr>
        </p:nvSpPr>
        <p:spPr/>
        <p:txBody>
          <a:bodyPr/>
          <a:lstStyle/>
          <a:p>
            <a:r>
              <a:rPr lang="en-US" b="1"/>
              <a:t>Reading Pile</a:t>
            </a:r>
          </a:p>
        </p:txBody>
      </p:sp>
      <p:sp>
        <p:nvSpPr>
          <p:cNvPr id="23555" name="Rectangle 3"/>
          <p:cNvSpPr>
            <a:spLocks noGrp="1" noChangeArrowheads="1"/>
          </p:cNvSpPr>
          <p:nvPr>
            <p:ph type="body" idx="1"/>
          </p:nvPr>
        </p:nvSpPr>
        <p:spPr/>
        <p:txBody>
          <a:bodyPr/>
          <a:lstStyle/>
          <a:p>
            <a:r>
              <a:rPr lang="en-US" b="1"/>
              <a:t>Only read something if you’ll be fired for not reading it</a:t>
            </a:r>
          </a:p>
          <a:p>
            <a:endParaRPr lang="en-US" b="1"/>
          </a:p>
          <a:p>
            <a:r>
              <a:rPr lang="en-US" b="1"/>
              <a:t>Note that this refers to periodicals and routine reading, which is different than a research dig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F6C81AB-FA21-4E97-BCE6-140BD3C60EB8}" type="slidenum">
              <a:rPr lang="en-US"/>
              <a:pPr/>
              <a:t>38</a:t>
            </a:fld>
            <a:endParaRPr lang="en-US"/>
          </a:p>
        </p:txBody>
      </p:sp>
      <p:sp>
        <p:nvSpPr>
          <p:cNvPr id="27650" name="Rectangle 2"/>
          <p:cNvSpPr>
            <a:spLocks noGrp="1" noChangeArrowheads="1"/>
          </p:cNvSpPr>
          <p:nvPr>
            <p:ph type="title"/>
          </p:nvPr>
        </p:nvSpPr>
        <p:spPr/>
        <p:txBody>
          <a:bodyPr/>
          <a:lstStyle/>
          <a:p>
            <a:r>
              <a:rPr lang="en-US" b="1"/>
              <a:t>Office Logistics</a:t>
            </a:r>
          </a:p>
        </p:txBody>
      </p:sp>
      <p:sp>
        <p:nvSpPr>
          <p:cNvPr id="27651" name="Rectangle 3"/>
          <p:cNvSpPr>
            <a:spLocks noGrp="1" noChangeArrowheads="1"/>
          </p:cNvSpPr>
          <p:nvPr>
            <p:ph type="body" idx="1"/>
          </p:nvPr>
        </p:nvSpPr>
        <p:spPr/>
        <p:txBody>
          <a:bodyPr/>
          <a:lstStyle/>
          <a:p>
            <a:r>
              <a:rPr lang="en-US" b="1"/>
              <a:t>Make your office comfortable for you, and </a:t>
            </a:r>
            <a:r>
              <a:rPr lang="en-US" b="1" u="sng"/>
              <a:t>optionally</a:t>
            </a:r>
            <a:r>
              <a:rPr lang="en-US" b="1"/>
              <a:t> comfortable for others</a:t>
            </a:r>
          </a:p>
          <a:p>
            <a:endParaRPr lang="en-US" b="1"/>
          </a:p>
          <a:p>
            <a:r>
              <a:rPr lang="en-US" b="1"/>
              <a:t>No soft comfortable chairs!  I have folding chairs, some people cut off front legs</a:t>
            </a:r>
          </a:p>
          <a:p>
            <a:endParaRPr lang="en-US" b="1"/>
          </a:p>
          <a:p>
            <a:pPr>
              <a:buFontTx/>
              <a:buNone/>
            </a:pPr>
            <a:endParaRPr lang="en-US" b="1"/>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599D164-EF58-4BFE-9FBE-2213F788BD1A}" type="slidenum">
              <a:rPr lang="en-US"/>
              <a:pPr/>
              <a:t>39</a:t>
            </a:fld>
            <a:endParaRPr lang="en-US"/>
          </a:p>
        </p:txBody>
      </p:sp>
      <p:sp>
        <p:nvSpPr>
          <p:cNvPr id="28674" name="Rectangle 2"/>
          <p:cNvSpPr>
            <a:spLocks noGrp="1" noChangeArrowheads="1"/>
          </p:cNvSpPr>
          <p:nvPr>
            <p:ph type="title"/>
          </p:nvPr>
        </p:nvSpPr>
        <p:spPr/>
        <p:txBody>
          <a:bodyPr/>
          <a:lstStyle/>
          <a:p>
            <a:r>
              <a:rPr lang="en-US" b="1"/>
              <a:t>Scheduling Yourself</a:t>
            </a:r>
          </a:p>
        </p:txBody>
      </p:sp>
      <p:sp>
        <p:nvSpPr>
          <p:cNvPr id="28675" name="Rectangle 3"/>
          <p:cNvSpPr>
            <a:spLocks noGrp="1" noChangeArrowheads="1"/>
          </p:cNvSpPr>
          <p:nvPr>
            <p:ph type="body" idx="1"/>
          </p:nvPr>
        </p:nvSpPr>
        <p:spPr/>
        <p:txBody>
          <a:bodyPr/>
          <a:lstStyle/>
          <a:p>
            <a:r>
              <a:rPr lang="en-US" b="1"/>
              <a:t>You don’t </a:t>
            </a:r>
            <a:r>
              <a:rPr lang="en-US" b="1" u="sng"/>
              <a:t>find</a:t>
            </a:r>
            <a:r>
              <a:rPr lang="en-US" b="1"/>
              <a:t> time for important things, you </a:t>
            </a:r>
            <a:r>
              <a:rPr lang="en-US" b="1" u="sng"/>
              <a:t>make</a:t>
            </a:r>
            <a:r>
              <a:rPr lang="en-US" b="1"/>
              <a:t> it</a:t>
            </a:r>
          </a:p>
          <a:p>
            <a:endParaRPr lang="en-US" b="1"/>
          </a:p>
          <a:p>
            <a:r>
              <a:rPr lang="en-US" b="1"/>
              <a:t>Everything you do is an </a:t>
            </a:r>
            <a:r>
              <a:rPr lang="en-US" b="1" u="sng"/>
              <a:t>opportunity cost</a:t>
            </a:r>
          </a:p>
          <a:p>
            <a:endParaRPr lang="en-US" b="1"/>
          </a:p>
          <a:p>
            <a:r>
              <a:rPr lang="en-US" b="1"/>
              <a:t>Learn to say “No”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C113DA4-844E-48C1-882F-4D01540DC225}" type="slidenum">
              <a:rPr lang="en-US"/>
              <a:pPr/>
              <a:t>4</a:t>
            </a:fld>
            <a:endParaRPr lang="en-US"/>
          </a:p>
        </p:txBody>
      </p:sp>
      <p:sp>
        <p:nvSpPr>
          <p:cNvPr id="6150" name="Rectangle 6"/>
          <p:cNvSpPr>
            <a:spLocks noGrp="1" noChangeArrowheads="1"/>
          </p:cNvSpPr>
          <p:nvPr>
            <p:ph type="title"/>
          </p:nvPr>
        </p:nvSpPr>
        <p:spPr/>
        <p:txBody>
          <a:bodyPr/>
          <a:lstStyle/>
          <a:p>
            <a:r>
              <a:rPr lang="en-US" b="1"/>
              <a:t>Introduction</a:t>
            </a:r>
          </a:p>
        </p:txBody>
      </p:sp>
      <p:sp>
        <p:nvSpPr>
          <p:cNvPr id="6151" name="Rectangle 7"/>
          <p:cNvSpPr>
            <a:spLocks noGrp="1" noChangeArrowheads="1"/>
          </p:cNvSpPr>
          <p:nvPr>
            <p:ph type="body" idx="1"/>
          </p:nvPr>
        </p:nvSpPr>
        <p:spPr/>
        <p:txBody>
          <a:bodyPr/>
          <a:lstStyle/>
          <a:p>
            <a:pPr>
              <a:lnSpc>
                <a:spcPct val="90000"/>
              </a:lnSpc>
            </a:pPr>
            <a:r>
              <a:rPr lang="en-US" b="1"/>
              <a:t>Time must be explicitly managed, just like money</a:t>
            </a:r>
          </a:p>
          <a:p>
            <a:pPr>
              <a:lnSpc>
                <a:spcPct val="90000"/>
              </a:lnSpc>
            </a:pPr>
            <a:r>
              <a:rPr lang="en-US" b="1"/>
              <a:t>Much of this won’t make sense until later (too late?):  that’s why this is on the WWW</a:t>
            </a:r>
          </a:p>
          <a:p>
            <a:pPr>
              <a:lnSpc>
                <a:spcPct val="90000"/>
              </a:lnSpc>
            </a:pPr>
            <a:r>
              <a:rPr lang="en-US" b="1"/>
              <a:t>Faculty vs. Grad Students vs. Undergrads</a:t>
            </a:r>
          </a:p>
          <a:p>
            <a:pPr>
              <a:lnSpc>
                <a:spcPct val="90000"/>
              </a:lnSpc>
            </a:pPr>
            <a:r>
              <a:rPr lang="en-US" b="1"/>
              <a:t>Lightning pace, heavy on techniques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DA60279-49D8-4E9F-80D2-2BE2F8715318}" type="slidenum">
              <a:rPr lang="en-US"/>
              <a:pPr/>
              <a:t>40</a:t>
            </a:fld>
            <a:endParaRPr lang="en-US"/>
          </a:p>
        </p:txBody>
      </p:sp>
      <p:sp>
        <p:nvSpPr>
          <p:cNvPr id="29698" name="Rectangle 2"/>
          <p:cNvSpPr>
            <a:spLocks noGrp="1" noChangeArrowheads="1"/>
          </p:cNvSpPr>
          <p:nvPr>
            <p:ph type="title"/>
          </p:nvPr>
        </p:nvSpPr>
        <p:spPr/>
        <p:txBody>
          <a:bodyPr/>
          <a:lstStyle/>
          <a:p>
            <a:r>
              <a:rPr lang="en-US" b="1"/>
              <a:t>Learn to say “No”</a:t>
            </a:r>
          </a:p>
        </p:txBody>
      </p:sp>
      <p:sp>
        <p:nvSpPr>
          <p:cNvPr id="29699" name="Rectangle 3"/>
          <p:cNvSpPr>
            <a:spLocks noGrp="1" noChangeArrowheads="1"/>
          </p:cNvSpPr>
          <p:nvPr>
            <p:ph type="body" idx="1"/>
          </p:nvPr>
        </p:nvSpPr>
        <p:spPr/>
        <p:txBody>
          <a:bodyPr/>
          <a:lstStyle/>
          <a:p>
            <a:r>
              <a:rPr lang="en-US" b="1"/>
              <a:t>Will this help me get tenure?</a:t>
            </a:r>
          </a:p>
          <a:p>
            <a:endParaRPr lang="en-US" b="1"/>
          </a:p>
          <a:p>
            <a:r>
              <a:rPr lang="en-US" b="1"/>
              <a:t>Will this help me get my masters?</a:t>
            </a:r>
          </a:p>
          <a:p>
            <a:endParaRPr lang="en-US" b="1"/>
          </a:p>
          <a:p>
            <a:r>
              <a:rPr lang="en-US" b="1"/>
              <a:t>Will this help me get my Ph.D?</a:t>
            </a:r>
          </a:p>
          <a:p>
            <a:endParaRPr lang="en-US" b="1"/>
          </a:p>
          <a:p>
            <a:r>
              <a:rPr lang="en-US" b="1"/>
              <a:t>Keep “help me” broadly defined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566968E-4A25-47D1-8342-4A79F1F43251}" type="slidenum">
              <a:rPr lang="en-US"/>
              <a:pPr/>
              <a:t>41</a:t>
            </a:fld>
            <a:endParaRPr lang="en-US"/>
          </a:p>
        </p:txBody>
      </p:sp>
      <p:sp>
        <p:nvSpPr>
          <p:cNvPr id="30722" name="Rectangle 2"/>
          <p:cNvSpPr>
            <a:spLocks noGrp="1" noChangeArrowheads="1"/>
          </p:cNvSpPr>
          <p:nvPr>
            <p:ph type="title"/>
          </p:nvPr>
        </p:nvSpPr>
        <p:spPr/>
        <p:txBody>
          <a:bodyPr/>
          <a:lstStyle/>
          <a:p>
            <a:r>
              <a:rPr lang="en-US" b="1"/>
              <a:t>Gentle No’s</a:t>
            </a:r>
          </a:p>
        </p:txBody>
      </p:sp>
      <p:sp>
        <p:nvSpPr>
          <p:cNvPr id="30723" name="Rectangle 3"/>
          <p:cNvSpPr>
            <a:spLocks noGrp="1" noChangeArrowheads="1"/>
          </p:cNvSpPr>
          <p:nvPr>
            <p:ph type="body" idx="1"/>
          </p:nvPr>
        </p:nvSpPr>
        <p:spPr/>
        <p:txBody>
          <a:bodyPr/>
          <a:lstStyle/>
          <a:p>
            <a:r>
              <a:rPr lang="en-US" b="1"/>
              <a:t>“I’ll do it if nobody else steps forward” or “I’ll be your deep fall back,” but you have to keep searching.</a:t>
            </a:r>
          </a:p>
          <a:p>
            <a:endParaRPr lang="en-US" b="1"/>
          </a:p>
          <a:p>
            <a:r>
              <a:rPr lang="en-US" b="1"/>
              <a:t>Moving parties in grad school…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53D1453-2F45-4AC0-BA55-33C2FD6DDD11}" type="slidenum">
              <a:rPr lang="en-US"/>
              <a:pPr/>
              <a:t>42</a:t>
            </a:fld>
            <a:endParaRPr lang="en-US"/>
          </a:p>
        </p:txBody>
      </p:sp>
      <p:sp>
        <p:nvSpPr>
          <p:cNvPr id="31746" name="Rectangle 2"/>
          <p:cNvSpPr>
            <a:spLocks noGrp="1" noChangeArrowheads="1"/>
          </p:cNvSpPr>
          <p:nvPr>
            <p:ph type="title"/>
          </p:nvPr>
        </p:nvSpPr>
        <p:spPr>
          <a:xfrm>
            <a:off x="228600" y="609600"/>
            <a:ext cx="8686800" cy="1143000"/>
          </a:xfrm>
        </p:spPr>
        <p:txBody>
          <a:bodyPr/>
          <a:lstStyle/>
          <a:p>
            <a:r>
              <a:rPr lang="en-US" b="1"/>
              <a:t>Everyone has Good and Bad Times</a:t>
            </a:r>
          </a:p>
        </p:txBody>
      </p:sp>
      <p:sp>
        <p:nvSpPr>
          <p:cNvPr id="31747" name="Rectangle 3"/>
          <p:cNvSpPr>
            <a:spLocks noGrp="1" noChangeArrowheads="1"/>
          </p:cNvSpPr>
          <p:nvPr>
            <p:ph type="body" idx="1"/>
          </p:nvPr>
        </p:nvSpPr>
        <p:spPr/>
        <p:txBody>
          <a:bodyPr/>
          <a:lstStyle/>
          <a:p>
            <a:r>
              <a:rPr lang="en-US" b="1"/>
              <a:t>Find your creative/thinking time.  Defend it ruthlessly, spend it alone, maybe at home.</a:t>
            </a:r>
          </a:p>
          <a:p>
            <a:endParaRPr lang="en-US" b="1"/>
          </a:p>
          <a:p>
            <a:r>
              <a:rPr lang="en-US" b="1"/>
              <a:t>Find your dead time.  Schedule meetings, phone calls, and mundane stuff during it.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02A659A-E1C9-4E20-934D-284A1C4F4D91}" type="slidenum">
              <a:rPr lang="en-US"/>
              <a:pPr/>
              <a:t>43</a:t>
            </a:fld>
            <a:endParaRPr lang="en-US"/>
          </a:p>
        </p:txBody>
      </p:sp>
      <p:sp>
        <p:nvSpPr>
          <p:cNvPr id="32770" name="Rectangle 2"/>
          <p:cNvSpPr>
            <a:spLocks noGrp="1" noChangeArrowheads="1"/>
          </p:cNvSpPr>
          <p:nvPr>
            <p:ph type="title"/>
          </p:nvPr>
        </p:nvSpPr>
        <p:spPr/>
        <p:txBody>
          <a:bodyPr/>
          <a:lstStyle/>
          <a:p>
            <a:r>
              <a:rPr lang="en-US" b="1"/>
              <a:t>Interruptions</a:t>
            </a:r>
          </a:p>
        </p:txBody>
      </p:sp>
      <p:sp>
        <p:nvSpPr>
          <p:cNvPr id="32771" name="Rectangle 3"/>
          <p:cNvSpPr>
            <a:spLocks noGrp="1" noChangeArrowheads="1"/>
          </p:cNvSpPr>
          <p:nvPr>
            <p:ph type="body" idx="1"/>
          </p:nvPr>
        </p:nvSpPr>
        <p:spPr/>
        <p:txBody>
          <a:bodyPr/>
          <a:lstStyle/>
          <a:p>
            <a:pPr>
              <a:lnSpc>
                <a:spcPct val="90000"/>
              </a:lnSpc>
            </a:pPr>
            <a:r>
              <a:rPr lang="en-US" sz="2800" b="1"/>
              <a:t>6-9 minutes, 4-5 minute recovery – five interruptions shoots an hour</a:t>
            </a:r>
          </a:p>
          <a:p>
            <a:pPr>
              <a:lnSpc>
                <a:spcPct val="90000"/>
              </a:lnSpc>
            </a:pPr>
            <a:endParaRPr lang="en-US" sz="2800" b="1"/>
          </a:p>
          <a:p>
            <a:pPr>
              <a:lnSpc>
                <a:spcPct val="90000"/>
              </a:lnSpc>
            </a:pPr>
            <a:r>
              <a:rPr lang="en-US" sz="2800" b="1"/>
              <a:t>You must reduce frequency and length of interruptions (turn phone calls into email)</a:t>
            </a:r>
          </a:p>
          <a:p>
            <a:pPr>
              <a:lnSpc>
                <a:spcPct val="90000"/>
              </a:lnSpc>
            </a:pPr>
            <a:endParaRPr lang="en-US" sz="2800" b="1"/>
          </a:p>
          <a:p>
            <a:pPr>
              <a:lnSpc>
                <a:spcPct val="90000"/>
              </a:lnSpc>
            </a:pPr>
            <a:r>
              <a:rPr lang="en-US" sz="2800" b="1"/>
              <a:t>Blurting:  save-ups</a:t>
            </a:r>
          </a:p>
          <a:p>
            <a:pPr>
              <a:lnSpc>
                <a:spcPct val="90000"/>
              </a:lnSpc>
            </a:pPr>
            <a:endParaRPr lang="en-US" sz="2800" b="1"/>
          </a:p>
          <a:p>
            <a:pPr>
              <a:lnSpc>
                <a:spcPct val="90000"/>
              </a:lnSpc>
            </a:pPr>
            <a:r>
              <a:rPr lang="en-US" sz="2800" b="1"/>
              <a:t>E-mail noise on new mail is an</a:t>
            </a:r>
            <a:br>
              <a:rPr lang="en-US" sz="2800" b="1"/>
            </a:br>
            <a:r>
              <a:rPr lang="en-US" sz="2800" b="1"/>
              <a:t>interruption -&gt; TURN IT OFF!!</a:t>
            </a:r>
          </a:p>
        </p:txBody>
      </p:sp>
      <p:sp>
        <p:nvSpPr>
          <p:cNvPr id="32772" name="AutoShape 4"/>
          <p:cNvSpPr>
            <a:spLocks noChangeArrowheads="1"/>
          </p:cNvSpPr>
          <p:nvPr/>
        </p:nvSpPr>
        <p:spPr bwMode="auto">
          <a:xfrm>
            <a:off x="6400800" y="5486400"/>
            <a:ext cx="914400" cy="869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48AB1D2-D376-4433-8AF5-7E2475FE3DC5}" type="slidenum">
              <a:rPr lang="en-US"/>
              <a:pPr/>
              <a:t>44</a:t>
            </a:fld>
            <a:endParaRPr lang="en-US"/>
          </a:p>
        </p:txBody>
      </p:sp>
      <p:sp>
        <p:nvSpPr>
          <p:cNvPr id="33794" name="Rectangle 2"/>
          <p:cNvSpPr>
            <a:spLocks noGrp="1" noChangeArrowheads="1"/>
          </p:cNvSpPr>
          <p:nvPr>
            <p:ph type="title"/>
          </p:nvPr>
        </p:nvSpPr>
        <p:spPr/>
        <p:txBody>
          <a:bodyPr/>
          <a:lstStyle/>
          <a:p>
            <a:r>
              <a:rPr lang="en-US" b="1"/>
              <a:t>Cutting Things Short</a:t>
            </a:r>
          </a:p>
        </p:txBody>
      </p:sp>
      <p:sp>
        <p:nvSpPr>
          <p:cNvPr id="33795" name="Rectangle 3"/>
          <p:cNvSpPr>
            <a:spLocks noGrp="1" noChangeArrowheads="1"/>
          </p:cNvSpPr>
          <p:nvPr>
            <p:ph type="body" idx="1"/>
          </p:nvPr>
        </p:nvSpPr>
        <p:spPr/>
        <p:txBody>
          <a:bodyPr/>
          <a:lstStyle/>
          <a:p>
            <a:pPr>
              <a:lnSpc>
                <a:spcPct val="90000"/>
              </a:lnSpc>
            </a:pPr>
            <a:r>
              <a:rPr lang="en-US" sz="2800" b="1"/>
              <a:t>“I’m in the middle of something now…”</a:t>
            </a:r>
          </a:p>
          <a:p>
            <a:pPr>
              <a:lnSpc>
                <a:spcPct val="90000"/>
              </a:lnSpc>
            </a:pPr>
            <a:endParaRPr lang="en-US" sz="2800" b="1"/>
          </a:p>
          <a:p>
            <a:pPr>
              <a:lnSpc>
                <a:spcPct val="90000"/>
              </a:lnSpc>
            </a:pPr>
            <a:r>
              <a:rPr lang="en-US" sz="2800" b="1"/>
              <a:t>Start with “I only have 5 minutes” – you can always extend this</a:t>
            </a:r>
          </a:p>
          <a:p>
            <a:pPr>
              <a:lnSpc>
                <a:spcPct val="90000"/>
              </a:lnSpc>
            </a:pPr>
            <a:endParaRPr lang="en-US" sz="2800" b="1"/>
          </a:p>
          <a:p>
            <a:pPr>
              <a:lnSpc>
                <a:spcPct val="90000"/>
              </a:lnSpc>
            </a:pPr>
            <a:r>
              <a:rPr lang="en-US" sz="2800" b="1"/>
              <a:t>Stand up, stroll to the door, complement, thank, shake hands</a:t>
            </a:r>
          </a:p>
          <a:p>
            <a:pPr>
              <a:lnSpc>
                <a:spcPct val="90000"/>
              </a:lnSpc>
            </a:pPr>
            <a:endParaRPr lang="en-US" sz="2800" b="1"/>
          </a:p>
          <a:p>
            <a:pPr>
              <a:lnSpc>
                <a:spcPct val="90000"/>
              </a:lnSpc>
            </a:pPr>
            <a:r>
              <a:rPr lang="en-US" sz="2800" b="1"/>
              <a:t>Clock-watching; on wall behind them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E28B8E6-7B97-4D5E-B0D2-63F0FDDF624B}" type="slidenum">
              <a:rPr lang="en-US"/>
              <a:pPr/>
              <a:t>45</a:t>
            </a:fld>
            <a:endParaRPr lang="en-US"/>
          </a:p>
        </p:txBody>
      </p:sp>
      <p:sp>
        <p:nvSpPr>
          <p:cNvPr id="34818" name="Rectangle 2"/>
          <p:cNvSpPr>
            <a:spLocks noGrp="1" noChangeArrowheads="1"/>
          </p:cNvSpPr>
          <p:nvPr>
            <p:ph type="title"/>
          </p:nvPr>
        </p:nvSpPr>
        <p:spPr/>
        <p:txBody>
          <a:bodyPr/>
          <a:lstStyle/>
          <a:p>
            <a:r>
              <a:rPr lang="en-US" b="1"/>
              <a:t>Time Journals</a:t>
            </a:r>
          </a:p>
        </p:txBody>
      </p:sp>
      <p:sp>
        <p:nvSpPr>
          <p:cNvPr id="34819" name="Rectangle 3"/>
          <p:cNvSpPr>
            <a:spLocks noGrp="1" noChangeArrowheads="1"/>
          </p:cNvSpPr>
          <p:nvPr>
            <p:ph type="body" idx="1"/>
          </p:nvPr>
        </p:nvSpPr>
        <p:spPr/>
        <p:txBody>
          <a:bodyPr/>
          <a:lstStyle/>
          <a:p>
            <a:r>
              <a:rPr lang="en-US" b="1"/>
              <a:t>It’s amazing what you learn!</a:t>
            </a:r>
          </a:p>
          <a:p>
            <a:endParaRPr lang="en-US" b="1"/>
          </a:p>
          <a:p>
            <a:r>
              <a:rPr lang="en-US" b="1"/>
              <a:t>Monitor yourself in 15 minute increments for between 3 days and two weeks.</a:t>
            </a:r>
          </a:p>
          <a:p>
            <a:endParaRPr lang="en-US" b="1"/>
          </a:p>
          <a:p>
            <a:r>
              <a:rPr lang="en-US" b="1"/>
              <a:t>Update every ½ hour:  not at end of day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0A15B4E-CD12-47A1-B3ED-21EFEAEF2DCD}" type="slidenum">
              <a:rPr lang="en-US"/>
              <a:pPr/>
              <a:t>46</a:t>
            </a:fld>
            <a:endParaRPr lang="en-US"/>
          </a:p>
        </p:txBody>
      </p:sp>
      <p:pic>
        <p:nvPicPr>
          <p:cNvPr id="79875" name="Picture 3" descr="C:\Documents and Settings\Administrator\Desktop\newscan02.jpg"/>
          <p:cNvPicPr>
            <a:picLocks noChangeAspect="1" noChangeArrowheads="1"/>
          </p:cNvPicPr>
          <p:nvPr/>
        </p:nvPicPr>
        <p:blipFill>
          <a:blip r:embed="rId2" cstate="print"/>
          <a:srcRect/>
          <a:stretch>
            <a:fillRect/>
          </a:stretch>
        </p:blipFill>
        <p:spPr bwMode="auto">
          <a:xfrm>
            <a:off x="1828800" y="228600"/>
            <a:ext cx="6191250" cy="76962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B6E3FA3-F612-4A45-95F1-63D1FC40F7F6}" type="slidenum">
              <a:rPr lang="en-US"/>
              <a:pPr/>
              <a:t>47</a:t>
            </a:fld>
            <a:endParaRPr lang="en-US"/>
          </a:p>
        </p:txBody>
      </p:sp>
      <p:pic>
        <p:nvPicPr>
          <p:cNvPr id="78851" name="Picture 3" descr="C:\Documents and Settings\Administrator\Desktop\newscan01.jpg"/>
          <p:cNvPicPr>
            <a:picLocks noChangeAspect="1" noChangeArrowheads="1"/>
          </p:cNvPicPr>
          <p:nvPr/>
        </p:nvPicPr>
        <p:blipFill>
          <a:blip r:embed="rId2" cstate="print"/>
          <a:srcRect/>
          <a:stretch>
            <a:fillRect/>
          </a:stretch>
        </p:blipFill>
        <p:spPr bwMode="auto">
          <a:xfrm>
            <a:off x="1981200" y="142875"/>
            <a:ext cx="5191125" cy="701992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EFEE66A-A9C3-4F54-BD97-8EB08149BB50}" type="slidenum">
              <a:rPr lang="en-US"/>
              <a:pPr/>
              <a:t>48</a:t>
            </a:fld>
            <a:endParaRPr lang="en-US"/>
          </a:p>
        </p:txBody>
      </p:sp>
      <p:pic>
        <p:nvPicPr>
          <p:cNvPr id="72708" name="Picture 4" descr="C:\Documents and Settings\Administrator\Desktop\scan01.jpg"/>
          <p:cNvPicPr>
            <a:picLocks noChangeAspect="1" noChangeArrowheads="1"/>
          </p:cNvPicPr>
          <p:nvPr/>
        </p:nvPicPr>
        <p:blipFill>
          <a:blip r:embed="rId2" cstate="print"/>
          <a:srcRect/>
          <a:stretch>
            <a:fillRect/>
          </a:stretch>
        </p:blipFill>
        <p:spPr bwMode="auto">
          <a:xfrm>
            <a:off x="1600200" y="228600"/>
            <a:ext cx="4999038" cy="64008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C30E1081-B738-4C98-95AF-0ECFFC62019C}" type="slidenum">
              <a:rPr lang="en-US"/>
              <a:pPr/>
              <a:t>49</a:t>
            </a:fld>
            <a:endParaRPr lang="en-US"/>
          </a:p>
        </p:txBody>
      </p:sp>
      <p:pic>
        <p:nvPicPr>
          <p:cNvPr id="147458" name="Picture 2" descr="C:\Documents and Settings\Administrator\Desktop\scan01.jpg"/>
          <p:cNvPicPr>
            <a:picLocks noChangeAspect="1" noChangeArrowheads="1"/>
          </p:cNvPicPr>
          <p:nvPr/>
        </p:nvPicPr>
        <p:blipFill>
          <a:blip r:embed="rId2" cstate="print"/>
          <a:srcRect/>
          <a:stretch>
            <a:fillRect/>
          </a:stretch>
        </p:blipFill>
        <p:spPr bwMode="auto">
          <a:xfrm>
            <a:off x="1600200" y="228600"/>
            <a:ext cx="4999038" cy="6400800"/>
          </a:xfrm>
          <a:prstGeom prst="rect">
            <a:avLst/>
          </a:prstGeom>
          <a:noFill/>
        </p:spPr>
      </p:pic>
      <p:sp>
        <p:nvSpPr>
          <p:cNvPr id="147459" name="Rectangle 3"/>
          <p:cNvSpPr>
            <a:spLocks noChangeArrowheads="1"/>
          </p:cNvSpPr>
          <p:nvPr/>
        </p:nvSpPr>
        <p:spPr bwMode="auto">
          <a:xfrm>
            <a:off x="2286000" y="1066800"/>
            <a:ext cx="762000" cy="457200"/>
          </a:xfrm>
          <a:prstGeom prst="rect">
            <a:avLst/>
          </a:prstGeom>
          <a:noFill/>
          <a:ln w="76200">
            <a:solidFill>
              <a:schemeClr val="hlink"/>
            </a:solidFill>
            <a:miter lim="800000"/>
            <a:headEnd/>
            <a:tailEnd/>
          </a:ln>
          <a:effectLst/>
        </p:spPr>
        <p:txBody>
          <a:bodyPr wrap="none" anchor="ctr"/>
          <a:lstStyle/>
          <a:p>
            <a:endParaRPr lang="en-US"/>
          </a:p>
        </p:txBody>
      </p:sp>
      <p:sp>
        <p:nvSpPr>
          <p:cNvPr id="147460" name="Rectangle 4"/>
          <p:cNvSpPr>
            <a:spLocks noChangeArrowheads="1"/>
          </p:cNvSpPr>
          <p:nvPr/>
        </p:nvSpPr>
        <p:spPr bwMode="auto">
          <a:xfrm>
            <a:off x="3886200" y="1066800"/>
            <a:ext cx="762000" cy="457200"/>
          </a:xfrm>
          <a:prstGeom prst="rect">
            <a:avLst/>
          </a:prstGeom>
          <a:noFill/>
          <a:ln w="76200">
            <a:solidFill>
              <a:schemeClr val="hlink"/>
            </a:solidFill>
            <a:miter lim="800000"/>
            <a:headEnd/>
            <a:tailEnd/>
          </a:ln>
          <a:effectLst/>
        </p:spPr>
        <p:txBody>
          <a:bodyPr wrap="none" anchor="ctr"/>
          <a:lstStyle/>
          <a:p>
            <a:endParaRPr lang="en-US"/>
          </a:p>
        </p:txBody>
      </p:sp>
      <p:sp>
        <p:nvSpPr>
          <p:cNvPr id="147461" name="Rectangle 5"/>
          <p:cNvSpPr>
            <a:spLocks noChangeArrowheads="1"/>
          </p:cNvSpPr>
          <p:nvPr/>
        </p:nvSpPr>
        <p:spPr bwMode="auto">
          <a:xfrm>
            <a:off x="3886200" y="1927225"/>
            <a:ext cx="762000" cy="609600"/>
          </a:xfrm>
          <a:prstGeom prst="rect">
            <a:avLst/>
          </a:prstGeom>
          <a:noFill/>
          <a:ln w="76200">
            <a:solidFill>
              <a:schemeClr val="hlink"/>
            </a:solidFill>
            <a:miter lim="800000"/>
            <a:headEnd/>
            <a:tailEnd/>
          </a:ln>
          <a:effectLst/>
        </p:spPr>
        <p:txBody>
          <a:bodyPr wrap="none" anchor="ctr"/>
          <a:lstStyle/>
          <a:p>
            <a:endParaRPr lang="en-US"/>
          </a:p>
        </p:txBody>
      </p:sp>
      <p:sp>
        <p:nvSpPr>
          <p:cNvPr id="147463" name="AutoShape 7"/>
          <p:cNvSpPr>
            <a:spLocks noChangeArrowheads="1"/>
          </p:cNvSpPr>
          <p:nvPr/>
        </p:nvSpPr>
        <p:spPr bwMode="auto">
          <a:xfrm>
            <a:off x="6705600" y="1066800"/>
            <a:ext cx="914400" cy="869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96B7CC2-4429-443F-B645-98ACF3B61682}" type="slidenum">
              <a:rPr lang="en-US"/>
              <a:pPr/>
              <a:t>5</a:t>
            </a:fld>
            <a:endParaRPr lang="en-US"/>
          </a:p>
        </p:txBody>
      </p:sp>
      <p:sp>
        <p:nvSpPr>
          <p:cNvPr id="8194" name="Rectangle 2"/>
          <p:cNvSpPr>
            <a:spLocks noGrp="1" noChangeArrowheads="1"/>
          </p:cNvSpPr>
          <p:nvPr>
            <p:ph type="title"/>
          </p:nvPr>
        </p:nvSpPr>
        <p:spPr/>
        <p:txBody>
          <a:bodyPr/>
          <a:lstStyle/>
          <a:p>
            <a:r>
              <a:rPr lang="en-US" b="1"/>
              <a:t>Outline</a:t>
            </a:r>
          </a:p>
        </p:txBody>
      </p:sp>
      <p:sp>
        <p:nvSpPr>
          <p:cNvPr id="8195" name="Rectangle 3"/>
          <p:cNvSpPr>
            <a:spLocks noGrp="1" noChangeArrowheads="1"/>
          </p:cNvSpPr>
          <p:nvPr>
            <p:ph type="body" idx="1"/>
          </p:nvPr>
        </p:nvSpPr>
        <p:spPr/>
        <p:txBody>
          <a:bodyPr/>
          <a:lstStyle/>
          <a:p>
            <a:pPr>
              <a:lnSpc>
                <a:spcPct val="90000"/>
              </a:lnSpc>
            </a:pPr>
            <a:r>
              <a:rPr lang="en-US" sz="2800" b="1"/>
              <a:t>Why is Time Management Important?</a:t>
            </a:r>
          </a:p>
          <a:p>
            <a:pPr>
              <a:lnSpc>
                <a:spcPct val="90000"/>
              </a:lnSpc>
            </a:pPr>
            <a:r>
              <a:rPr lang="en-US" sz="2800" b="1"/>
              <a:t>Goals, Priorities, and Planning</a:t>
            </a:r>
          </a:p>
          <a:p>
            <a:pPr>
              <a:lnSpc>
                <a:spcPct val="90000"/>
              </a:lnSpc>
            </a:pPr>
            <a:r>
              <a:rPr lang="en-US" sz="2800" b="1"/>
              <a:t>TO DO Lists</a:t>
            </a:r>
          </a:p>
          <a:p>
            <a:pPr>
              <a:lnSpc>
                <a:spcPct val="90000"/>
              </a:lnSpc>
            </a:pPr>
            <a:r>
              <a:rPr lang="en-US" sz="2800" b="1"/>
              <a:t>Desks, paperwork, telephones</a:t>
            </a:r>
          </a:p>
          <a:p>
            <a:pPr>
              <a:lnSpc>
                <a:spcPct val="90000"/>
              </a:lnSpc>
            </a:pPr>
            <a:r>
              <a:rPr lang="en-US" sz="2800" b="1"/>
              <a:t>Scheduling Yourself</a:t>
            </a:r>
          </a:p>
          <a:p>
            <a:pPr>
              <a:lnSpc>
                <a:spcPct val="90000"/>
              </a:lnSpc>
            </a:pPr>
            <a:r>
              <a:rPr lang="en-US" sz="2800" b="1"/>
              <a:t>Delegation</a:t>
            </a:r>
          </a:p>
          <a:p>
            <a:pPr>
              <a:lnSpc>
                <a:spcPct val="90000"/>
              </a:lnSpc>
            </a:pPr>
            <a:r>
              <a:rPr lang="en-US" sz="2800" b="1"/>
              <a:t>Meetings</a:t>
            </a:r>
          </a:p>
          <a:p>
            <a:pPr>
              <a:lnSpc>
                <a:spcPct val="90000"/>
              </a:lnSpc>
            </a:pPr>
            <a:r>
              <a:rPr lang="en-US" sz="2800" b="1"/>
              <a:t>Technology</a:t>
            </a:r>
          </a:p>
          <a:p>
            <a:pPr>
              <a:lnSpc>
                <a:spcPct val="90000"/>
              </a:lnSpc>
            </a:pPr>
            <a:r>
              <a:rPr lang="en-US" sz="2800" b="1"/>
              <a:t>General Advice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F18E5A2-DBB8-4A92-B65F-0543B8D469B0}" type="slidenum">
              <a:rPr lang="en-US"/>
              <a:pPr/>
              <a:t>50</a:t>
            </a:fld>
            <a:endParaRPr lang="en-US"/>
          </a:p>
        </p:txBody>
      </p:sp>
      <p:sp>
        <p:nvSpPr>
          <p:cNvPr id="35842" name="Rectangle 2"/>
          <p:cNvSpPr>
            <a:spLocks noGrp="1" noChangeArrowheads="1"/>
          </p:cNvSpPr>
          <p:nvPr>
            <p:ph type="title"/>
          </p:nvPr>
        </p:nvSpPr>
        <p:spPr/>
        <p:txBody>
          <a:bodyPr/>
          <a:lstStyle/>
          <a:p>
            <a:r>
              <a:rPr lang="en-US" b="1"/>
              <a:t>Using Time Journal Data</a:t>
            </a:r>
          </a:p>
        </p:txBody>
      </p:sp>
      <p:sp>
        <p:nvSpPr>
          <p:cNvPr id="35843" name="Rectangle 3"/>
          <p:cNvSpPr>
            <a:spLocks noGrp="1" noChangeArrowheads="1"/>
          </p:cNvSpPr>
          <p:nvPr>
            <p:ph type="body" idx="1"/>
          </p:nvPr>
        </p:nvSpPr>
        <p:spPr/>
        <p:txBody>
          <a:bodyPr/>
          <a:lstStyle/>
          <a:p>
            <a:pPr>
              <a:lnSpc>
                <a:spcPct val="90000"/>
              </a:lnSpc>
            </a:pPr>
            <a:r>
              <a:rPr lang="en-US" sz="2800" b="1"/>
              <a:t>What am I doing that doesn’t really need to be done?</a:t>
            </a:r>
          </a:p>
          <a:p>
            <a:pPr>
              <a:lnSpc>
                <a:spcPct val="90000"/>
              </a:lnSpc>
            </a:pPr>
            <a:endParaRPr lang="en-US" sz="2800" b="1"/>
          </a:p>
          <a:p>
            <a:pPr>
              <a:lnSpc>
                <a:spcPct val="90000"/>
              </a:lnSpc>
            </a:pPr>
            <a:r>
              <a:rPr lang="en-US" sz="2800" b="1"/>
              <a:t>What am I doing that could be done by someone else?</a:t>
            </a:r>
          </a:p>
          <a:p>
            <a:pPr>
              <a:lnSpc>
                <a:spcPct val="90000"/>
              </a:lnSpc>
            </a:pPr>
            <a:endParaRPr lang="en-US" sz="2800" b="1"/>
          </a:p>
          <a:p>
            <a:pPr>
              <a:lnSpc>
                <a:spcPct val="90000"/>
              </a:lnSpc>
            </a:pPr>
            <a:r>
              <a:rPr lang="en-US" sz="2800" b="1"/>
              <a:t>What am I doing that could be done more efficiently?</a:t>
            </a:r>
          </a:p>
          <a:p>
            <a:pPr>
              <a:lnSpc>
                <a:spcPct val="90000"/>
              </a:lnSpc>
            </a:pPr>
            <a:endParaRPr lang="en-US" sz="2800" b="1"/>
          </a:p>
          <a:p>
            <a:pPr>
              <a:lnSpc>
                <a:spcPct val="90000"/>
              </a:lnSpc>
            </a:pPr>
            <a:r>
              <a:rPr lang="en-US" sz="2800" b="1"/>
              <a:t>What do I do that wastes others’ time?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A4C5E4C-E457-4D76-96ED-82FE336DFA28}" type="slidenum">
              <a:rPr lang="en-US"/>
              <a:pPr/>
              <a:t>51</a:t>
            </a:fld>
            <a:endParaRPr lang="en-US"/>
          </a:p>
        </p:txBody>
      </p:sp>
      <p:sp>
        <p:nvSpPr>
          <p:cNvPr id="36866" name="Rectangle 2"/>
          <p:cNvSpPr>
            <a:spLocks noGrp="1" noChangeArrowheads="1"/>
          </p:cNvSpPr>
          <p:nvPr>
            <p:ph type="title"/>
          </p:nvPr>
        </p:nvSpPr>
        <p:spPr/>
        <p:txBody>
          <a:bodyPr/>
          <a:lstStyle/>
          <a:p>
            <a:r>
              <a:rPr lang="en-US" b="1"/>
              <a:t>Procrastination</a:t>
            </a:r>
          </a:p>
        </p:txBody>
      </p:sp>
      <p:sp>
        <p:nvSpPr>
          <p:cNvPr id="36867" name="Rectangle 3"/>
          <p:cNvSpPr>
            <a:spLocks noGrp="1" noChangeArrowheads="1"/>
          </p:cNvSpPr>
          <p:nvPr>
            <p:ph type="body" idx="1"/>
          </p:nvPr>
        </p:nvSpPr>
        <p:spPr/>
        <p:txBody>
          <a:bodyPr/>
          <a:lstStyle/>
          <a:p>
            <a:pPr algn="ctr">
              <a:buFontTx/>
              <a:buNone/>
            </a:pPr>
            <a:r>
              <a:rPr lang="en-US" sz="4000" b="1" i="1"/>
              <a:t>“Procrastination is the</a:t>
            </a:r>
            <a:br>
              <a:rPr lang="en-US" sz="4000" b="1" i="1"/>
            </a:br>
            <a:r>
              <a:rPr lang="en-US" sz="4000" b="1" i="1"/>
              <a:t>thief of time”</a:t>
            </a:r>
          </a:p>
          <a:p>
            <a:pPr algn="r">
              <a:buFontTx/>
              <a:buNone/>
            </a:pPr>
            <a:r>
              <a:rPr lang="en-US" b="1"/>
              <a:t>Edward Young</a:t>
            </a:r>
          </a:p>
          <a:p>
            <a:pPr algn="r">
              <a:buFontTx/>
              <a:buNone/>
            </a:pPr>
            <a:r>
              <a:rPr lang="en-US" b="1"/>
              <a:t>Night Thoughts, 1742</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C3B0F55-FFFA-46B8-B5D8-4845EAA307F3}" type="slidenum">
              <a:rPr lang="en-US"/>
              <a:pPr/>
              <a:t>52</a:t>
            </a:fld>
            <a:endParaRPr lang="en-US"/>
          </a:p>
        </p:txBody>
      </p:sp>
      <p:sp>
        <p:nvSpPr>
          <p:cNvPr id="37890" name="Rectangle 2"/>
          <p:cNvSpPr>
            <a:spLocks noGrp="1" noChangeArrowheads="1"/>
          </p:cNvSpPr>
          <p:nvPr>
            <p:ph type="title"/>
          </p:nvPr>
        </p:nvSpPr>
        <p:spPr/>
        <p:txBody>
          <a:bodyPr/>
          <a:lstStyle/>
          <a:p>
            <a:r>
              <a:rPr lang="en-US" b="1"/>
              <a:t>Balancing Act</a:t>
            </a:r>
          </a:p>
        </p:txBody>
      </p:sp>
      <p:sp>
        <p:nvSpPr>
          <p:cNvPr id="37891" name="Rectangle 3"/>
          <p:cNvSpPr>
            <a:spLocks noGrp="1" noChangeArrowheads="1"/>
          </p:cNvSpPr>
          <p:nvPr>
            <p:ph type="body" idx="1"/>
          </p:nvPr>
        </p:nvSpPr>
        <p:spPr/>
        <p:txBody>
          <a:bodyPr/>
          <a:lstStyle/>
          <a:p>
            <a:pPr algn="ctr">
              <a:buFontTx/>
              <a:buNone/>
            </a:pPr>
            <a:r>
              <a:rPr lang="en-US" sz="4000" b="1" i="1"/>
              <a:t>“Work expands so as to fill the time available for its completion”</a:t>
            </a:r>
          </a:p>
          <a:p>
            <a:pPr algn="r">
              <a:buFontTx/>
              <a:buNone/>
            </a:pPr>
            <a:r>
              <a:rPr lang="en-US" b="1"/>
              <a:t>Parkinson’s Law</a:t>
            </a:r>
          </a:p>
          <a:p>
            <a:pPr algn="r">
              <a:buFontTx/>
              <a:buNone/>
            </a:pPr>
            <a:r>
              <a:rPr lang="en-US" b="1"/>
              <a:t>Cyril Parkinson, 1957</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6CEBF3A-490B-4B1C-8C13-31C293E75ECD}" type="slidenum">
              <a:rPr lang="en-US"/>
              <a:pPr/>
              <a:t>53</a:t>
            </a:fld>
            <a:endParaRPr lang="en-US"/>
          </a:p>
        </p:txBody>
      </p:sp>
      <p:sp>
        <p:nvSpPr>
          <p:cNvPr id="38914" name="Rectangle 2"/>
          <p:cNvSpPr>
            <a:spLocks noGrp="1" noChangeArrowheads="1"/>
          </p:cNvSpPr>
          <p:nvPr>
            <p:ph type="title"/>
          </p:nvPr>
        </p:nvSpPr>
        <p:spPr/>
        <p:txBody>
          <a:bodyPr/>
          <a:lstStyle/>
          <a:p>
            <a:r>
              <a:rPr lang="en-US" b="1"/>
              <a:t>Avoiding Procrastination</a:t>
            </a:r>
          </a:p>
        </p:txBody>
      </p:sp>
      <p:sp>
        <p:nvSpPr>
          <p:cNvPr id="38915" name="Rectangle 3"/>
          <p:cNvSpPr>
            <a:spLocks noGrp="1" noChangeArrowheads="1"/>
          </p:cNvSpPr>
          <p:nvPr>
            <p:ph type="body" idx="1"/>
          </p:nvPr>
        </p:nvSpPr>
        <p:spPr/>
        <p:txBody>
          <a:bodyPr/>
          <a:lstStyle/>
          <a:p>
            <a:r>
              <a:rPr lang="en-US" b="1"/>
              <a:t>Doing things at the last minute is much more expensive than </a:t>
            </a:r>
            <a:r>
              <a:rPr lang="en-US" b="1" u="sng"/>
              <a:t>just before</a:t>
            </a:r>
            <a:r>
              <a:rPr lang="en-US" b="1"/>
              <a:t> the last minute</a:t>
            </a:r>
          </a:p>
          <a:p>
            <a:endParaRPr lang="en-US" b="1"/>
          </a:p>
          <a:p>
            <a:r>
              <a:rPr lang="en-US" b="1"/>
              <a:t>Deadlines are really important:  establish them yourself!</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D07B1D9-78A3-4564-885A-91DB56E4B883}" type="slidenum">
              <a:rPr lang="en-US"/>
              <a:pPr/>
              <a:t>54</a:t>
            </a:fld>
            <a:endParaRPr lang="en-US"/>
          </a:p>
        </p:txBody>
      </p:sp>
      <p:sp>
        <p:nvSpPr>
          <p:cNvPr id="39938" name="Rectangle 2"/>
          <p:cNvSpPr>
            <a:spLocks noGrp="1" noChangeArrowheads="1"/>
          </p:cNvSpPr>
          <p:nvPr>
            <p:ph type="title"/>
          </p:nvPr>
        </p:nvSpPr>
        <p:spPr/>
        <p:txBody>
          <a:bodyPr/>
          <a:lstStyle/>
          <a:p>
            <a:r>
              <a:rPr lang="en-US" b="1"/>
              <a:t>Comfort Zones</a:t>
            </a:r>
          </a:p>
        </p:txBody>
      </p:sp>
      <p:sp>
        <p:nvSpPr>
          <p:cNvPr id="39939" name="Rectangle 3"/>
          <p:cNvSpPr>
            <a:spLocks noGrp="1" noChangeArrowheads="1"/>
          </p:cNvSpPr>
          <p:nvPr>
            <p:ph type="body" idx="1"/>
          </p:nvPr>
        </p:nvSpPr>
        <p:spPr/>
        <p:txBody>
          <a:bodyPr/>
          <a:lstStyle/>
          <a:p>
            <a:r>
              <a:rPr lang="en-US" b="1"/>
              <a:t>Identify why you aren’t enthusiastic</a:t>
            </a:r>
          </a:p>
          <a:p>
            <a:endParaRPr lang="en-US" b="1"/>
          </a:p>
          <a:p>
            <a:r>
              <a:rPr lang="en-US" b="1"/>
              <a:t>Fear of embarrassment</a:t>
            </a:r>
          </a:p>
          <a:p>
            <a:endParaRPr lang="en-US" b="1"/>
          </a:p>
          <a:p>
            <a:r>
              <a:rPr lang="en-US" b="1"/>
              <a:t>Fear of failure?</a:t>
            </a:r>
          </a:p>
          <a:p>
            <a:endParaRPr lang="en-US" b="1"/>
          </a:p>
          <a:p>
            <a:r>
              <a:rPr lang="en-US" b="1"/>
              <a:t>Get a spine!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B985376-AD7B-4988-8143-D1A98AD17106}" type="slidenum">
              <a:rPr lang="en-US"/>
              <a:pPr/>
              <a:t>55</a:t>
            </a:fld>
            <a:endParaRPr lang="en-US"/>
          </a:p>
        </p:txBody>
      </p:sp>
      <p:sp>
        <p:nvSpPr>
          <p:cNvPr id="148482" name="Rectangle 2"/>
          <p:cNvSpPr>
            <a:spLocks noGrp="1" noChangeArrowheads="1"/>
          </p:cNvSpPr>
          <p:nvPr>
            <p:ph type="title"/>
          </p:nvPr>
        </p:nvSpPr>
        <p:spPr>
          <a:xfrm>
            <a:off x="685800" y="76200"/>
            <a:ext cx="7772400" cy="1143000"/>
          </a:xfrm>
        </p:spPr>
        <p:txBody>
          <a:bodyPr/>
          <a:lstStyle/>
          <a:p>
            <a:r>
              <a:rPr lang="en-US" b="1"/>
              <a:t>Quit Making Excuses…</a:t>
            </a:r>
          </a:p>
        </p:txBody>
      </p:sp>
      <p:pic>
        <p:nvPicPr>
          <p:cNvPr id="148485" name="Picture 5"/>
          <p:cNvPicPr>
            <a:picLocks noChangeAspect="1" noChangeArrowheads="1"/>
          </p:cNvPicPr>
          <p:nvPr/>
        </p:nvPicPr>
        <p:blipFill>
          <a:blip r:embed="rId2" cstate="print"/>
          <a:srcRect/>
          <a:stretch>
            <a:fillRect/>
          </a:stretch>
        </p:blipFill>
        <p:spPr bwMode="auto">
          <a:xfrm>
            <a:off x="762000" y="1130300"/>
            <a:ext cx="4435475" cy="5638800"/>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0CE7ABC-D3BB-42B0-97BE-CE6E2F9E3C74}" type="slidenum">
              <a:rPr lang="en-US"/>
              <a:pPr/>
              <a:t>56</a:t>
            </a:fld>
            <a:endParaRPr lang="en-US"/>
          </a:p>
        </p:txBody>
      </p:sp>
      <p:sp>
        <p:nvSpPr>
          <p:cNvPr id="40962" name="Rectangle 2"/>
          <p:cNvSpPr>
            <a:spLocks noGrp="1" noChangeArrowheads="1"/>
          </p:cNvSpPr>
          <p:nvPr>
            <p:ph type="title"/>
          </p:nvPr>
        </p:nvSpPr>
        <p:spPr/>
        <p:txBody>
          <a:bodyPr/>
          <a:lstStyle/>
          <a:p>
            <a:r>
              <a:rPr lang="en-US" b="1"/>
              <a:t>Delegation</a:t>
            </a:r>
          </a:p>
        </p:txBody>
      </p:sp>
      <p:sp>
        <p:nvSpPr>
          <p:cNvPr id="40963" name="Rectangle 3"/>
          <p:cNvSpPr>
            <a:spLocks noGrp="1" noChangeArrowheads="1"/>
          </p:cNvSpPr>
          <p:nvPr>
            <p:ph type="body" idx="1"/>
          </p:nvPr>
        </p:nvSpPr>
        <p:spPr/>
        <p:txBody>
          <a:bodyPr/>
          <a:lstStyle/>
          <a:p>
            <a:r>
              <a:rPr lang="en-US" b="1"/>
              <a:t>No one is an island</a:t>
            </a:r>
          </a:p>
          <a:p>
            <a:endParaRPr lang="en-US" b="1"/>
          </a:p>
          <a:p>
            <a:r>
              <a:rPr lang="en-US" b="1"/>
              <a:t>You can accomplish a lot more with help</a:t>
            </a:r>
          </a:p>
          <a:p>
            <a:endParaRPr lang="en-US" b="1"/>
          </a:p>
          <a:p>
            <a:r>
              <a:rPr lang="en-US" b="1"/>
              <a:t>Most delegation in your life is from faculty to graduate student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8363599-FC22-4955-B7D0-D29FBA623278}" type="slidenum">
              <a:rPr lang="en-US"/>
              <a:pPr/>
              <a:t>57</a:t>
            </a:fld>
            <a:endParaRPr lang="en-US"/>
          </a:p>
        </p:txBody>
      </p:sp>
      <p:sp>
        <p:nvSpPr>
          <p:cNvPr id="41986" name="Rectangle 2"/>
          <p:cNvSpPr>
            <a:spLocks noGrp="1" noChangeArrowheads="1"/>
          </p:cNvSpPr>
          <p:nvPr>
            <p:ph type="title"/>
          </p:nvPr>
        </p:nvSpPr>
        <p:spPr/>
        <p:txBody>
          <a:bodyPr/>
          <a:lstStyle/>
          <a:p>
            <a:r>
              <a:rPr lang="en-US" b="1"/>
              <a:t>Delegation is not dumping</a:t>
            </a:r>
          </a:p>
        </p:txBody>
      </p:sp>
      <p:sp>
        <p:nvSpPr>
          <p:cNvPr id="41987" name="Rectangle 3"/>
          <p:cNvSpPr>
            <a:spLocks noGrp="1" noChangeArrowheads="1"/>
          </p:cNvSpPr>
          <p:nvPr>
            <p:ph type="body" idx="1"/>
          </p:nvPr>
        </p:nvSpPr>
        <p:spPr>
          <a:xfrm>
            <a:off x="381000" y="1905000"/>
            <a:ext cx="8610600" cy="4114800"/>
          </a:xfrm>
        </p:spPr>
        <p:txBody>
          <a:bodyPr/>
          <a:lstStyle/>
          <a:p>
            <a:pPr>
              <a:lnSpc>
                <a:spcPct val="90000"/>
              </a:lnSpc>
            </a:pPr>
            <a:r>
              <a:rPr lang="en-US" b="1"/>
              <a:t>Grant authority with responsibility. </a:t>
            </a:r>
          </a:p>
          <a:p>
            <a:pPr>
              <a:lnSpc>
                <a:spcPct val="90000"/>
              </a:lnSpc>
            </a:pPr>
            <a:endParaRPr lang="en-US" b="1"/>
          </a:p>
          <a:p>
            <a:pPr>
              <a:lnSpc>
                <a:spcPct val="90000"/>
              </a:lnSpc>
            </a:pPr>
            <a:r>
              <a:rPr lang="en-US" b="1"/>
              <a:t>Concrete goal, deadline, and consequences.</a:t>
            </a:r>
          </a:p>
          <a:p>
            <a:pPr>
              <a:lnSpc>
                <a:spcPct val="90000"/>
              </a:lnSpc>
            </a:pPr>
            <a:endParaRPr lang="en-US" b="1"/>
          </a:p>
          <a:p>
            <a:pPr>
              <a:lnSpc>
                <a:spcPct val="90000"/>
              </a:lnSpc>
            </a:pPr>
            <a:r>
              <a:rPr lang="en-US" b="1"/>
              <a:t>Treat your people well</a:t>
            </a:r>
          </a:p>
          <a:p>
            <a:pPr>
              <a:lnSpc>
                <a:spcPct val="90000"/>
              </a:lnSpc>
            </a:pPr>
            <a:endParaRPr lang="en-US" b="1"/>
          </a:p>
          <a:p>
            <a:pPr>
              <a:lnSpc>
                <a:spcPct val="90000"/>
              </a:lnSpc>
            </a:pPr>
            <a:r>
              <a:rPr lang="en-US" b="1"/>
              <a:t>Grad students and secretaries are a faculty member’s lifeline; they should be treated well!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2A8EFBD-5A1E-4130-AFCB-6452513382C6}" type="slidenum">
              <a:rPr lang="en-US"/>
              <a:pPr/>
              <a:t>58</a:t>
            </a:fld>
            <a:endParaRPr lang="en-US"/>
          </a:p>
        </p:txBody>
      </p:sp>
      <p:sp>
        <p:nvSpPr>
          <p:cNvPr id="43010" name="Rectangle 2"/>
          <p:cNvSpPr>
            <a:spLocks noGrp="1" noChangeArrowheads="1"/>
          </p:cNvSpPr>
          <p:nvPr>
            <p:ph type="title"/>
          </p:nvPr>
        </p:nvSpPr>
        <p:spPr/>
        <p:txBody>
          <a:bodyPr/>
          <a:lstStyle/>
          <a:p>
            <a:r>
              <a:rPr lang="en-US" b="1"/>
              <a:t>Challenge People</a:t>
            </a:r>
          </a:p>
        </p:txBody>
      </p:sp>
      <p:sp>
        <p:nvSpPr>
          <p:cNvPr id="43011" name="Rectangle 3"/>
          <p:cNvSpPr>
            <a:spLocks noGrp="1" noChangeArrowheads="1"/>
          </p:cNvSpPr>
          <p:nvPr>
            <p:ph type="body" idx="1"/>
          </p:nvPr>
        </p:nvSpPr>
        <p:spPr/>
        <p:txBody>
          <a:bodyPr/>
          <a:lstStyle/>
          <a:p>
            <a:pPr>
              <a:lnSpc>
                <a:spcPct val="90000"/>
              </a:lnSpc>
            </a:pPr>
            <a:r>
              <a:rPr lang="en-US" sz="2800" b="1"/>
              <a:t>People rise to the challenge:  You should delegate “until they complain”</a:t>
            </a:r>
          </a:p>
          <a:p>
            <a:pPr>
              <a:lnSpc>
                <a:spcPct val="90000"/>
              </a:lnSpc>
            </a:pPr>
            <a:endParaRPr lang="en-US" sz="2800" b="1"/>
          </a:p>
          <a:p>
            <a:pPr>
              <a:lnSpc>
                <a:spcPct val="90000"/>
              </a:lnSpc>
            </a:pPr>
            <a:r>
              <a:rPr lang="en-US" sz="2800" b="1"/>
              <a:t>Communication Must Be Clear:  “Get it in writing” – Judge Wapner</a:t>
            </a:r>
          </a:p>
          <a:p>
            <a:pPr>
              <a:lnSpc>
                <a:spcPct val="90000"/>
              </a:lnSpc>
            </a:pPr>
            <a:endParaRPr lang="en-US" sz="2800" b="1"/>
          </a:p>
          <a:p>
            <a:pPr>
              <a:lnSpc>
                <a:spcPct val="90000"/>
              </a:lnSpc>
            </a:pPr>
            <a:r>
              <a:rPr lang="en-US" sz="2800" b="1"/>
              <a:t>Give objectives, not procedures</a:t>
            </a:r>
          </a:p>
          <a:p>
            <a:pPr>
              <a:lnSpc>
                <a:spcPct val="90000"/>
              </a:lnSpc>
            </a:pPr>
            <a:endParaRPr lang="en-US" sz="2800" b="1"/>
          </a:p>
          <a:p>
            <a:pPr>
              <a:lnSpc>
                <a:spcPct val="90000"/>
              </a:lnSpc>
            </a:pPr>
            <a:r>
              <a:rPr lang="en-US" sz="2800" b="1"/>
              <a:t>Tell the relative importance of this task</a:t>
            </a:r>
          </a:p>
        </p:txBody>
      </p:sp>
      <p:sp>
        <p:nvSpPr>
          <p:cNvPr id="43012" name="AutoShape 4"/>
          <p:cNvSpPr>
            <a:spLocks noChangeArrowheads="1"/>
          </p:cNvSpPr>
          <p:nvPr/>
        </p:nvSpPr>
        <p:spPr bwMode="auto">
          <a:xfrm>
            <a:off x="7772400" y="3200400"/>
            <a:ext cx="914400" cy="869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BD992FC-42FE-4B12-8C87-08076D60F286}" type="slidenum">
              <a:rPr lang="en-US"/>
              <a:pPr/>
              <a:t>59</a:t>
            </a:fld>
            <a:endParaRPr lang="en-US"/>
          </a:p>
        </p:txBody>
      </p:sp>
      <p:sp>
        <p:nvSpPr>
          <p:cNvPr id="44034" name="Rectangle 2"/>
          <p:cNvSpPr>
            <a:spLocks noGrp="1" noChangeArrowheads="1"/>
          </p:cNvSpPr>
          <p:nvPr>
            <p:ph type="title"/>
          </p:nvPr>
        </p:nvSpPr>
        <p:spPr/>
        <p:txBody>
          <a:bodyPr/>
          <a:lstStyle/>
          <a:p>
            <a:r>
              <a:rPr lang="en-US" b="1"/>
              <a:t>Sociology</a:t>
            </a:r>
          </a:p>
        </p:txBody>
      </p:sp>
      <p:sp>
        <p:nvSpPr>
          <p:cNvPr id="44035" name="Rectangle 3"/>
          <p:cNvSpPr>
            <a:spLocks noGrp="1" noChangeArrowheads="1"/>
          </p:cNvSpPr>
          <p:nvPr>
            <p:ph type="body" idx="1"/>
          </p:nvPr>
        </p:nvSpPr>
        <p:spPr/>
        <p:txBody>
          <a:bodyPr/>
          <a:lstStyle/>
          <a:p>
            <a:r>
              <a:rPr lang="en-US" b="1"/>
              <a:t>Beware upward delegation!</a:t>
            </a:r>
          </a:p>
          <a:p>
            <a:endParaRPr lang="en-US" b="1"/>
          </a:p>
          <a:p>
            <a:r>
              <a:rPr lang="en-US" b="1"/>
              <a:t>Reinforce behavior you want repeated</a:t>
            </a:r>
          </a:p>
          <a:p>
            <a:endParaRPr lang="en-US" b="1"/>
          </a:p>
          <a:p>
            <a:r>
              <a:rPr lang="en-US" b="1"/>
              <a:t>Ignorance is your friend – I do not know how to run the photocopier or the fax machine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4578948-4B67-47D2-81FB-7285219ADA46}" type="slidenum">
              <a:rPr lang="en-US"/>
              <a:pPr/>
              <a:t>6</a:t>
            </a:fld>
            <a:endParaRPr lang="en-US"/>
          </a:p>
        </p:txBody>
      </p:sp>
      <p:sp>
        <p:nvSpPr>
          <p:cNvPr id="7170" name="Rectangle 2"/>
          <p:cNvSpPr>
            <a:spLocks noGrp="1" noChangeArrowheads="1"/>
          </p:cNvSpPr>
          <p:nvPr>
            <p:ph type="title"/>
          </p:nvPr>
        </p:nvSpPr>
        <p:spPr/>
        <p:txBody>
          <a:bodyPr/>
          <a:lstStyle/>
          <a:p>
            <a:r>
              <a:rPr lang="en-US" b="1"/>
              <a:t>One Good Thief is Worth Ten Good Scholars:	</a:t>
            </a:r>
          </a:p>
        </p:txBody>
      </p:sp>
      <p:sp>
        <p:nvSpPr>
          <p:cNvPr id="7171" name="Rectangle 3"/>
          <p:cNvSpPr>
            <a:spLocks noGrp="1" noChangeArrowheads="1"/>
          </p:cNvSpPr>
          <p:nvPr>
            <p:ph type="body" idx="1"/>
          </p:nvPr>
        </p:nvSpPr>
        <p:spPr/>
        <p:txBody>
          <a:bodyPr/>
          <a:lstStyle/>
          <a:p>
            <a:r>
              <a:rPr lang="en-US" b="1"/>
              <a:t>Time Management for Teachers, Cathy Collins, 1987</a:t>
            </a:r>
          </a:p>
          <a:p>
            <a:endParaRPr lang="en-US" b="1"/>
          </a:p>
          <a:p>
            <a:r>
              <a:rPr lang="en-US" b="1"/>
              <a:t>Career Track Seminar: Taking control of Your Work Day 1990</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D95585E-7212-4976-8DFE-41924C787E05}" type="slidenum">
              <a:rPr lang="en-US"/>
              <a:pPr/>
              <a:t>60</a:t>
            </a:fld>
            <a:endParaRPr lang="en-US"/>
          </a:p>
        </p:txBody>
      </p:sp>
      <p:sp>
        <p:nvSpPr>
          <p:cNvPr id="45058" name="Rectangle 2"/>
          <p:cNvSpPr>
            <a:spLocks noGrp="1" noChangeArrowheads="1"/>
          </p:cNvSpPr>
          <p:nvPr>
            <p:ph type="title"/>
          </p:nvPr>
        </p:nvSpPr>
        <p:spPr/>
        <p:txBody>
          <a:bodyPr/>
          <a:lstStyle/>
          <a:p>
            <a:r>
              <a:rPr lang="en-US" b="1"/>
              <a:t>Meetings</a:t>
            </a:r>
          </a:p>
        </p:txBody>
      </p:sp>
      <p:sp>
        <p:nvSpPr>
          <p:cNvPr id="45059" name="Rectangle 3"/>
          <p:cNvSpPr>
            <a:spLocks noGrp="1" noChangeArrowheads="1"/>
          </p:cNvSpPr>
          <p:nvPr>
            <p:ph type="body" idx="1"/>
          </p:nvPr>
        </p:nvSpPr>
        <p:spPr>
          <a:xfrm>
            <a:off x="685800" y="1981200"/>
            <a:ext cx="7239000" cy="4114800"/>
          </a:xfrm>
        </p:spPr>
        <p:txBody>
          <a:bodyPr/>
          <a:lstStyle/>
          <a:p>
            <a:pPr>
              <a:lnSpc>
                <a:spcPct val="90000"/>
              </a:lnSpc>
            </a:pPr>
            <a:r>
              <a:rPr lang="en-US" b="1"/>
              <a:t>Average executive:  &gt; 40% of time</a:t>
            </a:r>
          </a:p>
          <a:p>
            <a:pPr>
              <a:lnSpc>
                <a:spcPct val="90000"/>
              </a:lnSpc>
            </a:pPr>
            <a:r>
              <a:rPr lang="en-US" b="1"/>
              <a:t>Lock the door, unplug the phone</a:t>
            </a:r>
          </a:p>
          <a:p>
            <a:pPr>
              <a:lnSpc>
                <a:spcPct val="90000"/>
              </a:lnSpc>
            </a:pPr>
            <a:r>
              <a:rPr lang="en-US" b="1"/>
              <a:t>Maximum of 1 hour</a:t>
            </a:r>
          </a:p>
          <a:p>
            <a:pPr>
              <a:lnSpc>
                <a:spcPct val="90000"/>
              </a:lnSpc>
            </a:pPr>
            <a:r>
              <a:rPr lang="en-US" b="1"/>
              <a:t>Prepare:  there must be an agenda</a:t>
            </a:r>
          </a:p>
          <a:p>
            <a:pPr>
              <a:lnSpc>
                <a:spcPct val="90000"/>
              </a:lnSpc>
            </a:pPr>
            <a:r>
              <a:rPr lang="en-US" b="1"/>
              <a:t>1 minute minutes:  an efficient way to </a:t>
            </a:r>
            <a:r>
              <a:rPr lang="en-US" b="1" u="sng"/>
              <a:t>keep track of decisions</a:t>
            </a:r>
            <a:r>
              <a:rPr lang="en-US" b="1"/>
              <a:t> made in a meeting:  who is responsible for what by when?</a:t>
            </a:r>
          </a:p>
        </p:txBody>
      </p:sp>
      <p:sp>
        <p:nvSpPr>
          <p:cNvPr id="45060" name="AutoShape 4"/>
          <p:cNvSpPr>
            <a:spLocks noChangeArrowheads="1"/>
          </p:cNvSpPr>
          <p:nvPr/>
        </p:nvSpPr>
        <p:spPr bwMode="auto">
          <a:xfrm>
            <a:off x="7315200" y="4114800"/>
            <a:ext cx="1600200" cy="1522413"/>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DB4867-2C41-45D3-B33D-228F4D298ED2}" type="slidenum">
              <a:rPr lang="en-US"/>
              <a:pPr/>
              <a:t>61</a:t>
            </a:fld>
            <a:endParaRPr lang="en-US"/>
          </a:p>
        </p:txBody>
      </p:sp>
      <p:sp>
        <p:nvSpPr>
          <p:cNvPr id="152578" name="Rectangle 2"/>
          <p:cNvSpPr>
            <a:spLocks noGrp="1" noChangeArrowheads="1"/>
          </p:cNvSpPr>
          <p:nvPr>
            <p:ph type="title"/>
          </p:nvPr>
        </p:nvSpPr>
        <p:spPr>
          <a:xfrm>
            <a:off x="76200" y="609600"/>
            <a:ext cx="7772400" cy="1143000"/>
          </a:xfrm>
        </p:spPr>
        <p:txBody>
          <a:bodyPr/>
          <a:lstStyle/>
          <a:p>
            <a:r>
              <a:rPr lang="en-US" b="1"/>
              <a:t>Randy’s Magic E-Mail Tips</a:t>
            </a:r>
          </a:p>
        </p:txBody>
      </p:sp>
      <p:sp>
        <p:nvSpPr>
          <p:cNvPr id="152579" name="Rectangle 3"/>
          <p:cNvSpPr>
            <a:spLocks noGrp="1" noChangeArrowheads="1"/>
          </p:cNvSpPr>
          <p:nvPr>
            <p:ph type="body" idx="1"/>
          </p:nvPr>
        </p:nvSpPr>
        <p:spPr/>
        <p:txBody>
          <a:bodyPr/>
          <a:lstStyle/>
          <a:p>
            <a:pPr>
              <a:lnSpc>
                <a:spcPct val="90000"/>
              </a:lnSpc>
            </a:pPr>
            <a:r>
              <a:rPr lang="en-US" sz="2800" b="1"/>
              <a:t>Save </a:t>
            </a:r>
            <a:r>
              <a:rPr lang="en-US" sz="2800" b="1" u="sng"/>
              <a:t>all</a:t>
            </a:r>
            <a:r>
              <a:rPr lang="en-US" sz="2800" b="1"/>
              <a:t> of it; </a:t>
            </a:r>
            <a:r>
              <a:rPr lang="en-US" sz="2800" b="1" u="sng"/>
              <a:t>no</a:t>
            </a:r>
            <a:r>
              <a:rPr lang="en-US" sz="2800" b="1"/>
              <a:t> exceptions</a:t>
            </a:r>
          </a:p>
          <a:p>
            <a:pPr>
              <a:lnSpc>
                <a:spcPct val="90000"/>
              </a:lnSpc>
            </a:pPr>
            <a:r>
              <a:rPr lang="en-US" sz="2800" b="1"/>
              <a:t>If you want somebody to do something, make them the </a:t>
            </a:r>
            <a:r>
              <a:rPr lang="en-US" sz="2800" b="1" u="sng"/>
              <a:t>only</a:t>
            </a:r>
            <a:r>
              <a:rPr lang="en-US" sz="2800" b="1"/>
              <a:t> recipient.  Otherwise, you have diffusion of responsibility.  Give a concrete request/task and a deadline.</a:t>
            </a:r>
          </a:p>
          <a:p>
            <a:pPr>
              <a:lnSpc>
                <a:spcPct val="90000"/>
              </a:lnSpc>
            </a:pPr>
            <a:r>
              <a:rPr lang="en-US" sz="2800" b="1"/>
              <a:t>If you </a:t>
            </a:r>
            <a:r>
              <a:rPr lang="en-US" sz="2800" b="1" u="sng"/>
              <a:t>really</a:t>
            </a:r>
            <a:r>
              <a:rPr lang="en-US" sz="2800" b="1"/>
              <a:t> want somebody to do something, CC someone powerful.</a:t>
            </a:r>
          </a:p>
          <a:p>
            <a:pPr>
              <a:lnSpc>
                <a:spcPct val="90000"/>
              </a:lnSpc>
            </a:pPr>
            <a:r>
              <a:rPr lang="en-US" sz="2800" b="1"/>
              <a:t>Nagging is okay; if someone doesn’t respond in 48 hours, they’ll probably never respond. (True for phone as well as email).</a:t>
            </a:r>
          </a:p>
        </p:txBody>
      </p:sp>
      <p:sp>
        <p:nvSpPr>
          <p:cNvPr id="152580" name="AutoShape 4"/>
          <p:cNvSpPr>
            <a:spLocks noChangeArrowheads="1"/>
          </p:cNvSpPr>
          <p:nvPr/>
        </p:nvSpPr>
        <p:spPr bwMode="auto">
          <a:xfrm>
            <a:off x="7315200" y="304800"/>
            <a:ext cx="1447800" cy="1377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8EEF632-C7FF-4A8F-B67A-13DF12282A5B}" type="slidenum">
              <a:rPr lang="en-US"/>
              <a:pPr/>
              <a:t>62</a:t>
            </a:fld>
            <a:endParaRPr lang="en-US"/>
          </a:p>
        </p:txBody>
      </p:sp>
      <p:sp>
        <p:nvSpPr>
          <p:cNvPr id="49154" name="Rectangle 2"/>
          <p:cNvSpPr>
            <a:spLocks noGrp="1" noChangeArrowheads="1"/>
          </p:cNvSpPr>
          <p:nvPr>
            <p:ph type="title"/>
          </p:nvPr>
        </p:nvSpPr>
        <p:spPr/>
        <p:txBody>
          <a:bodyPr/>
          <a:lstStyle/>
          <a:p>
            <a:r>
              <a:rPr lang="en-US" b="1"/>
              <a:t>Care and Feeding of Advisors</a:t>
            </a:r>
          </a:p>
        </p:txBody>
      </p:sp>
      <p:sp>
        <p:nvSpPr>
          <p:cNvPr id="49155" name="Rectangle 3"/>
          <p:cNvSpPr>
            <a:spLocks noGrp="1" noChangeArrowheads="1"/>
          </p:cNvSpPr>
          <p:nvPr>
            <p:ph type="body" idx="1"/>
          </p:nvPr>
        </p:nvSpPr>
        <p:spPr>
          <a:xfrm>
            <a:off x="685800" y="2133600"/>
            <a:ext cx="7772400" cy="4114800"/>
          </a:xfrm>
        </p:spPr>
        <p:txBody>
          <a:bodyPr/>
          <a:lstStyle/>
          <a:p>
            <a:r>
              <a:rPr lang="en-US" b="1"/>
              <a:t>Get a day timer or PDA</a:t>
            </a:r>
          </a:p>
          <a:p>
            <a:r>
              <a:rPr lang="en-US" b="1"/>
              <a:t>Write things down</a:t>
            </a:r>
          </a:p>
          <a:p>
            <a:r>
              <a:rPr lang="en-US" b="1"/>
              <a:t>When’s our next meeting?</a:t>
            </a:r>
          </a:p>
          <a:p>
            <a:r>
              <a:rPr lang="en-US" b="1"/>
              <a:t>What’s my goal to have done by then? </a:t>
            </a:r>
          </a:p>
          <a:p>
            <a:r>
              <a:rPr lang="en-US" b="1"/>
              <a:t>Who to turn to for help?</a:t>
            </a:r>
          </a:p>
          <a:p>
            <a:r>
              <a:rPr lang="en-US" b="1"/>
              <a:t>Remember: advisors want </a:t>
            </a:r>
            <a:r>
              <a:rPr lang="en-US" b="1" u="sng"/>
              <a:t>results</a:t>
            </a:r>
            <a:r>
              <a:rPr lang="en-US" b="1"/>
              <a:t> !</a:t>
            </a:r>
          </a:p>
        </p:txBody>
      </p:sp>
      <p:sp>
        <p:nvSpPr>
          <p:cNvPr id="49156" name="Rectangle 4"/>
          <p:cNvSpPr>
            <a:spLocks noChangeArrowheads="1"/>
          </p:cNvSpPr>
          <p:nvPr/>
        </p:nvSpPr>
        <p:spPr bwMode="auto">
          <a:xfrm>
            <a:off x="838200" y="1587500"/>
            <a:ext cx="7772400" cy="228600"/>
          </a:xfrm>
          <a:prstGeom prst="rect">
            <a:avLst/>
          </a:prstGeom>
          <a:noFill/>
          <a:ln w="9525">
            <a:noFill/>
            <a:miter lim="800000"/>
            <a:headEnd/>
            <a:tailEnd/>
          </a:ln>
          <a:effectLst/>
        </p:spPr>
        <p:txBody>
          <a:bodyPr anchor="ctr"/>
          <a:lstStyle/>
          <a:p>
            <a:pPr algn="ctr"/>
            <a:r>
              <a:rPr lang="en-US" sz="2800">
                <a:solidFill>
                  <a:schemeClr val="tx2"/>
                </a:solidFill>
              </a:rPr>
              <a:t>Time Management Advice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7E881E7-F4AF-4FED-AB84-02D905D7A442}" type="slidenum">
              <a:rPr lang="en-US"/>
              <a:pPr/>
              <a:t>63</a:t>
            </a:fld>
            <a:endParaRPr lang="en-US"/>
          </a:p>
        </p:txBody>
      </p:sp>
      <p:sp>
        <p:nvSpPr>
          <p:cNvPr id="154626" name="Rectangle 2"/>
          <p:cNvSpPr>
            <a:spLocks noGrp="1" noChangeArrowheads="1"/>
          </p:cNvSpPr>
          <p:nvPr>
            <p:ph type="title"/>
          </p:nvPr>
        </p:nvSpPr>
        <p:spPr/>
        <p:txBody>
          <a:bodyPr/>
          <a:lstStyle/>
          <a:p>
            <a:r>
              <a:rPr lang="en-US" b="1"/>
              <a:t>Care and Feeding of Advisors</a:t>
            </a:r>
          </a:p>
        </p:txBody>
      </p:sp>
      <p:sp>
        <p:nvSpPr>
          <p:cNvPr id="154627" name="Rectangle 3"/>
          <p:cNvSpPr>
            <a:spLocks noGrp="1" noChangeArrowheads="1"/>
          </p:cNvSpPr>
          <p:nvPr>
            <p:ph type="body" idx="1"/>
          </p:nvPr>
        </p:nvSpPr>
        <p:spPr>
          <a:xfrm>
            <a:off x="685800" y="2120900"/>
            <a:ext cx="7772400" cy="4114800"/>
          </a:xfrm>
        </p:spPr>
        <p:txBody>
          <a:bodyPr/>
          <a:lstStyle/>
          <a:p>
            <a:r>
              <a:rPr lang="en-US" b="1"/>
              <a:t>They know more than you do</a:t>
            </a:r>
          </a:p>
          <a:p>
            <a:endParaRPr lang="en-US" b="1"/>
          </a:p>
          <a:p>
            <a:r>
              <a:rPr lang="en-US" b="1"/>
              <a:t>They care about you</a:t>
            </a:r>
          </a:p>
          <a:p>
            <a:endParaRPr lang="en-US" b="1"/>
          </a:p>
          <a:p>
            <a:r>
              <a:rPr lang="en-US" b="1"/>
              <a:t>They didn’t get where they are by their social skills -&gt; take the initiative in talking with them!</a:t>
            </a:r>
          </a:p>
          <a:p>
            <a:endParaRPr lang="en-US" b="1"/>
          </a:p>
        </p:txBody>
      </p:sp>
      <p:sp>
        <p:nvSpPr>
          <p:cNvPr id="154628" name="Rectangle 4"/>
          <p:cNvSpPr>
            <a:spLocks noChangeArrowheads="1"/>
          </p:cNvSpPr>
          <p:nvPr/>
        </p:nvSpPr>
        <p:spPr bwMode="auto">
          <a:xfrm>
            <a:off x="838200" y="1587500"/>
            <a:ext cx="7772400" cy="228600"/>
          </a:xfrm>
          <a:prstGeom prst="rect">
            <a:avLst/>
          </a:prstGeom>
          <a:noFill/>
          <a:ln w="9525">
            <a:noFill/>
            <a:miter lim="800000"/>
            <a:headEnd/>
            <a:tailEnd/>
          </a:ln>
          <a:effectLst/>
        </p:spPr>
        <p:txBody>
          <a:bodyPr anchor="ctr"/>
          <a:lstStyle/>
          <a:p>
            <a:pPr algn="ctr"/>
            <a:r>
              <a:rPr lang="en-US" sz="2800">
                <a:solidFill>
                  <a:schemeClr val="tx2"/>
                </a:solidFill>
              </a:rPr>
              <a:t>Life Advice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3D9B7B9-382B-4A87-BAB3-08685AE1D49A}" type="slidenum">
              <a:rPr lang="en-US"/>
              <a:pPr/>
              <a:t>64</a:t>
            </a:fld>
            <a:endParaRPr lang="en-US"/>
          </a:p>
        </p:txBody>
      </p:sp>
      <p:sp>
        <p:nvSpPr>
          <p:cNvPr id="157698" name="Rectangle 2"/>
          <p:cNvSpPr>
            <a:spLocks noGrp="1" noChangeArrowheads="1"/>
          </p:cNvSpPr>
          <p:nvPr>
            <p:ph type="title"/>
          </p:nvPr>
        </p:nvSpPr>
        <p:spPr/>
        <p:txBody>
          <a:bodyPr/>
          <a:lstStyle/>
          <a:p>
            <a:r>
              <a:rPr lang="en-US" b="1"/>
              <a:t>General Advice: Vacations</a:t>
            </a:r>
          </a:p>
        </p:txBody>
      </p:sp>
      <p:sp>
        <p:nvSpPr>
          <p:cNvPr id="157699" name="Rectangle 3"/>
          <p:cNvSpPr>
            <a:spLocks noGrp="1" noChangeArrowheads="1"/>
          </p:cNvSpPr>
          <p:nvPr>
            <p:ph type="body" idx="1"/>
          </p:nvPr>
        </p:nvSpPr>
        <p:spPr/>
        <p:txBody>
          <a:bodyPr/>
          <a:lstStyle/>
          <a:p>
            <a:pPr>
              <a:lnSpc>
                <a:spcPct val="90000"/>
              </a:lnSpc>
            </a:pPr>
            <a:r>
              <a:rPr lang="en-US" sz="2800" b="1"/>
              <a:t>Phone callers should get two options:</a:t>
            </a:r>
          </a:p>
          <a:p>
            <a:pPr lvl="1">
              <a:lnSpc>
                <a:spcPct val="90000"/>
              </a:lnSpc>
            </a:pPr>
            <a:r>
              <a:rPr lang="en-US" sz="2400" b="1"/>
              <a:t>If this can’t wait, contact John Smith at 555-1212</a:t>
            </a:r>
          </a:p>
          <a:p>
            <a:pPr lvl="1">
              <a:lnSpc>
                <a:spcPct val="90000"/>
              </a:lnSpc>
            </a:pPr>
            <a:r>
              <a:rPr lang="en-US" sz="2400" b="1"/>
              <a:t>Otherwise please call back June 1</a:t>
            </a:r>
          </a:p>
          <a:p>
            <a:pPr>
              <a:lnSpc>
                <a:spcPct val="90000"/>
              </a:lnSpc>
            </a:pPr>
            <a:endParaRPr lang="en-US" sz="2800" b="1"/>
          </a:p>
          <a:p>
            <a:pPr>
              <a:lnSpc>
                <a:spcPct val="90000"/>
              </a:lnSpc>
            </a:pPr>
            <a:r>
              <a:rPr lang="en-US" sz="2800" b="1"/>
              <a:t>This works for Email too!</a:t>
            </a:r>
          </a:p>
          <a:p>
            <a:pPr>
              <a:lnSpc>
                <a:spcPct val="90000"/>
              </a:lnSpc>
            </a:pPr>
            <a:endParaRPr lang="en-US" sz="2800" b="1"/>
          </a:p>
          <a:p>
            <a:pPr>
              <a:lnSpc>
                <a:spcPct val="90000"/>
              </a:lnSpc>
            </a:pPr>
            <a:r>
              <a:rPr lang="en-US" sz="2800" b="1"/>
              <a:t>Vacations should be vacations.  </a:t>
            </a:r>
          </a:p>
          <a:p>
            <a:pPr lvl="1">
              <a:lnSpc>
                <a:spcPct val="90000"/>
              </a:lnSpc>
            </a:pPr>
            <a:r>
              <a:rPr lang="en-US" sz="2400" b="1"/>
              <a:t>It’s not a vacation if you’re reading email</a:t>
            </a:r>
          </a:p>
          <a:p>
            <a:pPr lvl="1">
              <a:lnSpc>
                <a:spcPct val="90000"/>
              </a:lnSpc>
            </a:pPr>
            <a:r>
              <a:rPr lang="en-US" sz="2400" b="1"/>
              <a:t>Story of my honeymoon…</a:t>
            </a:r>
          </a:p>
        </p:txBody>
      </p:sp>
      <p:sp>
        <p:nvSpPr>
          <p:cNvPr id="157700" name="AutoShape 4"/>
          <p:cNvSpPr>
            <a:spLocks noChangeArrowheads="1"/>
          </p:cNvSpPr>
          <p:nvPr/>
        </p:nvSpPr>
        <p:spPr bwMode="auto">
          <a:xfrm>
            <a:off x="6934200" y="4343400"/>
            <a:ext cx="914400" cy="869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94E1090-C80B-4CF1-A167-8AD9ECF9B41C}" type="slidenum">
              <a:rPr lang="en-US"/>
              <a:pPr/>
              <a:t>65</a:t>
            </a:fld>
            <a:endParaRPr lang="en-US"/>
          </a:p>
        </p:txBody>
      </p:sp>
      <p:sp>
        <p:nvSpPr>
          <p:cNvPr id="48130" name="Rectangle 2"/>
          <p:cNvSpPr>
            <a:spLocks noGrp="1" noChangeArrowheads="1"/>
          </p:cNvSpPr>
          <p:nvPr>
            <p:ph type="title"/>
          </p:nvPr>
        </p:nvSpPr>
        <p:spPr>
          <a:xfrm>
            <a:off x="685800" y="228600"/>
            <a:ext cx="7772400" cy="1143000"/>
          </a:xfrm>
        </p:spPr>
        <p:txBody>
          <a:bodyPr/>
          <a:lstStyle/>
          <a:p>
            <a:r>
              <a:rPr lang="en-US" b="1"/>
              <a:t>General Advice</a:t>
            </a:r>
          </a:p>
        </p:txBody>
      </p:sp>
      <p:sp>
        <p:nvSpPr>
          <p:cNvPr id="48131" name="Rectangle 3"/>
          <p:cNvSpPr>
            <a:spLocks noGrp="1" noChangeArrowheads="1"/>
          </p:cNvSpPr>
          <p:nvPr>
            <p:ph type="body" idx="1"/>
          </p:nvPr>
        </p:nvSpPr>
        <p:spPr>
          <a:xfrm>
            <a:off x="685800" y="1524000"/>
            <a:ext cx="7772400" cy="4114800"/>
          </a:xfrm>
        </p:spPr>
        <p:txBody>
          <a:bodyPr/>
          <a:lstStyle/>
          <a:p>
            <a:pPr>
              <a:lnSpc>
                <a:spcPct val="90000"/>
              </a:lnSpc>
            </a:pPr>
            <a:r>
              <a:rPr lang="en-US" sz="4800" b="1" u="sng"/>
              <a:t>Kill your television</a:t>
            </a:r>
            <a:r>
              <a:rPr lang="en-US" sz="2800" b="1"/>
              <a:t> (how</a:t>
            </a:r>
            <a:br>
              <a:rPr lang="en-US" sz="2800" b="1"/>
            </a:br>
            <a:r>
              <a:rPr lang="en-US" sz="2800" b="1"/>
              <a:t>badly do you want tenure or your degree?)</a:t>
            </a:r>
          </a:p>
          <a:p>
            <a:pPr>
              <a:lnSpc>
                <a:spcPct val="90000"/>
              </a:lnSpc>
            </a:pPr>
            <a:endParaRPr lang="en-US" sz="2800" b="1"/>
          </a:p>
          <a:p>
            <a:pPr>
              <a:lnSpc>
                <a:spcPct val="90000"/>
              </a:lnSpc>
            </a:pPr>
            <a:r>
              <a:rPr lang="en-US" sz="2800" b="1"/>
              <a:t>Turn money into time – especially important for people with kids or other family commitments</a:t>
            </a:r>
          </a:p>
          <a:p>
            <a:pPr>
              <a:lnSpc>
                <a:spcPct val="90000"/>
              </a:lnSpc>
            </a:pPr>
            <a:endParaRPr lang="en-US" sz="2800" b="1"/>
          </a:p>
          <a:p>
            <a:pPr>
              <a:lnSpc>
                <a:spcPct val="90000"/>
              </a:lnSpc>
            </a:pPr>
            <a:r>
              <a:rPr lang="en-US" sz="4400" b="1" u="sng"/>
              <a:t>Eat and sleep and exercise</a:t>
            </a:r>
            <a:r>
              <a:rPr lang="en-US" sz="4400" b="1"/>
              <a:t>.</a:t>
            </a:r>
            <a:r>
              <a:rPr lang="en-US" sz="2800" b="1"/>
              <a:t> Above all else!</a:t>
            </a:r>
          </a:p>
        </p:txBody>
      </p:sp>
      <p:sp>
        <p:nvSpPr>
          <p:cNvPr id="48132" name="AutoShape 4"/>
          <p:cNvSpPr>
            <a:spLocks noChangeArrowheads="1"/>
          </p:cNvSpPr>
          <p:nvPr/>
        </p:nvSpPr>
        <p:spPr bwMode="auto">
          <a:xfrm>
            <a:off x="7543800" y="1625600"/>
            <a:ext cx="1447800" cy="1377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
        <p:nvSpPr>
          <p:cNvPr id="48133" name="AutoShape 5"/>
          <p:cNvSpPr>
            <a:spLocks noChangeArrowheads="1"/>
          </p:cNvSpPr>
          <p:nvPr/>
        </p:nvSpPr>
        <p:spPr bwMode="auto">
          <a:xfrm>
            <a:off x="7543800" y="4572000"/>
            <a:ext cx="1447800" cy="1377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34B86B6-991D-4D03-A4C1-FB66FE7C4F18}" type="slidenum">
              <a:rPr lang="en-US"/>
              <a:pPr/>
              <a:t>66</a:t>
            </a:fld>
            <a:endParaRPr lang="en-US"/>
          </a:p>
        </p:txBody>
      </p:sp>
      <p:sp>
        <p:nvSpPr>
          <p:cNvPr id="50178" name="Rectangle 2"/>
          <p:cNvSpPr>
            <a:spLocks noGrp="1" noChangeArrowheads="1"/>
          </p:cNvSpPr>
          <p:nvPr>
            <p:ph type="title"/>
          </p:nvPr>
        </p:nvSpPr>
        <p:spPr/>
        <p:txBody>
          <a:bodyPr/>
          <a:lstStyle/>
          <a:p>
            <a:r>
              <a:rPr lang="en-US" b="1"/>
              <a:t>General Advice</a:t>
            </a:r>
          </a:p>
        </p:txBody>
      </p:sp>
      <p:sp>
        <p:nvSpPr>
          <p:cNvPr id="50179" name="Rectangle 3"/>
          <p:cNvSpPr>
            <a:spLocks noGrp="1" noChangeArrowheads="1"/>
          </p:cNvSpPr>
          <p:nvPr>
            <p:ph type="body" idx="1"/>
          </p:nvPr>
        </p:nvSpPr>
        <p:spPr/>
        <p:txBody>
          <a:bodyPr/>
          <a:lstStyle/>
          <a:p>
            <a:pPr>
              <a:lnSpc>
                <a:spcPct val="90000"/>
              </a:lnSpc>
            </a:pPr>
            <a:r>
              <a:rPr lang="en-US" sz="2800" b="1"/>
              <a:t>Never break a promise, but re-negotiate them if need be.</a:t>
            </a:r>
          </a:p>
          <a:p>
            <a:pPr>
              <a:lnSpc>
                <a:spcPct val="90000"/>
              </a:lnSpc>
            </a:pPr>
            <a:endParaRPr lang="en-US" sz="2800" b="1"/>
          </a:p>
          <a:p>
            <a:pPr>
              <a:lnSpc>
                <a:spcPct val="90000"/>
              </a:lnSpc>
            </a:pPr>
            <a:r>
              <a:rPr lang="en-US" sz="2800" b="1"/>
              <a:t>If you haven’t got time to do it right, you don’t have time to do it wrong.</a:t>
            </a:r>
          </a:p>
          <a:p>
            <a:pPr>
              <a:lnSpc>
                <a:spcPct val="90000"/>
              </a:lnSpc>
            </a:pPr>
            <a:endParaRPr lang="en-US" sz="2800" b="1"/>
          </a:p>
          <a:p>
            <a:pPr>
              <a:lnSpc>
                <a:spcPct val="90000"/>
              </a:lnSpc>
            </a:pPr>
            <a:r>
              <a:rPr lang="en-US" sz="2800" b="1"/>
              <a:t>Recognize that most things are pass/fail.</a:t>
            </a:r>
          </a:p>
          <a:p>
            <a:pPr>
              <a:lnSpc>
                <a:spcPct val="90000"/>
              </a:lnSpc>
            </a:pPr>
            <a:endParaRPr lang="en-US" sz="2800" b="1"/>
          </a:p>
          <a:p>
            <a:pPr>
              <a:lnSpc>
                <a:spcPct val="90000"/>
              </a:lnSpc>
            </a:pPr>
            <a:r>
              <a:rPr lang="en-US" sz="2800" b="1"/>
              <a:t>Feedback loops: ask in confidence.</a:t>
            </a:r>
          </a:p>
        </p:txBody>
      </p:sp>
      <p:sp>
        <p:nvSpPr>
          <p:cNvPr id="50180" name="AutoShape 4"/>
          <p:cNvSpPr>
            <a:spLocks noChangeArrowheads="1"/>
          </p:cNvSpPr>
          <p:nvPr/>
        </p:nvSpPr>
        <p:spPr bwMode="auto">
          <a:xfrm>
            <a:off x="6629400" y="5105400"/>
            <a:ext cx="1447800" cy="137795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DD4325-DFCB-4EBF-8F61-3552BD17876E}" type="slidenum">
              <a:rPr lang="en-US"/>
              <a:pPr/>
              <a:t>67</a:t>
            </a:fld>
            <a:endParaRPr lang="en-US"/>
          </a:p>
        </p:txBody>
      </p:sp>
      <p:sp>
        <p:nvSpPr>
          <p:cNvPr id="149506" name="Rectangle 2"/>
          <p:cNvSpPr>
            <a:spLocks noGrp="1" noChangeArrowheads="1"/>
          </p:cNvSpPr>
          <p:nvPr>
            <p:ph type="title"/>
          </p:nvPr>
        </p:nvSpPr>
        <p:spPr>
          <a:xfrm>
            <a:off x="381000" y="228600"/>
            <a:ext cx="7772400" cy="1143000"/>
          </a:xfrm>
        </p:spPr>
        <p:txBody>
          <a:bodyPr/>
          <a:lstStyle/>
          <a:p>
            <a:pPr algn="l"/>
            <a:r>
              <a:rPr lang="en-US" b="1"/>
              <a:t>Recommended Readings</a:t>
            </a:r>
          </a:p>
        </p:txBody>
      </p:sp>
      <p:sp>
        <p:nvSpPr>
          <p:cNvPr id="149507" name="Rectangle 3"/>
          <p:cNvSpPr>
            <a:spLocks noGrp="1" noChangeArrowheads="1"/>
          </p:cNvSpPr>
          <p:nvPr>
            <p:ph type="body" idx="1"/>
          </p:nvPr>
        </p:nvSpPr>
        <p:spPr>
          <a:xfrm>
            <a:off x="533400" y="1524000"/>
            <a:ext cx="4800600" cy="4114800"/>
          </a:xfrm>
        </p:spPr>
        <p:txBody>
          <a:bodyPr/>
          <a:lstStyle/>
          <a:p>
            <a:pPr>
              <a:lnSpc>
                <a:spcPct val="90000"/>
              </a:lnSpc>
            </a:pPr>
            <a:r>
              <a:rPr lang="en-US" sz="2800" b="1" u="sng"/>
              <a:t>The One Minute Manager</a:t>
            </a:r>
            <a:r>
              <a:rPr lang="en-US" sz="2800" b="1"/>
              <a:t>, Kenneth Blanchard and Spencer Johnson, Berkeley Books, 1981, ISBN 0-425-09847-8</a:t>
            </a:r>
          </a:p>
          <a:p>
            <a:pPr>
              <a:lnSpc>
                <a:spcPct val="90000"/>
              </a:lnSpc>
            </a:pPr>
            <a:endParaRPr lang="en-US" sz="2800" b="1" u="sng"/>
          </a:p>
          <a:p>
            <a:pPr>
              <a:lnSpc>
                <a:spcPct val="90000"/>
              </a:lnSpc>
            </a:pPr>
            <a:r>
              <a:rPr lang="en-US" sz="2800" b="1" u="sng"/>
              <a:t>The Seven Habits of Highly Effective People</a:t>
            </a:r>
            <a:r>
              <a:rPr lang="en-US" sz="2800" b="1"/>
              <a:t>, Stephen Covey, Simon &amp; Schuster, 1989, ISBN 0-671-70863-5</a:t>
            </a:r>
          </a:p>
          <a:p>
            <a:pPr>
              <a:lnSpc>
                <a:spcPct val="90000"/>
              </a:lnSpc>
            </a:pPr>
            <a:endParaRPr lang="en-US" sz="2800" b="1"/>
          </a:p>
          <a:p>
            <a:pPr>
              <a:lnSpc>
                <a:spcPct val="90000"/>
              </a:lnSpc>
            </a:pPr>
            <a:endParaRPr lang="en-US" sz="2800" b="1"/>
          </a:p>
          <a:p>
            <a:pPr>
              <a:lnSpc>
                <a:spcPct val="90000"/>
              </a:lnSpc>
            </a:pPr>
            <a:endParaRPr lang="en-US" sz="2800" b="1"/>
          </a:p>
          <a:p>
            <a:pPr>
              <a:lnSpc>
                <a:spcPct val="90000"/>
              </a:lnSpc>
            </a:pPr>
            <a:endParaRPr lang="en-US" sz="2800" b="1"/>
          </a:p>
        </p:txBody>
      </p:sp>
      <p:pic>
        <p:nvPicPr>
          <p:cNvPr id="149508" name="Picture 4" descr="C:\Documents and Settings\Administrator\Desktop\mm.jpg"/>
          <p:cNvPicPr>
            <a:picLocks noChangeAspect="1" noChangeArrowheads="1"/>
          </p:cNvPicPr>
          <p:nvPr/>
        </p:nvPicPr>
        <p:blipFill>
          <a:blip r:embed="rId2" cstate="print"/>
          <a:srcRect/>
          <a:stretch>
            <a:fillRect/>
          </a:stretch>
        </p:blipFill>
        <p:spPr bwMode="auto">
          <a:xfrm>
            <a:off x="7010400" y="533400"/>
            <a:ext cx="1857375" cy="2819400"/>
          </a:xfrm>
          <a:prstGeom prst="rect">
            <a:avLst/>
          </a:prstGeom>
          <a:noFill/>
        </p:spPr>
      </p:pic>
      <p:pic>
        <p:nvPicPr>
          <p:cNvPr id="149509" name="Picture 5" descr="C:\Documents and Settings\Administrator\Desktop\covey.jpg"/>
          <p:cNvPicPr>
            <a:picLocks noChangeAspect="1" noChangeArrowheads="1"/>
          </p:cNvPicPr>
          <p:nvPr/>
        </p:nvPicPr>
        <p:blipFill>
          <a:blip r:embed="rId3" cstate="print"/>
          <a:srcRect/>
          <a:stretch>
            <a:fillRect/>
          </a:stretch>
        </p:blipFill>
        <p:spPr bwMode="auto">
          <a:xfrm>
            <a:off x="5638800" y="3733800"/>
            <a:ext cx="1909763" cy="2979738"/>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E77B951-A065-4657-9D06-F6BDE5032CFA}" type="slidenum">
              <a:rPr lang="en-US"/>
              <a:pPr/>
              <a:t>68</a:t>
            </a:fld>
            <a:endParaRPr lang="en-US"/>
          </a:p>
        </p:txBody>
      </p:sp>
      <p:sp>
        <p:nvSpPr>
          <p:cNvPr id="58370" name="Rectangle 2"/>
          <p:cNvSpPr>
            <a:spLocks noGrp="1" noChangeArrowheads="1"/>
          </p:cNvSpPr>
          <p:nvPr>
            <p:ph type="title"/>
          </p:nvPr>
        </p:nvSpPr>
        <p:spPr/>
        <p:txBody>
          <a:bodyPr/>
          <a:lstStyle/>
          <a:p>
            <a:r>
              <a:rPr lang="en-US" b="1"/>
              <a:t>Action Items</a:t>
            </a:r>
          </a:p>
        </p:txBody>
      </p:sp>
      <p:sp>
        <p:nvSpPr>
          <p:cNvPr id="58371" name="Rectangle 3"/>
          <p:cNvSpPr>
            <a:spLocks noGrp="1" noChangeArrowheads="1"/>
          </p:cNvSpPr>
          <p:nvPr>
            <p:ph type="body" idx="1"/>
          </p:nvPr>
        </p:nvSpPr>
        <p:spPr/>
        <p:txBody>
          <a:bodyPr/>
          <a:lstStyle/>
          <a:p>
            <a:pPr>
              <a:lnSpc>
                <a:spcPct val="90000"/>
              </a:lnSpc>
            </a:pPr>
            <a:r>
              <a:rPr lang="en-US" sz="2800" b="1"/>
              <a:t>Get a day-timer (or PDA) if you don’t already have one</a:t>
            </a:r>
          </a:p>
          <a:p>
            <a:pPr>
              <a:lnSpc>
                <a:spcPct val="90000"/>
              </a:lnSpc>
            </a:pPr>
            <a:r>
              <a:rPr lang="en-US" sz="2800" b="1"/>
              <a:t>Start keeping your TODO list in four-quadrant form or ordered by priorities (not due dates)</a:t>
            </a:r>
          </a:p>
          <a:p>
            <a:pPr>
              <a:lnSpc>
                <a:spcPct val="90000"/>
              </a:lnSpc>
            </a:pPr>
            <a:r>
              <a:rPr lang="en-US" sz="2800" b="1"/>
              <a:t>Do a time journal, or at least record number of hours of television/week</a:t>
            </a:r>
          </a:p>
          <a:p>
            <a:pPr>
              <a:lnSpc>
                <a:spcPct val="90000"/>
              </a:lnSpc>
            </a:pPr>
            <a:r>
              <a:rPr lang="en-US" sz="2800" b="1"/>
              <a:t>Make a note in your day-timer to revisit this talk in 30 days (www.randypausch.com). At that time, ask yourself “What behaviors have I changed?”</a:t>
            </a:r>
          </a:p>
        </p:txBody>
      </p:sp>
      <p:sp>
        <p:nvSpPr>
          <p:cNvPr id="58372" name="AutoShape 4"/>
          <p:cNvSpPr>
            <a:spLocks noChangeArrowheads="1"/>
          </p:cNvSpPr>
          <p:nvPr/>
        </p:nvSpPr>
        <p:spPr bwMode="auto">
          <a:xfrm>
            <a:off x="6934200" y="533400"/>
            <a:ext cx="1066800" cy="1016000"/>
          </a:xfrm>
          <a:prstGeom prst="star5">
            <a:avLst/>
          </a:prstGeom>
          <a:solidFill>
            <a:schemeClr val="hlink"/>
          </a:solidFill>
          <a:ln w="38100">
            <a:solidFill>
              <a:schemeClr val="tx2"/>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154FD2E-AED4-4698-8A08-F02833BD8B81}" type="slidenum">
              <a:rPr lang="en-US"/>
              <a:pPr/>
              <a:t>69</a:t>
            </a:fld>
            <a:endParaRPr lang="en-US"/>
          </a:p>
        </p:txBody>
      </p:sp>
      <p:sp>
        <p:nvSpPr>
          <p:cNvPr id="150530" name="Rectangle 2"/>
          <p:cNvSpPr>
            <a:spLocks noGrp="1" noChangeArrowheads="1"/>
          </p:cNvSpPr>
          <p:nvPr>
            <p:ph type="title"/>
          </p:nvPr>
        </p:nvSpPr>
        <p:spPr/>
        <p:txBody>
          <a:bodyPr/>
          <a:lstStyle/>
          <a:p>
            <a:r>
              <a:rPr lang="en-US" sz="7200" b="1"/>
              <a:t>Time Management</a:t>
            </a:r>
          </a:p>
        </p:txBody>
      </p:sp>
      <p:sp>
        <p:nvSpPr>
          <p:cNvPr id="150531" name="Rectangle 3"/>
          <p:cNvSpPr>
            <a:spLocks noGrp="1" noChangeArrowheads="1"/>
          </p:cNvSpPr>
          <p:nvPr>
            <p:ph type="body" idx="1"/>
          </p:nvPr>
        </p:nvSpPr>
        <p:spPr>
          <a:xfrm>
            <a:off x="685800" y="3200400"/>
            <a:ext cx="7772400" cy="2895600"/>
          </a:xfrm>
        </p:spPr>
        <p:txBody>
          <a:bodyPr/>
          <a:lstStyle/>
          <a:p>
            <a:pPr algn="ctr">
              <a:buFontTx/>
              <a:buNone/>
            </a:pPr>
            <a:r>
              <a:rPr lang="en-US" sz="4400" b="1"/>
              <a:t>Randy Pausch</a:t>
            </a:r>
          </a:p>
          <a:p>
            <a:pPr algn="ctr">
              <a:buFontTx/>
              <a:buNone/>
            </a:pPr>
            <a:r>
              <a:rPr lang="en-US" sz="4400" b="1"/>
              <a:t>Carnegie Mellon University</a:t>
            </a:r>
          </a:p>
          <a:p>
            <a:pPr algn="ctr">
              <a:buFontTx/>
              <a:buNone/>
            </a:pPr>
            <a:r>
              <a:rPr lang="en-US" sz="4400" b="1"/>
              <a:t>http://www.randypausch.com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8AA6FDA-2A08-451F-8C72-BC9C56D71E17}" type="slidenum">
              <a:rPr lang="en-US"/>
              <a:pPr/>
              <a:t>7</a:t>
            </a:fld>
            <a:endParaRPr lang="en-US"/>
          </a:p>
        </p:txBody>
      </p:sp>
      <p:sp>
        <p:nvSpPr>
          <p:cNvPr id="9218" name="Rectangle 2"/>
          <p:cNvSpPr>
            <a:spLocks noGrp="1" noChangeArrowheads="1"/>
          </p:cNvSpPr>
          <p:nvPr>
            <p:ph type="title"/>
          </p:nvPr>
        </p:nvSpPr>
        <p:spPr/>
        <p:txBody>
          <a:bodyPr/>
          <a:lstStyle/>
          <a:p>
            <a:r>
              <a:rPr lang="en-US" b="1"/>
              <a:t>Why Time Management is Important</a:t>
            </a:r>
          </a:p>
        </p:txBody>
      </p:sp>
      <p:sp>
        <p:nvSpPr>
          <p:cNvPr id="9219" name="Rectangle 3"/>
          <p:cNvSpPr>
            <a:spLocks noGrp="1" noChangeArrowheads="1"/>
          </p:cNvSpPr>
          <p:nvPr>
            <p:ph type="body" idx="1"/>
          </p:nvPr>
        </p:nvSpPr>
        <p:spPr/>
        <p:txBody>
          <a:bodyPr/>
          <a:lstStyle/>
          <a:p>
            <a:r>
              <a:rPr lang="en-US" sz="4000" b="1"/>
              <a:t>“The Time Famine”</a:t>
            </a:r>
          </a:p>
          <a:p>
            <a:endParaRPr lang="en-US" sz="4000" b="1"/>
          </a:p>
          <a:p>
            <a:r>
              <a:rPr lang="en-US" sz="4000" b="1"/>
              <a:t>Bad time management = stress</a:t>
            </a:r>
          </a:p>
          <a:p>
            <a:endParaRPr lang="en-US" sz="4000" b="1"/>
          </a:p>
          <a:p>
            <a:r>
              <a:rPr lang="en-US" sz="4000" b="1"/>
              <a:t>This is </a:t>
            </a:r>
            <a:r>
              <a:rPr lang="en-US" sz="4000" b="1" u="sng"/>
              <a:t>life</a:t>
            </a:r>
            <a:r>
              <a:rPr lang="en-US" sz="4000" b="1"/>
              <a:t> advice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25EC071-6185-4465-8808-2813F827A2A6}" type="slidenum">
              <a:rPr lang="en-US"/>
              <a:pPr/>
              <a:t>70</a:t>
            </a:fld>
            <a:endParaRPr lang="en-US"/>
          </a:p>
        </p:txBody>
      </p:sp>
      <p:sp>
        <p:nvSpPr>
          <p:cNvPr id="151554" name="Text Box 2"/>
          <p:cNvSpPr txBox="1">
            <a:spLocks noChangeArrowheads="1"/>
          </p:cNvSpPr>
          <p:nvPr/>
        </p:nvSpPr>
        <p:spPr bwMode="auto">
          <a:xfrm>
            <a:off x="914400" y="914400"/>
            <a:ext cx="7026275" cy="3505200"/>
          </a:xfrm>
          <a:prstGeom prst="rect">
            <a:avLst/>
          </a:prstGeom>
          <a:noFill/>
          <a:ln w="9525">
            <a:noFill/>
            <a:miter lim="800000"/>
            <a:headEnd/>
            <a:tailEnd/>
          </a:ln>
          <a:effectLst/>
        </p:spPr>
        <p:txBody>
          <a:bodyPr>
            <a:spAutoFit/>
          </a:bodyPr>
          <a:lstStyle/>
          <a:p>
            <a:r>
              <a:rPr lang="en-US" sz="4800"/>
              <a:t>Appendix:</a:t>
            </a:r>
          </a:p>
          <a:p>
            <a:endParaRPr lang="en-US" sz="4800"/>
          </a:p>
          <a:p>
            <a:pPr>
              <a:buFontTx/>
              <a:buChar char="•"/>
            </a:pPr>
            <a:r>
              <a:rPr lang="en-US" sz="3200"/>
              <a:t>Stephen Covey’s “Seven Habits”</a:t>
            </a:r>
          </a:p>
          <a:p>
            <a:pPr>
              <a:buFontTx/>
              <a:buChar char="•"/>
            </a:pPr>
            <a:endParaRPr lang="en-US" sz="3200"/>
          </a:p>
          <a:p>
            <a:pPr>
              <a:buFontTx/>
              <a:buChar char="•"/>
            </a:pPr>
            <a:r>
              <a:rPr lang="en-US" sz="3200"/>
              <a:t>Advice I have for working in groups.</a:t>
            </a:r>
          </a:p>
          <a:p>
            <a:endParaRPr lang="en-US" sz="320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1CF4D56-9BC8-4BCE-85C2-77157A06EA1F}" type="slidenum">
              <a:rPr lang="en-US"/>
              <a:pPr/>
              <a:t>71</a:t>
            </a:fld>
            <a:endParaRPr lang="en-US"/>
          </a:p>
        </p:txBody>
      </p:sp>
      <p:sp>
        <p:nvSpPr>
          <p:cNvPr id="60418" name="Rectangle 2"/>
          <p:cNvSpPr>
            <a:spLocks noGrp="1" noChangeArrowheads="1"/>
          </p:cNvSpPr>
          <p:nvPr>
            <p:ph type="title"/>
          </p:nvPr>
        </p:nvSpPr>
        <p:spPr/>
        <p:txBody>
          <a:bodyPr/>
          <a:lstStyle/>
          <a:p>
            <a:r>
              <a:rPr lang="en-US" b="1"/>
              <a:t>The Seven Habits</a:t>
            </a:r>
          </a:p>
        </p:txBody>
      </p:sp>
      <p:sp>
        <p:nvSpPr>
          <p:cNvPr id="60419" name="Rectangle 3"/>
          <p:cNvSpPr>
            <a:spLocks noGrp="1" noChangeArrowheads="1"/>
          </p:cNvSpPr>
          <p:nvPr>
            <p:ph type="body" idx="1"/>
          </p:nvPr>
        </p:nvSpPr>
        <p:spPr/>
        <p:txBody>
          <a:bodyPr/>
          <a:lstStyle/>
          <a:p>
            <a:pPr marL="609600" indent="-609600" algn="ctr">
              <a:lnSpc>
                <a:spcPct val="90000"/>
              </a:lnSpc>
              <a:buFontTx/>
              <a:buNone/>
            </a:pPr>
            <a:r>
              <a:rPr lang="en-US" sz="1800" b="1"/>
              <a:t>From “The Seven Habits of Highly Effective People: Restoring the Character Ethic” by Stephen R. Covey, Simon and Schuster, 1989</a:t>
            </a:r>
          </a:p>
          <a:p>
            <a:pPr marL="609600" indent="-609600">
              <a:lnSpc>
                <a:spcPct val="90000"/>
              </a:lnSpc>
              <a:buFontTx/>
              <a:buAutoNum type="arabicPeriod"/>
            </a:pPr>
            <a:r>
              <a:rPr lang="en-US" sz="2400" b="1"/>
              <a:t>BE PROACTIVE: Between stimulus and response in human beings lies the power to choose.  Productivity, then, means that we are solely responsible for what happens in our lives.  No fair blaming anyone or anything else. </a:t>
            </a:r>
          </a:p>
          <a:p>
            <a:pPr marL="609600" indent="-609600">
              <a:lnSpc>
                <a:spcPct val="90000"/>
              </a:lnSpc>
              <a:buFontTx/>
              <a:buAutoNum type="arabicPeriod"/>
            </a:pPr>
            <a:r>
              <a:rPr lang="en-US" sz="2400" b="1"/>
              <a:t>BEGIN WITH THE END IN MIND: Imagine your funeral and listen to what you would like the eulogist to say about you.  This should reveal exactly what matters most to you in your life.  Use this frame of reference to make all your day-to-day decisions so that you are working toward your most meaningful life goals.</a:t>
            </a:r>
          </a:p>
          <a:p>
            <a:pPr marL="609600" indent="-609600">
              <a:lnSpc>
                <a:spcPct val="90000"/>
              </a:lnSpc>
              <a:buFontTx/>
              <a:buNone/>
            </a:pPr>
            <a:endParaRPr lang="en-US" b="1"/>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A958718-D19C-468F-8B9B-B0F18E6518DE}" type="slidenum">
              <a:rPr lang="en-US"/>
              <a:pPr/>
              <a:t>72</a:t>
            </a:fld>
            <a:endParaRPr lang="en-US"/>
          </a:p>
        </p:txBody>
      </p:sp>
      <p:sp>
        <p:nvSpPr>
          <p:cNvPr id="61442" name="Rectangle 2"/>
          <p:cNvSpPr>
            <a:spLocks noGrp="1" noChangeArrowheads="1"/>
          </p:cNvSpPr>
          <p:nvPr>
            <p:ph type="title"/>
          </p:nvPr>
        </p:nvSpPr>
        <p:spPr/>
        <p:txBody>
          <a:bodyPr/>
          <a:lstStyle/>
          <a:p>
            <a:r>
              <a:rPr lang="en-US" b="1"/>
              <a:t>The Seven Habits</a:t>
            </a:r>
          </a:p>
        </p:txBody>
      </p:sp>
      <p:sp>
        <p:nvSpPr>
          <p:cNvPr id="61443" name="Rectangle 3"/>
          <p:cNvSpPr>
            <a:spLocks noGrp="1" noChangeArrowheads="1"/>
          </p:cNvSpPr>
          <p:nvPr>
            <p:ph type="body" idx="1"/>
          </p:nvPr>
        </p:nvSpPr>
        <p:spPr/>
        <p:txBody>
          <a:bodyPr/>
          <a:lstStyle/>
          <a:p>
            <a:pPr marL="609600" indent="-609600" algn="ctr">
              <a:lnSpc>
                <a:spcPct val="90000"/>
              </a:lnSpc>
              <a:buFontTx/>
              <a:buNone/>
            </a:pPr>
            <a:r>
              <a:rPr lang="en-US" sz="1800" b="1"/>
              <a:t>From “The Seven Habits of Highly Effective People: Restoring the Character Ethic” by Stephen R. Covey, Simon and Schuster, 1989</a:t>
            </a:r>
          </a:p>
          <a:p>
            <a:pPr marL="609600" indent="-609600">
              <a:lnSpc>
                <a:spcPct val="90000"/>
              </a:lnSpc>
              <a:buFontTx/>
              <a:buAutoNum type="arabicPeriod" startAt="3"/>
            </a:pPr>
            <a:r>
              <a:rPr lang="en-US" sz="2400" b="1"/>
              <a:t>PUT FIRST THINGS FIRST. To manage our lives effectively, we must keep our mission in mind, understand what’s important as well as urgent, and maintain a balance between what we produce each day and our ability to produce in the future.  Think of the former as putting out fires and the latter as personal development.  </a:t>
            </a:r>
          </a:p>
          <a:p>
            <a:pPr marL="609600" indent="-609600">
              <a:lnSpc>
                <a:spcPct val="90000"/>
              </a:lnSpc>
              <a:buFontTx/>
              <a:buAutoNum type="arabicPeriod" startAt="3"/>
            </a:pPr>
            <a:r>
              <a:rPr lang="en-US" sz="2400" b="1"/>
              <a:t>THINK WIN/WIN.  Agreements or solutions among people can be mutually beneficial if all parties cooperate and begin with a belief in the “third alternative”: a better way that hasn’t been thought of yet.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833155C-E75F-43DF-ABDF-CD567E0EF0C7}" type="slidenum">
              <a:rPr lang="en-US"/>
              <a:pPr/>
              <a:t>73</a:t>
            </a:fld>
            <a:endParaRPr lang="en-US"/>
          </a:p>
        </p:txBody>
      </p:sp>
      <p:sp>
        <p:nvSpPr>
          <p:cNvPr id="62466" name="Rectangle 2"/>
          <p:cNvSpPr>
            <a:spLocks noGrp="1" noChangeArrowheads="1"/>
          </p:cNvSpPr>
          <p:nvPr>
            <p:ph type="title"/>
          </p:nvPr>
        </p:nvSpPr>
        <p:spPr/>
        <p:txBody>
          <a:bodyPr/>
          <a:lstStyle/>
          <a:p>
            <a:r>
              <a:rPr lang="en-US" b="1"/>
              <a:t>The Seven Habits</a:t>
            </a:r>
          </a:p>
        </p:txBody>
      </p:sp>
      <p:sp>
        <p:nvSpPr>
          <p:cNvPr id="62467" name="Rectangle 3"/>
          <p:cNvSpPr>
            <a:spLocks noGrp="1" noChangeArrowheads="1"/>
          </p:cNvSpPr>
          <p:nvPr>
            <p:ph type="body" idx="1"/>
          </p:nvPr>
        </p:nvSpPr>
        <p:spPr/>
        <p:txBody>
          <a:bodyPr/>
          <a:lstStyle/>
          <a:p>
            <a:pPr marL="609600" indent="-609600" algn="ctr">
              <a:buFontTx/>
              <a:buNone/>
            </a:pPr>
            <a:r>
              <a:rPr lang="en-US" sz="1800" b="1"/>
              <a:t>From “The Seven Habits of Highly Effective People: Restoring the Character Ethic” by Stephen R. Covey, Simon and Schuster, 1989</a:t>
            </a:r>
          </a:p>
          <a:p>
            <a:pPr marL="609600" indent="-609600">
              <a:buFontTx/>
              <a:buAutoNum type="arabicPeriod" startAt="5"/>
            </a:pPr>
            <a:r>
              <a:rPr lang="en-US" sz="2400" b="1"/>
              <a:t>SEEK FIRST OT BE UNDERSTANDING, THEN TO BE UNDERSTOOD.  Most people don’t listen.  Not really.  They listen long enough to devise a solution to the speaker’s problem or a rejoinder to what’s being said.  Then they dive into the conversation.  You’ll be more effective in you relationships with people if you sincerely try to understand them fully before you try to make them understand your point of view</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BCC21E3-3A2F-4BB2-BD41-405EEA6D681A}" type="slidenum">
              <a:rPr lang="en-US"/>
              <a:pPr/>
              <a:t>74</a:t>
            </a:fld>
            <a:endParaRPr lang="en-US"/>
          </a:p>
        </p:txBody>
      </p:sp>
      <p:sp>
        <p:nvSpPr>
          <p:cNvPr id="63490" name="Rectangle 2"/>
          <p:cNvSpPr>
            <a:spLocks noGrp="1" noChangeArrowheads="1"/>
          </p:cNvSpPr>
          <p:nvPr>
            <p:ph type="title"/>
          </p:nvPr>
        </p:nvSpPr>
        <p:spPr/>
        <p:txBody>
          <a:bodyPr/>
          <a:lstStyle/>
          <a:p>
            <a:r>
              <a:rPr lang="en-US" b="1"/>
              <a:t>Seven Habits</a:t>
            </a:r>
          </a:p>
        </p:txBody>
      </p:sp>
      <p:sp>
        <p:nvSpPr>
          <p:cNvPr id="63491" name="Rectangle 3"/>
          <p:cNvSpPr>
            <a:spLocks noGrp="1" noChangeArrowheads="1"/>
          </p:cNvSpPr>
          <p:nvPr>
            <p:ph type="body" idx="1"/>
          </p:nvPr>
        </p:nvSpPr>
        <p:spPr/>
        <p:txBody>
          <a:bodyPr/>
          <a:lstStyle/>
          <a:p>
            <a:pPr marL="609600" indent="-609600" algn="ctr">
              <a:buFontTx/>
              <a:buNone/>
            </a:pPr>
            <a:r>
              <a:rPr lang="en-US" sz="2000" b="1"/>
              <a:t>From “The Seven Habits of Highly Effective People: Restoring the Character Ethic” by Stephen R. Covey, Simon and Schuster, 1989</a:t>
            </a:r>
          </a:p>
          <a:p>
            <a:pPr marL="609600" indent="-609600">
              <a:buFontTx/>
              <a:buAutoNum type="arabicPeriod" startAt="6"/>
            </a:pPr>
            <a:r>
              <a:rPr lang="en-US" sz="2800" b="1"/>
              <a:t>SYNERGIZE. Just what it sound like.  The whole is greater than the sum of its parts.  In practice, this means you must use “creative cooperation” in social interactions.  Value differences because it is often the clash between them that leads to creative solutions.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D78661F-32B6-49DF-873A-612ECF9510DE}" type="slidenum">
              <a:rPr lang="en-US"/>
              <a:pPr/>
              <a:t>75</a:t>
            </a:fld>
            <a:endParaRPr lang="en-US"/>
          </a:p>
        </p:txBody>
      </p:sp>
      <p:sp>
        <p:nvSpPr>
          <p:cNvPr id="64514" name="Rectangle 2"/>
          <p:cNvSpPr>
            <a:spLocks noGrp="1" noChangeArrowheads="1"/>
          </p:cNvSpPr>
          <p:nvPr>
            <p:ph type="title"/>
          </p:nvPr>
        </p:nvSpPr>
        <p:spPr/>
        <p:txBody>
          <a:bodyPr/>
          <a:lstStyle/>
          <a:p>
            <a:r>
              <a:rPr lang="en-US" b="1"/>
              <a:t>Seven Habits</a:t>
            </a:r>
          </a:p>
        </p:txBody>
      </p:sp>
      <p:sp>
        <p:nvSpPr>
          <p:cNvPr id="64515" name="Rectangle 3"/>
          <p:cNvSpPr>
            <a:spLocks noGrp="1" noChangeArrowheads="1"/>
          </p:cNvSpPr>
          <p:nvPr>
            <p:ph type="body" idx="1"/>
          </p:nvPr>
        </p:nvSpPr>
        <p:spPr/>
        <p:txBody>
          <a:bodyPr/>
          <a:lstStyle/>
          <a:p>
            <a:pPr marL="609600" indent="-609600" algn="ctr">
              <a:buFontTx/>
              <a:buNone/>
            </a:pPr>
            <a:r>
              <a:rPr lang="en-US" sz="1800" b="1"/>
              <a:t>From “The Seven Habits of Highly Effective People: Restoring the Character Ethic” by Stephen R. Covey, Simon and Schuster, 1989</a:t>
            </a:r>
          </a:p>
          <a:p>
            <a:pPr marL="609600" indent="-609600">
              <a:buFontTx/>
              <a:buAutoNum type="arabicPeriod" startAt="7"/>
            </a:pPr>
            <a:r>
              <a:rPr lang="en-US" sz="2400" b="1"/>
              <a:t>SHARPEN THE SAW. This is the habit of self-renewal, which has four elements.  The first is mental, which includes reading, visualizing, planning and writing.  The second is spiritual, which means value clarification and commitment, study and meditation.  Third is social/emotional, which stress management includes service, empathy, synergy and intrinsic security.  Finally, the physical includes exercise, nutrition and stress management.</a:t>
            </a:r>
          </a:p>
          <a:p>
            <a:pPr marL="609600" indent="-609600"/>
            <a:endParaRPr lang="en-US" sz="2800" b="1"/>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14A9835-2194-40A6-9FCB-85347E8F22BE}" type="slidenum">
              <a:rPr lang="en-US"/>
              <a:pPr/>
              <a:t>76</a:t>
            </a:fld>
            <a:endParaRPr lang="en-US"/>
          </a:p>
        </p:txBody>
      </p:sp>
      <p:sp>
        <p:nvSpPr>
          <p:cNvPr id="65538" name="Rectangle 2"/>
          <p:cNvSpPr>
            <a:spLocks noGrp="1" noChangeArrowheads="1"/>
          </p:cNvSpPr>
          <p:nvPr>
            <p:ph type="title"/>
          </p:nvPr>
        </p:nvSpPr>
        <p:spPr/>
        <p:txBody>
          <a:bodyPr/>
          <a:lstStyle/>
          <a:p>
            <a:r>
              <a:rPr lang="en-US" b="1"/>
              <a:t>Tips for Working in Groups</a:t>
            </a:r>
          </a:p>
        </p:txBody>
      </p:sp>
      <p:sp>
        <p:nvSpPr>
          <p:cNvPr id="65539" name="Rectangle 3"/>
          <p:cNvSpPr>
            <a:spLocks noGrp="1" noChangeArrowheads="1"/>
          </p:cNvSpPr>
          <p:nvPr>
            <p:ph type="body" idx="1"/>
          </p:nvPr>
        </p:nvSpPr>
        <p:spPr/>
        <p:txBody>
          <a:bodyPr/>
          <a:lstStyle/>
          <a:p>
            <a:pPr>
              <a:buFontTx/>
              <a:buNone/>
            </a:pPr>
            <a:r>
              <a:rPr lang="en-US" sz="1400" b="1"/>
              <a:t>By Randy Pausch, for the Building Virtual Worlds course at Carnegie Mellon, Spring 1998</a:t>
            </a:r>
          </a:p>
          <a:p>
            <a:r>
              <a:rPr lang="en-US" sz="2000" b="1"/>
              <a:t>Meet people properly.  It all starts with the introduction.  Then, exchange contact information, and make sure you know how to pronounce everyone’s names.  Exchange phone #s, and find out what hours are acceptable to call during.</a:t>
            </a:r>
          </a:p>
          <a:p>
            <a:r>
              <a:rPr lang="en-US" sz="2000" b="1"/>
              <a:t>Find things you have in common.  You can almost always find something in common with another person, and starting from that baseline, it’s much easier to then address issues where you have difference.  This is why cities like professional sports teams, which are socially galvanizing forces that cut across boundaries of race and wealth.  If nothing else, you probably have in common things like the weather.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A5DDD4E-4726-4713-8796-23D30837FD83}" type="slidenum">
              <a:rPr lang="en-US"/>
              <a:pPr/>
              <a:t>77</a:t>
            </a:fld>
            <a:endParaRPr lang="en-US"/>
          </a:p>
        </p:txBody>
      </p:sp>
      <p:sp>
        <p:nvSpPr>
          <p:cNvPr id="66562" name="Rectangle 2"/>
          <p:cNvSpPr>
            <a:spLocks noGrp="1" noChangeArrowheads="1"/>
          </p:cNvSpPr>
          <p:nvPr>
            <p:ph type="title"/>
          </p:nvPr>
        </p:nvSpPr>
        <p:spPr/>
        <p:txBody>
          <a:bodyPr/>
          <a:lstStyle/>
          <a:p>
            <a:r>
              <a:rPr lang="en-US" b="1"/>
              <a:t>Tips for Working in Groups</a:t>
            </a:r>
          </a:p>
        </p:txBody>
      </p:sp>
      <p:sp>
        <p:nvSpPr>
          <p:cNvPr id="66563" name="Rectangle 3"/>
          <p:cNvSpPr>
            <a:spLocks noGrp="1" noChangeArrowheads="1"/>
          </p:cNvSpPr>
          <p:nvPr>
            <p:ph type="body" idx="1"/>
          </p:nvPr>
        </p:nvSpPr>
        <p:spPr/>
        <p:txBody>
          <a:bodyPr/>
          <a:lstStyle/>
          <a:p>
            <a:pPr>
              <a:buFontTx/>
              <a:buNone/>
            </a:pPr>
            <a:r>
              <a:rPr lang="en-US" sz="1400" b="1"/>
              <a:t>By Randy Pausch, for the Building Virtual Worlds course at Carnegie Mellon, Spring 1998</a:t>
            </a:r>
          </a:p>
          <a:p>
            <a:r>
              <a:rPr lang="en-US" sz="2000" b="1"/>
              <a:t>Make meeting conditions good.  Have a large surface to write on, make sure the room is quiet and warm enough, and that there aren’t lots of distractions.  Make sure no one is hungry, cold, or tired.  Meet over a meal if you can; food softens a meeting. That’s why they “do lunch” in Hollywood</a:t>
            </a:r>
          </a:p>
          <a:p>
            <a:r>
              <a:rPr lang="en-US" sz="2000" b="1"/>
              <a:t>Let everyone talk.  Even if you think what they’re said is stupid.  Cutting someone off is rude, and not worth whatever small time gain you might make.  Don’t finish someone’s sentences for him or her; they can do that for themselves.  And remember:  talking louder or faster doesn’t make your idea any better.</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28BEF280-1FD8-43C3-ABA9-0990C8B2B118}" type="slidenum">
              <a:rPr lang="en-US"/>
              <a:pPr/>
              <a:t>78</a:t>
            </a:fld>
            <a:endParaRPr lang="en-US"/>
          </a:p>
        </p:txBody>
      </p:sp>
      <p:sp>
        <p:nvSpPr>
          <p:cNvPr id="67586" name="Rectangle 2"/>
          <p:cNvSpPr>
            <a:spLocks noGrp="1" noChangeArrowheads="1"/>
          </p:cNvSpPr>
          <p:nvPr>
            <p:ph type="title"/>
          </p:nvPr>
        </p:nvSpPr>
        <p:spPr/>
        <p:txBody>
          <a:bodyPr/>
          <a:lstStyle/>
          <a:p>
            <a:r>
              <a:rPr lang="en-US" b="1"/>
              <a:t>Tips for Working in Groups</a:t>
            </a:r>
          </a:p>
        </p:txBody>
      </p:sp>
      <p:sp>
        <p:nvSpPr>
          <p:cNvPr id="67587" name="Rectangle 3"/>
          <p:cNvSpPr>
            <a:spLocks noGrp="1" noChangeArrowheads="1"/>
          </p:cNvSpPr>
          <p:nvPr>
            <p:ph type="body" idx="1"/>
          </p:nvPr>
        </p:nvSpPr>
        <p:spPr/>
        <p:txBody>
          <a:bodyPr/>
          <a:lstStyle/>
          <a:p>
            <a:pPr>
              <a:buFontTx/>
              <a:buNone/>
            </a:pPr>
            <a:r>
              <a:rPr lang="en-US" sz="1600" b="1"/>
              <a:t>By Randy Pausch, for the Building Virtual Worlds course at Carnegie Mellon, Spring 1998</a:t>
            </a:r>
          </a:p>
          <a:p>
            <a:r>
              <a:rPr lang="en-US" sz="2400" b="1"/>
              <a:t>Check your egos at the door.  When you discuss ideas, immediately label them and write them down.  The labels should be descriptive of the idea, not the originator:  “the troll bridge story,” not “Jane’s story.”</a:t>
            </a:r>
          </a:p>
          <a:p>
            <a:r>
              <a:rPr lang="en-US" sz="2400" b="1"/>
              <a:t>Praise each other.  Find something nice to say, even if it’s a stretch.  Even the worst of ideas has a silver lining inside it, if you just look hard enough.  Focus on the good, praise it, and then raise any objections or concerns you have about the rest of it.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7768EB6-E2BD-4B17-A520-EC15FF0EEBB9}" type="slidenum">
              <a:rPr lang="en-US"/>
              <a:pPr/>
              <a:t>79</a:t>
            </a:fld>
            <a:endParaRPr lang="en-US"/>
          </a:p>
        </p:txBody>
      </p:sp>
      <p:sp>
        <p:nvSpPr>
          <p:cNvPr id="68610" name="Rectangle 2"/>
          <p:cNvSpPr>
            <a:spLocks noGrp="1" noChangeArrowheads="1"/>
          </p:cNvSpPr>
          <p:nvPr>
            <p:ph type="title"/>
          </p:nvPr>
        </p:nvSpPr>
        <p:spPr/>
        <p:txBody>
          <a:bodyPr/>
          <a:lstStyle/>
          <a:p>
            <a:r>
              <a:rPr lang="en-US" b="1"/>
              <a:t>Tips for Working in Groups</a:t>
            </a:r>
          </a:p>
        </p:txBody>
      </p:sp>
      <p:sp>
        <p:nvSpPr>
          <p:cNvPr id="68611" name="Rectangle 3"/>
          <p:cNvSpPr>
            <a:spLocks noGrp="1" noChangeArrowheads="1"/>
          </p:cNvSpPr>
          <p:nvPr>
            <p:ph type="body" idx="1"/>
          </p:nvPr>
        </p:nvSpPr>
        <p:spPr/>
        <p:txBody>
          <a:bodyPr/>
          <a:lstStyle/>
          <a:p>
            <a:pPr>
              <a:lnSpc>
                <a:spcPct val="90000"/>
              </a:lnSpc>
              <a:buFontTx/>
              <a:buNone/>
            </a:pPr>
            <a:r>
              <a:rPr lang="en-US" sz="1400" b="1"/>
              <a:t>By Randy Pausch, for the Building Virtual Worlds course at Carnegie Mellon, Spring 1998</a:t>
            </a:r>
          </a:p>
          <a:p>
            <a:pPr>
              <a:lnSpc>
                <a:spcPct val="90000"/>
              </a:lnSpc>
            </a:pPr>
            <a:r>
              <a:rPr lang="en-US" sz="2000" b="1"/>
              <a:t>Put if in writing.  Always write down who is responsible for what, by when.  Be concrete.  Arrange meetings by email, and establish accountability.  Never assume that someone’s roommate will deliver a phone message.  Also, remember that “politics is when you have more than 2 people” – with that in mind, always CC (carbon copy) any piece of email within the group, or to me, to </a:t>
            </a:r>
            <a:r>
              <a:rPr lang="en-US" sz="2000" b="1" u="sng"/>
              <a:t>all members</a:t>
            </a:r>
            <a:r>
              <a:rPr lang="en-US" sz="2000" b="1"/>
              <a:t> of the group.  This rule should never be violated; don’t try to guess what your group mates might or might not want to hear about.  </a:t>
            </a:r>
          </a:p>
          <a:p>
            <a:pPr>
              <a:lnSpc>
                <a:spcPct val="90000"/>
              </a:lnSpc>
            </a:pPr>
            <a:r>
              <a:rPr lang="en-US" sz="2000" b="1"/>
              <a:t>Be open and honest.  Talk with your group members if there’s a problem, and talk with me if you think you need help.  The whole point of this course is that it’s tough to work across cultures.  If we all go into it knowing that’s an issue, we should be comfortable discussing problems when they arise – after all, that’s what this course is really about.  Be forgiving when people make mistakes, but don’t be afraid to raise the issues when they come up.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D62E864-7B5C-4D32-9A00-A1BB07E4A8A0}" type="slidenum">
              <a:rPr lang="en-US"/>
              <a:pPr/>
              <a:t>8</a:t>
            </a:fld>
            <a:endParaRPr lang="en-US"/>
          </a:p>
        </p:txBody>
      </p:sp>
      <p:sp>
        <p:nvSpPr>
          <p:cNvPr id="11266" name="Rectangle 2"/>
          <p:cNvSpPr>
            <a:spLocks noGrp="1" noChangeArrowheads="1"/>
          </p:cNvSpPr>
          <p:nvPr>
            <p:ph type="title"/>
          </p:nvPr>
        </p:nvSpPr>
        <p:spPr/>
        <p:txBody>
          <a:bodyPr/>
          <a:lstStyle/>
          <a:p>
            <a:r>
              <a:rPr lang="en-US" b="1"/>
              <a:t>The Problem is Severe</a:t>
            </a:r>
          </a:p>
        </p:txBody>
      </p:sp>
      <p:sp>
        <p:nvSpPr>
          <p:cNvPr id="11267" name="Rectangle 3"/>
          <p:cNvSpPr>
            <a:spLocks noGrp="1" noChangeArrowheads="1"/>
          </p:cNvSpPr>
          <p:nvPr>
            <p:ph type="body" idx="1"/>
          </p:nvPr>
        </p:nvSpPr>
        <p:spPr/>
        <p:txBody>
          <a:bodyPr/>
          <a:lstStyle/>
          <a:p>
            <a:pPr>
              <a:buFontTx/>
              <a:buNone/>
            </a:pPr>
            <a:r>
              <a:rPr lang="en-US" b="1"/>
              <a:t>By some estimates, people waste about 2 hours per day.  Signs of time wasting:</a:t>
            </a:r>
          </a:p>
          <a:p>
            <a:pPr lvl="1"/>
            <a:r>
              <a:rPr lang="en-US" sz="2600" b="1"/>
              <a:t>Messy desk and cluttered (or no) files</a:t>
            </a:r>
          </a:p>
          <a:p>
            <a:pPr lvl="1"/>
            <a:r>
              <a:rPr lang="en-US" sz="2600" b="1"/>
              <a:t>Can’t find things</a:t>
            </a:r>
          </a:p>
          <a:p>
            <a:pPr lvl="1"/>
            <a:r>
              <a:rPr lang="en-US" sz="2600" b="1"/>
              <a:t>Miss appointments, need to reschedule them late and/or unprepared for meetings</a:t>
            </a:r>
          </a:p>
          <a:p>
            <a:pPr lvl="1"/>
            <a:r>
              <a:rPr lang="en-US" sz="2600" b="1"/>
              <a:t>Volunteer to do things other people should do</a:t>
            </a:r>
          </a:p>
          <a:p>
            <a:pPr lvl="1"/>
            <a:r>
              <a:rPr lang="en-US" sz="2600" b="1"/>
              <a:t>Tired/unable to concentrate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42C8CA3-1212-4E3F-BBD3-A53A5667429A}" type="slidenum">
              <a:rPr lang="en-US"/>
              <a:pPr/>
              <a:t>80</a:t>
            </a:fld>
            <a:endParaRPr lang="en-US"/>
          </a:p>
        </p:txBody>
      </p:sp>
      <p:sp>
        <p:nvSpPr>
          <p:cNvPr id="69634" name="Rectangle 2"/>
          <p:cNvSpPr>
            <a:spLocks noGrp="1" noChangeArrowheads="1"/>
          </p:cNvSpPr>
          <p:nvPr>
            <p:ph type="title"/>
          </p:nvPr>
        </p:nvSpPr>
        <p:spPr/>
        <p:txBody>
          <a:bodyPr/>
          <a:lstStyle/>
          <a:p>
            <a:r>
              <a:rPr lang="en-US" b="1"/>
              <a:t>Tips for Working in Groups</a:t>
            </a:r>
          </a:p>
        </p:txBody>
      </p:sp>
      <p:sp>
        <p:nvSpPr>
          <p:cNvPr id="69635" name="Rectangle 3"/>
          <p:cNvSpPr>
            <a:spLocks noGrp="1" noChangeArrowheads="1"/>
          </p:cNvSpPr>
          <p:nvPr>
            <p:ph type="body" idx="1"/>
          </p:nvPr>
        </p:nvSpPr>
        <p:spPr/>
        <p:txBody>
          <a:bodyPr/>
          <a:lstStyle/>
          <a:p>
            <a:pPr>
              <a:lnSpc>
                <a:spcPct val="90000"/>
              </a:lnSpc>
              <a:buFontTx/>
              <a:buNone/>
            </a:pPr>
            <a:r>
              <a:rPr lang="en-US" sz="1600" b="1"/>
              <a:t>By Randy Pausch, for the Building Virtual Worlds course at Carnegie Mellon, Spring 1998</a:t>
            </a:r>
          </a:p>
          <a:p>
            <a:pPr>
              <a:lnSpc>
                <a:spcPct val="90000"/>
              </a:lnSpc>
            </a:pPr>
            <a:r>
              <a:rPr lang="en-US" sz="2400" b="1"/>
              <a:t>Avoid conflict at all costs.  When stress occurs and tempers flare, take a short break.  Clear your heads, apologize, and take another stab at it.  Apologize for upsetting your peers, even if you think someone else was primarily at fault; the goal is to work together, not start a legal battle over whose transgressions were worse.  It takes two to have an argument, so be the peacemaker.</a:t>
            </a:r>
          </a:p>
          <a:p>
            <a:pPr>
              <a:lnSpc>
                <a:spcPct val="90000"/>
              </a:lnSpc>
            </a:pPr>
            <a:r>
              <a:rPr lang="en-US" sz="2400" b="1"/>
              <a:t>Phrase alternatives as questions.  Instead of “I think we should do A, not B,” try “What if we did A, instead of B?”  That allows people to offer comments, rather than defend one choice.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3071324-E2E7-4216-9398-4466CC2C75A7}" type="slidenum">
              <a:rPr lang="en-US"/>
              <a:pPr/>
              <a:t>9</a:t>
            </a:fld>
            <a:endParaRPr lang="en-US"/>
          </a:p>
        </p:txBody>
      </p:sp>
      <p:sp>
        <p:nvSpPr>
          <p:cNvPr id="12290" name="Rectangle 2"/>
          <p:cNvSpPr>
            <a:spLocks noGrp="1" noChangeArrowheads="1"/>
          </p:cNvSpPr>
          <p:nvPr>
            <p:ph type="title"/>
          </p:nvPr>
        </p:nvSpPr>
        <p:spPr>
          <a:xfrm>
            <a:off x="685800" y="609600"/>
            <a:ext cx="8153400" cy="1143000"/>
          </a:xfrm>
        </p:spPr>
        <p:txBody>
          <a:bodyPr/>
          <a:lstStyle/>
          <a:p>
            <a:r>
              <a:rPr lang="en-US" b="1"/>
              <a:t>Hear me Now, Believe me Later</a:t>
            </a:r>
          </a:p>
        </p:txBody>
      </p:sp>
      <p:sp>
        <p:nvSpPr>
          <p:cNvPr id="12291" name="Rectangle 3"/>
          <p:cNvSpPr>
            <a:spLocks noGrp="1" noChangeArrowheads="1"/>
          </p:cNvSpPr>
          <p:nvPr>
            <p:ph type="body" idx="1"/>
          </p:nvPr>
        </p:nvSpPr>
        <p:spPr/>
        <p:txBody>
          <a:bodyPr/>
          <a:lstStyle/>
          <a:p>
            <a:r>
              <a:rPr lang="en-US" sz="4400" b="1"/>
              <a:t>Being successful doesn’t make you manage your time well.</a:t>
            </a:r>
          </a:p>
          <a:p>
            <a:endParaRPr lang="en-US" sz="4400" b="1"/>
          </a:p>
          <a:p>
            <a:r>
              <a:rPr lang="en-US" sz="4400" b="1"/>
              <a:t>Managing your time well makes you successful.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TotalTime>
  <Words>2985</Words>
  <Application>Microsoft Office PowerPoint</Application>
  <PresentationFormat>On-screen Show (4:3)</PresentationFormat>
  <Paragraphs>412</Paragraphs>
  <Slides>80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80</vt:i4>
      </vt:variant>
    </vt:vector>
  </HeadingPairs>
  <TitlesOfParts>
    <vt:vector size="82" baseType="lpstr">
      <vt:lpstr>Times New Roman</vt:lpstr>
      <vt:lpstr>Default Design</vt:lpstr>
      <vt:lpstr>Time Management</vt:lpstr>
      <vt:lpstr>At this talk you will learn to:</vt:lpstr>
      <vt:lpstr>Slide 3</vt:lpstr>
      <vt:lpstr>Introduction</vt:lpstr>
      <vt:lpstr>Outline</vt:lpstr>
      <vt:lpstr>One Good Thief is Worth Ten Good Scholars: </vt:lpstr>
      <vt:lpstr>Why Time Management is Important</vt:lpstr>
      <vt:lpstr>The Problem is Severe</vt:lpstr>
      <vt:lpstr>Hear me Now, Believe me Later</vt:lpstr>
      <vt:lpstr>Goals, Priorities, and Planning</vt:lpstr>
      <vt:lpstr>The 80/20 Rule</vt:lpstr>
      <vt:lpstr>Inspiration</vt:lpstr>
      <vt:lpstr>Planning</vt:lpstr>
      <vt:lpstr>TO Do Lists</vt:lpstr>
      <vt:lpstr>The four-quadrant TO DO List</vt:lpstr>
      <vt:lpstr>Slide 16</vt:lpstr>
      <vt:lpstr>Paperwork</vt:lpstr>
      <vt:lpstr>Slide 18</vt:lpstr>
      <vt:lpstr>Slide 19</vt:lpstr>
      <vt:lpstr>Slide 20</vt:lpstr>
      <vt:lpstr>Slide 21</vt:lpstr>
      <vt:lpstr>Slide 22</vt:lpstr>
      <vt:lpstr>Slide 23</vt:lpstr>
      <vt:lpstr>Slide 24</vt:lpstr>
      <vt:lpstr>Slide 25</vt:lpstr>
      <vt:lpstr>Slide 26</vt:lpstr>
      <vt:lpstr>Telephone</vt:lpstr>
      <vt:lpstr>Telephone</vt:lpstr>
      <vt:lpstr>Slide 29</vt:lpstr>
      <vt:lpstr>Slide 30</vt:lpstr>
      <vt:lpstr>Slide 31</vt:lpstr>
      <vt:lpstr>Slide 32</vt:lpstr>
      <vt:lpstr>Slide 33</vt:lpstr>
      <vt:lpstr>Slide 34</vt:lpstr>
      <vt:lpstr>Slide 35</vt:lpstr>
      <vt:lpstr>Slide 36</vt:lpstr>
      <vt:lpstr>Reading Pile</vt:lpstr>
      <vt:lpstr>Office Logistics</vt:lpstr>
      <vt:lpstr>Scheduling Yourself</vt:lpstr>
      <vt:lpstr>Learn to say “No”</vt:lpstr>
      <vt:lpstr>Gentle No’s</vt:lpstr>
      <vt:lpstr>Everyone has Good and Bad Times</vt:lpstr>
      <vt:lpstr>Interruptions</vt:lpstr>
      <vt:lpstr>Cutting Things Short</vt:lpstr>
      <vt:lpstr>Time Journals</vt:lpstr>
      <vt:lpstr>Slide 46</vt:lpstr>
      <vt:lpstr>Slide 47</vt:lpstr>
      <vt:lpstr>Slide 48</vt:lpstr>
      <vt:lpstr>Slide 49</vt:lpstr>
      <vt:lpstr>Using Time Journal Data</vt:lpstr>
      <vt:lpstr>Procrastination</vt:lpstr>
      <vt:lpstr>Balancing Act</vt:lpstr>
      <vt:lpstr>Avoiding Procrastination</vt:lpstr>
      <vt:lpstr>Comfort Zones</vt:lpstr>
      <vt:lpstr>Quit Making Excuses…</vt:lpstr>
      <vt:lpstr>Delegation</vt:lpstr>
      <vt:lpstr>Delegation is not dumping</vt:lpstr>
      <vt:lpstr>Challenge People</vt:lpstr>
      <vt:lpstr>Sociology</vt:lpstr>
      <vt:lpstr>Meetings</vt:lpstr>
      <vt:lpstr>Randy’s Magic E-Mail Tips</vt:lpstr>
      <vt:lpstr>Care and Feeding of Advisors</vt:lpstr>
      <vt:lpstr>Care and Feeding of Advisors</vt:lpstr>
      <vt:lpstr>General Advice: Vacations</vt:lpstr>
      <vt:lpstr>General Advice</vt:lpstr>
      <vt:lpstr>General Advice</vt:lpstr>
      <vt:lpstr>Recommended Readings</vt:lpstr>
      <vt:lpstr>Action Items</vt:lpstr>
      <vt:lpstr>Time Management</vt:lpstr>
      <vt:lpstr>Slide 70</vt:lpstr>
      <vt:lpstr>The Seven Habits</vt:lpstr>
      <vt:lpstr>The Seven Habits</vt:lpstr>
      <vt:lpstr>The Seven Habits</vt:lpstr>
      <vt:lpstr>Seven Habits</vt:lpstr>
      <vt:lpstr>Seven Habits</vt:lpstr>
      <vt:lpstr>Tips for Working in Groups</vt:lpstr>
      <vt:lpstr>Tips for Working in Groups</vt:lpstr>
      <vt:lpstr>Tips for Working in Groups</vt:lpstr>
      <vt:lpstr>Tips for Working in Groups</vt:lpstr>
      <vt:lpstr>Tips for Working in Groups</vt:lpstr>
    </vt:vector>
  </TitlesOfParts>
  <Company>Carnegie Mellon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Management</dc:title>
  <dc:creator>SCS</dc:creator>
  <cp:lastModifiedBy>Rumpelstiltskin</cp:lastModifiedBy>
  <cp:revision>30</cp:revision>
  <dcterms:created xsi:type="dcterms:W3CDTF">2001-10-02T16:11:53Z</dcterms:created>
  <dcterms:modified xsi:type="dcterms:W3CDTF">2013-11-16T12:16:06Z</dcterms:modified>
</cp:coreProperties>
</file>