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6" r:id="rId4"/>
    <p:sldId id="260" r:id="rId5"/>
    <p:sldId id="277" r:id="rId6"/>
    <p:sldId id="261" r:id="rId7"/>
    <p:sldId id="258" r:id="rId8"/>
    <p:sldId id="266" r:id="rId9"/>
    <p:sldId id="267" r:id="rId10"/>
    <p:sldId id="271" r:id="rId11"/>
    <p:sldId id="278" r:id="rId12"/>
    <p:sldId id="268" r:id="rId13"/>
    <p:sldId id="272" r:id="rId14"/>
    <p:sldId id="269" r:id="rId15"/>
    <p:sldId id="273" r:id="rId16"/>
    <p:sldId id="270" r:id="rId17"/>
    <p:sldId id="26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4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23005-94B8-48AA-AC37-8984F165D7B7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C0E63-B04C-4D3C-A5E5-2EE7A9376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0E63-B04C-4D3C-A5E5-2EE7A93768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570C47C-6251-4B8A-BFF6-E41CE2D68362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370F21A-9CD5-4A4C-B50B-05C34484F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bdo.fargly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bdo_fargly@yahoo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bdo.fargly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bdo_fargly@yaho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Generate Electricity from solar energy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6" name="Picture 6" descr="D:\variable\picture\3almia\206392_367430403337579_2029847404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5" y="5202382"/>
            <a:ext cx="914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bdofargly\Downloads\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654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49" y="1676400"/>
            <a:ext cx="7887751" cy="484909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618" y="1524000"/>
            <a:ext cx="8863688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7472"/>
            <a:ext cx="8229600" cy="110032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600" dirty="0">
                <a:solidFill>
                  <a:srgbClr val="FFFF00"/>
                </a:solidFill>
              </a:rPr>
              <a:t>1-parabolic </a:t>
            </a:r>
            <a:r>
              <a:rPr lang="en-US" sz="3600" dirty="0" smtClean="0">
                <a:solidFill>
                  <a:srgbClr val="FFFF00"/>
                </a:solidFill>
              </a:rPr>
              <a:t>trough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9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7472"/>
            <a:ext cx="8229600" cy="110032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600" dirty="0" smtClean="0">
                <a:solidFill>
                  <a:srgbClr val="FFFF00"/>
                </a:solidFill>
              </a:rPr>
              <a:t>1- parabolic trough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abdofargly\Desktop\1237733_620902521263417_19683484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26" y="2057400"/>
            <a:ext cx="764817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4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magic location Switzerland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7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Solar thermal power plant(CSP)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25146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2- Fresnel collectors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86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152072"/>
            <a:ext cx="868680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Fresnel collectors </a:t>
            </a:r>
            <a:r>
              <a:rPr lang="en-US" dirty="0" smtClean="0"/>
              <a:t>are </a:t>
            </a:r>
            <a:r>
              <a:rPr lang="en-US" dirty="0"/>
              <a:t>also undergoing practical trials. With these collectors, long, </a:t>
            </a:r>
            <a:r>
              <a:rPr lang="en-US" dirty="0">
                <a:solidFill>
                  <a:srgbClr val="0070C0"/>
                </a:solidFill>
              </a:rPr>
              <a:t>only slightly curved reflectors concentrate </a:t>
            </a: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solar radiation onto a fixed absorber tube</a:t>
            </a:r>
            <a:r>
              <a:rPr lang="en-US" dirty="0"/>
              <a:t>, </a:t>
            </a:r>
            <a:r>
              <a:rPr lang="en-US" dirty="0" smtClean="0"/>
              <a:t>where</a:t>
            </a:r>
          </a:p>
          <a:p>
            <a:r>
              <a:rPr lang="en-US" dirty="0"/>
              <a:t>water is directly heated and </a:t>
            </a:r>
            <a:r>
              <a:rPr lang="en-US" dirty="0" smtClean="0"/>
              <a:t>vaporized. </a:t>
            </a:r>
            <a:r>
              <a:rPr lang="en-US" dirty="0"/>
              <a:t>As the basic </a:t>
            </a:r>
            <a:r>
              <a:rPr lang="en-US" dirty="0" smtClean="0"/>
              <a:t>concept </a:t>
            </a:r>
            <a:r>
              <a:rPr lang="en-US" dirty="0"/>
              <a:t>of these collectors is simpler in comparison </a:t>
            </a:r>
            <a:r>
              <a:rPr lang="en-US" dirty="0" smtClean="0"/>
              <a:t>to </a:t>
            </a:r>
            <a:r>
              <a:rPr lang="en-US" dirty="0"/>
              <a:t>parabolic troughs, lower investment costs for the </a:t>
            </a:r>
            <a:r>
              <a:rPr lang="en-US" dirty="0" smtClean="0"/>
              <a:t>reflectors </a:t>
            </a:r>
            <a:r>
              <a:rPr lang="en-US" dirty="0"/>
              <a:t>can be expected. However, the comparable </a:t>
            </a:r>
            <a:r>
              <a:rPr lang="en-US" dirty="0" smtClean="0"/>
              <a:t>annual </a:t>
            </a:r>
            <a:r>
              <a:rPr lang="en-US" u="sng" dirty="0">
                <a:solidFill>
                  <a:srgbClr val="00B0F0"/>
                </a:solidFill>
              </a:rPr>
              <a:t>efficiency will be somewhat lower.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84278"/>
            <a:ext cx="990600" cy="4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5240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bdo__000\Downloads\clfr_technolog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09800"/>
            <a:ext cx="4572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18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7472"/>
            <a:ext cx="8229600" cy="110032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600" dirty="0">
                <a:solidFill>
                  <a:srgbClr val="FFFF00"/>
                </a:solidFill>
              </a:rPr>
              <a:t>2- Fresnel </a:t>
            </a:r>
            <a:r>
              <a:rPr lang="en-US" sz="3600" dirty="0" smtClean="0">
                <a:solidFill>
                  <a:srgbClr val="FFFF00"/>
                </a:solidFill>
              </a:rPr>
              <a:t>collectors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968" y="1585654"/>
            <a:ext cx="7078063" cy="4738945"/>
          </a:xfrm>
          <a:prstGeom prst="rect">
            <a:avLst/>
          </a:prstGeom>
        </p:spPr>
      </p:pic>
      <p:pic>
        <p:nvPicPr>
          <p:cNvPr id="2050" name="Picture 2" descr="C:\Users\abdofargly\Desktop\picture_h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69337" cy="52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7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Solar thermal power plant(CSP)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3048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3- </a:t>
            </a:r>
            <a:r>
              <a:rPr lang="en-US" b="1" dirty="0">
                <a:solidFill>
                  <a:srgbClr val="FF0000"/>
                </a:solidFill>
              </a:rPr>
              <a:t>solar tower power plants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839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999672"/>
            <a:ext cx="883920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solar tower power plants </a:t>
            </a:r>
            <a:r>
              <a:rPr lang="en-US" dirty="0" smtClean="0"/>
              <a:t>solar </a:t>
            </a:r>
            <a:r>
              <a:rPr lang="en-US" dirty="0"/>
              <a:t>radiation is concentrated onto a central heat exchanger /</a:t>
            </a:r>
          </a:p>
          <a:p>
            <a:r>
              <a:rPr lang="en-US" dirty="0"/>
              <a:t>absorber by hundreds of automatically positioned </a:t>
            </a:r>
            <a:r>
              <a:rPr lang="en-US" dirty="0" smtClean="0"/>
              <a:t>reflectors</a:t>
            </a:r>
            <a:r>
              <a:rPr lang="en-US" dirty="0"/>
              <a:t>. </a:t>
            </a:r>
            <a:r>
              <a:rPr lang="en-US" dirty="0">
                <a:solidFill>
                  <a:srgbClr val="00B050"/>
                </a:solidFill>
              </a:rPr>
              <a:t>The significantly higher concentration in </a:t>
            </a:r>
            <a:r>
              <a:rPr lang="en-US" dirty="0" smtClean="0">
                <a:solidFill>
                  <a:srgbClr val="00B050"/>
                </a:solidFill>
              </a:rPr>
              <a:t>comparison </a:t>
            </a:r>
            <a:r>
              <a:rPr lang="en-US" dirty="0">
                <a:solidFill>
                  <a:srgbClr val="00B050"/>
                </a:solidFill>
              </a:rPr>
              <a:t>to parabolic trough collectors</a:t>
            </a:r>
            <a:r>
              <a:rPr lang="en-US" dirty="0"/>
              <a:t>, for </a:t>
            </a:r>
            <a:r>
              <a:rPr lang="en-US" dirty="0" smtClean="0"/>
              <a:t>example, </a:t>
            </a:r>
            <a:r>
              <a:rPr lang="en-US" b="1" u="sng" dirty="0" smtClean="0">
                <a:solidFill>
                  <a:srgbClr val="FF0000"/>
                </a:solidFill>
              </a:rPr>
              <a:t>allows </a:t>
            </a:r>
            <a:r>
              <a:rPr lang="en-US" b="1" u="sng" dirty="0">
                <a:solidFill>
                  <a:srgbClr val="FF0000"/>
                </a:solidFill>
              </a:rPr>
              <a:t>higher temperatures in excess of 1,000 °C </a:t>
            </a:r>
            <a:r>
              <a:rPr lang="en-US" dirty="0"/>
              <a:t>to be </a:t>
            </a:r>
            <a:r>
              <a:rPr lang="en-US" dirty="0" smtClean="0"/>
              <a:t>achieved</a:t>
            </a:r>
            <a:r>
              <a:rPr lang="en-US" dirty="0"/>
              <a:t>. This enables greater efficiency, particularly </a:t>
            </a:r>
            <a:r>
              <a:rPr lang="en-US" dirty="0" smtClean="0"/>
              <a:t>when </a:t>
            </a:r>
            <a:r>
              <a:rPr lang="en-US" dirty="0"/>
              <a:t>using gas-powered turbines, </a:t>
            </a:r>
            <a:r>
              <a:rPr lang="en-US" dirty="0">
                <a:solidFill>
                  <a:srgbClr val="0070C0"/>
                </a:solidFill>
              </a:rPr>
              <a:t>thereby resulting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>
                <a:solidFill>
                  <a:srgbClr val="0070C0"/>
                </a:solidFill>
              </a:rPr>
              <a:t>lower electricity costs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84278"/>
            <a:ext cx="990600" cy="4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44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692" y="1594490"/>
            <a:ext cx="7684340" cy="4886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7472"/>
            <a:ext cx="8229600" cy="110032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600" dirty="0">
                <a:solidFill>
                  <a:srgbClr val="FFFF00"/>
                </a:solidFill>
              </a:rPr>
              <a:t>3- solar tower power </a:t>
            </a:r>
            <a:r>
              <a:rPr lang="en-US" sz="3600" dirty="0" smtClean="0">
                <a:solidFill>
                  <a:srgbClr val="FFFF00"/>
                </a:solidFill>
              </a:rPr>
              <a:t>plants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bdofargly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62" y="1687773"/>
            <a:ext cx="8610600" cy="50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bdofargly\Downloads\80_630_225_ivan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22" y="1594490"/>
            <a:ext cx="80584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bdofargly\Downloads\80_630_225_pale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22" y="4344043"/>
            <a:ext cx="8058440" cy="237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bdofargly\Downloads\80_630_225_sedc1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63" y="1594490"/>
            <a:ext cx="8837038" cy="51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7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Solar thermal power plant(CSP)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599"/>
            <a:ext cx="8763000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00200"/>
            <a:ext cx="3048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4- Dish-</a:t>
            </a:r>
            <a:r>
              <a:rPr lang="en-US" b="1" dirty="0" err="1" smtClean="0">
                <a:solidFill>
                  <a:srgbClr val="FF0000"/>
                </a:solidFill>
              </a:rPr>
              <a:t>Stirling</a:t>
            </a:r>
            <a:r>
              <a:rPr lang="en-US" b="1" dirty="0" smtClean="0">
                <a:solidFill>
                  <a:srgbClr val="FF0000"/>
                </a:solidFill>
              </a:rPr>
              <a:t> machine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750475"/>
            <a:ext cx="89916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 a parabolic reflector mirror concentrates the </a:t>
            </a:r>
            <a:r>
              <a:rPr lang="en-US" u="sng" dirty="0" smtClean="0">
                <a:solidFill>
                  <a:srgbClr val="0070C0"/>
                </a:solidFill>
              </a:rPr>
              <a:t>solar </a:t>
            </a:r>
            <a:r>
              <a:rPr lang="en-US" u="sng" dirty="0">
                <a:solidFill>
                  <a:srgbClr val="0070C0"/>
                </a:solidFill>
              </a:rPr>
              <a:t>radiation onto the receiver of a connected Stirling </a:t>
            </a:r>
            <a:r>
              <a:rPr lang="en-US" u="sng" dirty="0" smtClean="0">
                <a:solidFill>
                  <a:srgbClr val="0070C0"/>
                </a:solidFill>
              </a:rPr>
              <a:t>engine</a:t>
            </a:r>
            <a:r>
              <a:rPr lang="en-US" dirty="0"/>
              <a:t>. The engine then converts the </a:t>
            </a:r>
            <a:r>
              <a:rPr lang="en-US" u="sng" dirty="0">
                <a:solidFill>
                  <a:srgbClr val="FF0000"/>
                </a:solidFill>
              </a:rPr>
              <a:t>thermal energy </a:t>
            </a:r>
          </a:p>
          <a:p>
            <a:r>
              <a:rPr lang="en-US" dirty="0"/>
              <a:t>directly </a:t>
            </a:r>
            <a:r>
              <a:rPr lang="en-US" u="sng" dirty="0">
                <a:solidFill>
                  <a:srgbClr val="FF0000"/>
                </a:solidFill>
              </a:rPr>
              <a:t>into mechanical work or electricity</a:t>
            </a:r>
            <a:r>
              <a:rPr lang="en-US" dirty="0"/>
              <a:t>. These systems can achieve a degree of efficiency in excess of </a:t>
            </a:r>
            <a:r>
              <a:rPr lang="en-US" dirty="0" smtClean="0"/>
              <a:t>30 </a:t>
            </a:r>
            <a:r>
              <a:rPr lang="en-US" dirty="0"/>
              <a:t>%. Prototype systems are undergoing trials at the </a:t>
            </a:r>
            <a:r>
              <a:rPr lang="en-US" dirty="0" smtClean="0"/>
              <a:t>Platform </a:t>
            </a:r>
            <a:r>
              <a:rPr lang="en-US" dirty="0"/>
              <a:t>Solar </a:t>
            </a:r>
            <a:r>
              <a:rPr lang="en-US" dirty="0" smtClean="0"/>
              <a:t>center </a:t>
            </a:r>
            <a:r>
              <a:rPr lang="en-US" dirty="0"/>
              <a:t>in </a:t>
            </a:r>
            <a:r>
              <a:rPr lang="en-US" dirty="0" smtClean="0"/>
              <a:t>Almeria, </a:t>
            </a:r>
            <a:r>
              <a:rPr lang="en-US" dirty="0"/>
              <a:t>Spain. Although </a:t>
            </a:r>
            <a:r>
              <a:rPr lang="en-US" dirty="0" smtClean="0"/>
              <a:t>these </a:t>
            </a:r>
            <a:r>
              <a:rPr lang="en-US" dirty="0"/>
              <a:t>systems are suitable for stand-alone operation, </a:t>
            </a:r>
            <a:r>
              <a:rPr lang="en-US" dirty="0" smtClean="0"/>
              <a:t>they </a:t>
            </a:r>
            <a:r>
              <a:rPr lang="en-US" dirty="0"/>
              <a:t>also offer the possibility of interconnecting </a:t>
            </a:r>
            <a:r>
              <a:rPr lang="en-US" dirty="0" smtClean="0"/>
              <a:t>several </a:t>
            </a:r>
            <a:r>
              <a:rPr lang="en-US" dirty="0"/>
              <a:t>individual systems to create a solar farm, </a:t>
            </a:r>
            <a:r>
              <a:rPr lang="en-US" dirty="0" smtClean="0"/>
              <a:t>thus </a:t>
            </a:r>
            <a:r>
              <a:rPr lang="en-US" dirty="0"/>
              <a:t>meeting an electricity demand from </a:t>
            </a:r>
            <a:r>
              <a:rPr lang="en-US" u="sng" dirty="0">
                <a:solidFill>
                  <a:srgbClr val="0070C0"/>
                </a:solidFill>
              </a:rPr>
              <a:t>ten kW to </a:t>
            </a:r>
            <a:r>
              <a:rPr lang="en-US" u="sng" dirty="0" smtClean="0">
                <a:solidFill>
                  <a:srgbClr val="0070C0"/>
                </a:solidFill>
              </a:rPr>
              <a:t>several </a:t>
            </a:r>
            <a:r>
              <a:rPr lang="en-US" u="sng" dirty="0">
                <a:solidFill>
                  <a:srgbClr val="0070C0"/>
                </a:solidFill>
              </a:rPr>
              <a:t>MW</a:t>
            </a:r>
            <a:r>
              <a:rPr lang="en-US" dirty="0"/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84278"/>
            <a:ext cx="990600" cy="4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762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213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7400"/>
            <a:ext cx="6858958" cy="3991203"/>
          </a:xfrm>
          <a:prstGeom prst="rect">
            <a:avLst/>
          </a:prstGeom>
        </p:spPr>
      </p:pic>
      <p:pic>
        <p:nvPicPr>
          <p:cNvPr id="2050" name="Picture 2" descr="C:\Users\abdo__000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1524000"/>
            <a:ext cx="2943225" cy="15525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7472"/>
            <a:ext cx="8229600" cy="110032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600" dirty="0">
                <a:solidFill>
                  <a:srgbClr val="FFFF00"/>
                </a:solidFill>
              </a:rPr>
              <a:t>Dish-</a:t>
            </a:r>
            <a:r>
              <a:rPr lang="en-US" sz="3600" dirty="0" err="1">
                <a:solidFill>
                  <a:srgbClr val="FFFF00"/>
                </a:solidFill>
              </a:rPr>
              <a:t>Stirling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machine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1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9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524000"/>
            <a:ext cx="7772399" cy="4415108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758112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FF00"/>
                </a:solidFill>
              </a:rPr>
              <a:t>End of session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35236" y="6329065"/>
            <a:ext cx="4114800" cy="441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Edit by Eng. Abdelrahman Mohamed fargly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Facebook: </a:t>
            </a:r>
            <a:r>
              <a:rPr lang="en-US" dirty="0" smtClean="0">
                <a:hlinkClick r:id="rId3"/>
              </a:rPr>
              <a:t>www.facebook.com/abdo.fargly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abdo_fargly@yahoo.com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3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00200"/>
            <a:ext cx="8077200" cy="4191000"/>
          </a:xfr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835236" y="6329065"/>
            <a:ext cx="4114800" cy="441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Edit by Eng. Abdelrahman Mohamed fargly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58112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FF00"/>
                </a:solidFill>
              </a:rPr>
              <a:t>Question and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867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Facebook: </a:t>
            </a:r>
            <a:r>
              <a:rPr lang="en-US" dirty="0" smtClean="0">
                <a:hlinkClick r:id="rId3"/>
              </a:rPr>
              <a:t>www.facebook.com/abdo.fargly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abdo_fargly@yahoo.com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18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content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7620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/>
              <a:t>Review</a:t>
            </a:r>
            <a:endParaRPr lang="ar-EG" sz="3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/>
              <a:t>Method of renewable energy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/>
              <a:t>Generation  in Egypt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/>
              <a:t>Solar energy application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Concentrated solar power (CSP)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Photovoltaic(PV)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Heating by the sun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Water desalination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323697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58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bdo__000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81200"/>
            <a:ext cx="3419475" cy="2286000"/>
          </a:xfrm>
          <a:prstGeom prst="rect">
            <a:avLst/>
          </a:prstGeom>
          <a:noFill/>
        </p:spPr>
      </p:pic>
      <p:pic>
        <p:nvPicPr>
          <p:cNvPr id="1027" name="Picture 3" descr="C:\Users\abdo__000\Desktop\get-10-2008-wdbsb6i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3486257" cy="2286000"/>
          </a:xfrm>
          <a:prstGeom prst="rect">
            <a:avLst/>
          </a:prstGeom>
          <a:noFill/>
        </p:spPr>
      </p:pic>
      <p:pic>
        <p:nvPicPr>
          <p:cNvPr id="1028" name="Picture 4" descr="C:\Users\abdo__000\Desktop\محافظة-الاسكندرية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800600"/>
            <a:ext cx="3505200" cy="1981200"/>
          </a:xfrm>
          <a:prstGeom prst="rect">
            <a:avLst/>
          </a:prstGeom>
          <a:noFill/>
        </p:spPr>
      </p:pic>
      <p:pic>
        <p:nvPicPr>
          <p:cNvPr id="1029" name="Picture 5" descr="C:\Users\abdo__000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953000"/>
            <a:ext cx="35052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1524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Load KWh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524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Load MWh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Load GWh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3389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All Load GP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8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pPr marL="285750" indent="-285750"/>
            <a:r>
              <a:rPr lang="en-US" sz="4800" dirty="0">
                <a:solidFill>
                  <a:srgbClr val="FFFF00"/>
                </a:solidFill>
              </a:rPr>
              <a:t>Method of renewable 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>
                <a:solidFill>
                  <a:srgbClr val="0070C0"/>
                </a:solidFill>
              </a:rPr>
              <a:t>Wind Energy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>
                <a:solidFill>
                  <a:srgbClr val="0070C0"/>
                </a:solidFill>
              </a:rPr>
              <a:t>Hydropower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>
                <a:solidFill>
                  <a:srgbClr val="0070C0"/>
                </a:solidFill>
              </a:rPr>
              <a:t>Geothermal Energy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>
                <a:solidFill>
                  <a:srgbClr val="0070C0"/>
                </a:solidFill>
              </a:rPr>
              <a:t>Photovoltaic</a:t>
            </a:r>
          </a:p>
          <a:p>
            <a:endParaRPr 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885695"/>
            <a:ext cx="2819400" cy="259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419600"/>
            <a:ext cx="308681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:\variable\picture\engineering\302574_500992433244498_137788980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886200" cy="234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variable\picture\3almia\renewable\521919_533645233354436_359427095_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9" y="4495800"/>
            <a:ext cx="2749261" cy="21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45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pPr marL="285750" indent="-285750"/>
            <a:r>
              <a:rPr lang="en-US" sz="4800" dirty="0">
                <a:solidFill>
                  <a:srgbClr val="FFFF00"/>
                </a:solidFill>
              </a:rPr>
              <a:t>Method of renewable 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Tidal energy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Wave power</a:t>
            </a:r>
            <a:endParaRPr lang="en-US" sz="32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u="sng" dirty="0" smtClean="0">
                <a:solidFill>
                  <a:srgbClr val="FF0000"/>
                </a:solidFill>
              </a:rPr>
              <a:t>Solar </a:t>
            </a:r>
            <a:r>
              <a:rPr lang="en-US" sz="3200" u="sng" dirty="0">
                <a:solidFill>
                  <a:srgbClr val="FF0000"/>
                </a:solidFill>
              </a:rPr>
              <a:t>thermal Energy</a:t>
            </a:r>
          </a:p>
          <a:p>
            <a:endParaRPr lang="en-US" sz="3200" dirty="0"/>
          </a:p>
        </p:txBody>
      </p:sp>
      <p:pic>
        <p:nvPicPr>
          <p:cNvPr id="1026" name="Picture 2" descr="C:\Users\abdo__000\Desktop\Underwater-tidal-power-st-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4076700" cy="2446020"/>
          </a:xfrm>
          <a:prstGeom prst="rect">
            <a:avLst/>
          </a:prstGeom>
          <a:noFill/>
        </p:spPr>
      </p:pic>
      <p:pic>
        <p:nvPicPr>
          <p:cNvPr id="1027" name="Picture 3" descr="C:\Users\abdo__000\Desktop\Farm_li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191000"/>
            <a:ext cx="3962400" cy="2590800"/>
          </a:xfrm>
          <a:prstGeom prst="rect">
            <a:avLst/>
          </a:prstGeom>
          <a:noFill/>
        </p:spPr>
      </p:pic>
      <p:pic>
        <p:nvPicPr>
          <p:cNvPr id="1028" name="Picture 4" descr="C:\Users\abdo__000\Desktop\sunsp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0"/>
            <a:ext cx="36195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45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pPr marL="285750" indent="-285750"/>
            <a:r>
              <a:rPr lang="en-US" sz="4800" dirty="0">
                <a:solidFill>
                  <a:srgbClr val="FFFF00"/>
                </a:solidFill>
              </a:rPr>
              <a:t>Generation  in Egypt</a:t>
            </a:r>
          </a:p>
        </p:txBody>
      </p:sp>
      <p:pic>
        <p:nvPicPr>
          <p:cNvPr id="12" name="Picture 2" descr="D:\variable\picture\engineering\steamtu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82385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variable\picture\engineering\SteamTurbineChillerSch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810000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572000"/>
            <a:ext cx="2895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648200"/>
            <a:ext cx="518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1524000"/>
            <a:ext cx="6219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abdo__000\Desktop\drysteam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0"/>
            <a:ext cx="47244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6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3672"/>
            <a:ext cx="8382000" cy="110032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600" dirty="0">
                <a:solidFill>
                  <a:srgbClr val="FFFF00"/>
                </a:solidFill>
              </a:rPr>
              <a:t>Which Power </a:t>
            </a:r>
            <a:r>
              <a:rPr lang="en-US" sz="3600" dirty="0" smtClean="0">
                <a:solidFill>
                  <a:srgbClr val="FFFF00"/>
                </a:solidFill>
              </a:rPr>
              <a:t>you </a:t>
            </a:r>
            <a:r>
              <a:rPr lang="en-US" sz="3600" dirty="0">
                <a:solidFill>
                  <a:srgbClr val="FFFF00"/>
                </a:solidFill>
              </a:rPr>
              <a:t>want? 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Non polluting Green </a:t>
            </a:r>
            <a:r>
              <a:rPr lang="en-US" sz="3200" dirty="0">
                <a:solidFill>
                  <a:srgbClr val="FFFF00"/>
                </a:solidFill>
              </a:rPr>
              <a:t>Power is the best!!!</a:t>
            </a:r>
            <a:br>
              <a:rPr lang="en-US" sz="32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bdofargly\Downloads\1385786_620709051305884_15973647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53" y="1752600"/>
            <a:ext cx="8310347" cy="467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70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181600"/>
            <a:ext cx="9144000" cy="167335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4800" dirty="0">
                <a:solidFill>
                  <a:srgbClr val="FFFF00"/>
                </a:solidFill>
              </a:rPr>
              <a:t>Solar thermal </a:t>
            </a:r>
            <a:r>
              <a:rPr lang="en-US" sz="4800" dirty="0" smtClean="0">
                <a:solidFill>
                  <a:srgbClr val="FFFF00"/>
                </a:solidFill>
              </a:rPr>
              <a:t>power plant(CSP)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5" y="20781"/>
            <a:ext cx="9109365" cy="5084619"/>
          </a:xfrm>
          <a:prstGeom prst="rect">
            <a:avLst/>
          </a:prstGeom>
        </p:spPr>
      </p:pic>
      <p:pic>
        <p:nvPicPr>
          <p:cNvPr id="4099" name="Picture 3" descr="D:\variable\picture\3almia\solar\206128_403463413067611_182982752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836" y="2902527"/>
            <a:ext cx="2937164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09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0"/>
            <a:ext cx="1295400" cy="62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Solar thermal power plant(CSP)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25146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1-parabolic trough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57761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4750475"/>
            <a:ext cx="86868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The solar field of </a:t>
            </a:r>
            <a:r>
              <a:rPr lang="en-US" u="sng" dirty="0">
                <a:solidFill>
                  <a:srgbClr val="FF0000"/>
                </a:solidFill>
              </a:rPr>
              <a:t>a parabolic trough </a:t>
            </a:r>
            <a:r>
              <a:rPr lang="en-US" dirty="0">
                <a:solidFill>
                  <a:srgbClr val="00B050"/>
                </a:solidFill>
              </a:rPr>
              <a:t>power </a:t>
            </a:r>
            <a:r>
              <a:rPr lang="en-US" dirty="0" smtClean="0">
                <a:solidFill>
                  <a:srgbClr val="00B050"/>
                </a:solidFill>
              </a:rPr>
              <a:t>plant consists </a:t>
            </a:r>
            <a:r>
              <a:rPr lang="en-US" dirty="0">
                <a:solidFill>
                  <a:srgbClr val="00B050"/>
                </a:solidFill>
              </a:rPr>
              <a:t>of numerous parallel rows of collectors, which are made of parabolic reflectors. </a:t>
            </a:r>
            <a:r>
              <a:rPr lang="en-US" dirty="0">
                <a:solidFill>
                  <a:srgbClr val="002060"/>
                </a:solidFill>
              </a:rPr>
              <a:t>These </a:t>
            </a:r>
            <a:r>
              <a:rPr lang="en-US" dirty="0" smtClean="0">
                <a:solidFill>
                  <a:srgbClr val="002060"/>
                </a:solidFill>
              </a:rPr>
              <a:t>concentrate </a:t>
            </a:r>
            <a:r>
              <a:rPr lang="en-US" dirty="0">
                <a:solidFill>
                  <a:srgbClr val="002060"/>
                </a:solidFill>
              </a:rPr>
              <a:t>the sunlight onto an absorber tube that </a:t>
            </a:r>
            <a:r>
              <a:rPr lang="en-US" dirty="0" smtClean="0">
                <a:solidFill>
                  <a:srgbClr val="002060"/>
                </a:solidFill>
              </a:rPr>
              <a:t>runs </a:t>
            </a:r>
            <a:r>
              <a:rPr lang="en-US" dirty="0">
                <a:solidFill>
                  <a:srgbClr val="002060"/>
                </a:solidFill>
              </a:rPr>
              <a:t>along the focal line</a:t>
            </a:r>
            <a:r>
              <a:rPr lang="en-US" dirty="0">
                <a:solidFill>
                  <a:srgbClr val="00B050"/>
                </a:solidFill>
              </a:rPr>
              <a:t>, generating temperatures of </a:t>
            </a:r>
          </a:p>
          <a:p>
            <a:r>
              <a:rPr lang="en-US" dirty="0">
                <a:solidFill>
                  <a:srgbClr val="00B050"/>
                </a:solidFill>
              </a:rPr>
              <a:t>approximately </a:t>
            </a:r>
            <a:r>
              <a:rPr lang="en-US" b="1" u="sng" dirty="0">
                <a:solidFill>
                  <a:srgbClr val="FF0000"/>
                </a:solidFill>
              </a:rPr>
              <a:t>400 °C</a:t>
            </a:r>
            <a:r>
              <a:rPr lang="en-US" dirty="0">
                <a:solidFill>
                  <a:srgbClr val="00B050"/>
                </a:solidFill>
              </a:rPr>
              <a:t>. Circulating thermo-oil serves </a:t>
            </a:r>
            <a:r>
              <a:rPr lang="en-US" dirty="0" smtClean="0">
                <a:solidFill>
                  <a:srgbClr val="00B050"/>
                </a:solidFill>
              </a:rPr>
              <a:t>as </a:t>
            </a:r>
            <a:r>
              <a:rPr lang="en-US" dirty="0">
                <a:solidFill>
                  <a:srgbClr val="00B050"/>
                </a:solidFill>
              </a:rPr>
              <a:t>a heat transfer medium to conduct the thermal </a:t>
            </a:r>
            <a:r>
              <a:rPr lang="en-US" dirty="0" smtClean="0">
                <a:solidFill>
                  <a:srgbClr val="00B050"/>
                </a:solidFill>
              </a:rPr>
              <a:t>energy </a:t>
            </a:r>
            <a:r>
              <a:rPr lang="en-US" dirty="0">
                <a:solidFill>
                  <a:srgbClr val="00B050"/>
                </a:solidFill>
              </a:rPr>
              <a:t>to a heat exchanger, where water </a:t>
            </a:r>
            <a:r>
              <a:rPr lang="en-US" dirty="0" smtClean="0">
                <a:solidFill>
                  <a:srgbClr val="00B050"/>
                </a:solidFill>
              </a:rPr>
              <a:t>vapor </a:t>
            </a:r>
            <a:r>
              <a:rPr lang="en-US" dirty="0">
                <a:solidFill>
                  <a:srgbClr val="00B050"/>
                </a:solidFill>
              </a:rPr>
              <a:t>is </a:t>
            </a:r>
            <a:r>
              <a:rPr lang="en-US" dirty="0" smtClean="0">
                <a:solidFill>
                  <a:srgbClr val="00B050"/>
                </a:solidFill>
              </a:rPr>
              <a:t>generated </a:t>
            </a:r>
            <a:r>
              <a:rPr lang="en-US" dirty="0">
                <a:solidFill>
                  <a:srgbClr val="00B050"/>
                </a:solidFill>
              </a:rPr>
              <a:t>with </a:t>
            </a:r>
            <a:r>
              <a:rPr lang="en-US" dirty="0" smtClean="0">
                <a:solidFill>
                  <a:srgbClr val="00B050"/>
                </a:solidFill>
              </a:rPr>
              <a:t>a temperature </a:t>
            </a:r>
            <a:r>
              <a:rPr lang="en-US" dirty="0">
                <a:solidFill>
                  <a:srgbClr val="00B050"/>
                </a:solidFill>
              </a:rPr>
              <a:t>of around 390 °C. This </a:t>
            </a:r>
            <a:r>
              <a:rPr lang="en-US" dirty="0" smtClean="0">
                <a:solidFill>
                  <a:srgbClr val="00B050"/>
                </a:solidFill>
              </a:rPr>
              <a:t>is </a:t>
            </a:r>
            <a:r>
              <a:rPr lang="en-US" dirty="0">
                <a:solidFill>
                  <a:srgbClr val="00B050"/>
                </a:solidFill>
              </a:rPr>
              <a:t>then used to power a steam turbine and generator, </a:t>
            </a:r>
          </a:p>
          <a:p>
            <a:r>
              <a:rPr lang="en-US" dirty="0">
                <a:solidFill>
                  <a:srgbClr val="00B050"/>
                </a:solidFill>
              </a:rPr>
              <a:t>the same as in conventional power plants. </a:t>
            </a:r>
            <a:r>
              <a:rPr lang="en-US" u="sng" dirty="0">
                <a:solidFill>
                  <a:srgbClr val="FF0000"/>
                </a:solidFill>
              </a:rPr>
              <a:t>since produced more than 16,000 </a:t>
            </a:r>
            <a:r>
              <a:rPr lang="en-US" u="sng" dirty="0" smtClean="0">
                <a:solidFill>
                  <a:srgbClr val="FF0000"/>
                </a:solidFill>
              </a:rPr>
              <a:t>Giga watt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84278"/>
            <a:ext cx="990600" cy="4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33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495</TotalTime>
  <Words>496</Words>
  <Application>Microsoft Office PowerPoint</Application>
  <PresentationFormat>On-screen Show (4:3)</PresentationFormat>
  <Paragraphs>57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Generate Electricity from solar energy</vt:lpstr>
      <vt:lpstr>content</vt:lpstr>
      <vt:lpstr>Review</vt:lpstr>
      <vt:lpstr>Method of renewable energy</vt:lpstr>
      <vt:lpstr>Method of renewable energy</vt:lpstr>
      <vt:lpstr>Generation  in Egypt</vt:lpstr>
      <vt:lpstr>Which Power you want?  Non polluting Green Power is the best!!! </vt:lpstr>
      <vt:lpstr>Solar thermal power plant(CSP)</vt:lpstr>
      <vt:lpstr>Solar thermal power plant(CSP)</vt:lpstr>
      <vt:lpstr>1-parabolic trough</vt:lpstr>
      <vt:lpstr>1- parabolic trough</vt:lpstr>
      <vt:lpstr>Solar thermal power plant(CSP)</vt:lpstr>
      <vt:lpstr>2- Fresnel collectors</vt:lpstr>
      <vt:lpstr>Solar thermal power plant(CSP)</vt:lpstr>
      <vt:lpstr>3- solar tower power plants</vt:lpstr>
      <vt:lpstr>Solar thermal power plant(CSP)</vt:lpstr>
      <vt:lpstr>Dish-Stirling machine</vt:lpstr>
      <vt:lpstr>End of session </vt:lpstr>
      <vt:lpstr>Question and 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Generate Electricity from solar energy</dc:title>
  <dc:creator>abdofargly</dc:creator>
  <cp:lastModifiedBy>abdo_fargly@yahoo.com</cp:lastModifiedBy>
  <cp:revision>49</cp:revision>
  <dcterms:created xsi:type="dcterms:W3CDTF">2013-10-17T12:57:21Z</dcterms:created>
  <dcterms:modified xsi:type="dcterms:W3CDTF">2013-11-17T23:01:56Z</dcterms:modified>
</cp:coreProperties>
</file>