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67" r:id="rId4"/>
    <p:sldId id="258" r:id="rId5"/>
    <p:sldId id="266" r:id="rId6"/>
    <p:sldId id="272" r:id="rId7"/>
    <p:sldId id="260" r:id="rId8"/>
    <p:sldId id="268" r:id="rId9"/>
    <p:sldId id="269" r:id="rId10"/>
    <p:sldId id="270" r:id="rId11"/>
    <p:sldId id="271" r:id="rId12"/>
    <p:sldId id="263" r:id="rId13"/>
    <p:sldId id="262" r:id="rId14"/>
    <p:sldId id="265" r:id="rId15"/>
    <p:sldId id="273" r:id="rId16"/>
  </p:sldIdLst>
  <p:sldSz cx="12192000" cy="6858000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8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-16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B90E39-2823-4506-A612-65394C4A7DCE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E8BFBF5C-BEF3-44F8-BE67-3AEFD8A97414}">
      <dgm:prSet phldrT="[Text]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pPr algn="l" rtl="0"/>
          <a:r>
            <a:rPr lang="en-US" dirty="0" smtClean="0">
              <a:solidFill>
                <a:schemeClr val="accent2">
                  <a:lumMod val="50000"/>
                </a:schemeClr>
              </a:solidFill>
            </a:rPr>
            <a:t>Isotopes</a:t>
          </a:r>
          <a:endParaRPr lang="ar-EG" dirty="0">
            <a:solidFill>
              <a:schemeClr val="accent2">
                <a:lumMod val="50000"/>
              </a:schemeClr>
            </a:solidFill>
          </a:endParaRPr>
        </a:p>
      </dgm:t>
    </dgm:pt>
    <dgm:pt modelId="{95D8E640-D8E4-421A-ADD7-A5AF01F77264}" type="parTrans" cxnId="{515C1B75-3784-4CFF-AEB1-9B14995AA3AB}">
      <dgm:prSet/>
      <dgm:spPr/>
      <dgm:t>
        <a:bodyPr/>
        <a:lstStyle/>
        <a:p>
          <a:pPr rtl="1"/>
          <a:endParaRPr lang="ar-EG"/>
        </a:p>
      </dgm:t>
    </dgm:pt>
    <dgm:pt modelId="{3269B624-B388-4DEA-81C2-A5403DB51DA2}" type="sibTrans" cxnId="{515C1B75-3784-4CFF-AEB1-9B14995AA3AB}">
      <dgm:prSet/>
      <dgm:spPr/>
      <dgm:t>
        <a:bodyPr/>
        <a:lstStyle/>
        <a:p>
          <a:pPr rtl="1"/>
          <a:endParaRPr lang="ar-EG"/>
        </a:p>
      </dgm:t>
    </dgm:pt>
    <dgm:pt modelId="{77348775-CF0F-400D-9024-37B596EA8E86}">
      <dgm:prSet phldrT="[Text]"/>
      <dgm:spPr/>
      <dgm:t>
        <a:bodyPr/>
        <a:lstStyle/>
        <a:p>
          <a:pPr algn="just" rtl="0"/>
          <a:r>
            <a:rPr lang="en-US" dirty="0" smtClean="0">
              <a:solidFill>
                <a:schemeClr val="accent5">
                  <a:lumMod val="75000"/>
                </a:schemeClr>
              </a:solidFill>
              <a:latin typeface="Century Schoolbook" panose="02040604050505020304" pitchFamily="18" charset="0"/>
            </a:rPr>
            <a:t>Atoms of the same element that have the same number of </a:t>
          </a:r>
          <a:r>
            <a:rPr lang="en-US" b="1" u="none" dirty="0" smtClean="0">
              <a:solidFill>
                <a:schemeClr val="accent5">
                  <a:lumMod val="75000"/>
                </a:schemeClr>
              </a:solidFill>
              <a:latin typeface="Century Schoolbook" panose="02040604050505020304" pitchFamily="18" charset="0"/>
            </a:rPr>
            <a:t>protons</a:t>
          </a:r>
          <a:r>
            <a:rPr lang="en-US" dirty="0" smtClean="0">
              <a:solidFill>
                <a:schemeClr val="accent5">
                  <a:lumMod val="75000"/>
                </a:schemeClr>
              </a:solidFill>
              <a:latin typeface="Century Schoolbook" panose="02040604050505020304" pitchFamily="18" charset="0"/>
            </a:rPr>
            <a:t> but a different number of </a:t>
          </a:r>
          <a:r>
            <a:rPr lang="en-US" b="1" u="none" dirty="0" smtClean="0">
              <a:solidFill>
                <a:schemeClr val="accent5">
                  <a:lumMod val="75000"/>
                </a:schemeClr>
              </a:solidFill>
              <a:latin typeface="Century Schoolbook" panose="02040604050505020304" pitchFamily="18" charset="0"/>
            </a:rPr>
            <a:t>neutrons</a:t>
          </a:r>
          <a:r>
            <a:rPr lang="en-US" dirty="0" smtClean="0">
              <a:solidFill>
                <a:schemeClr val="accent5">
                  <a:lumMod val="75000"/>
                </a:schemeClr>
              </a:solidFill>
              <a:latin typeface="Century Schoolbook" panose="02040604050505020304" pitchFamily="18" charset="0"/>
            </a:rPr>
            <a:t> in the nucleus.</a:t>
          </a:r>
          <a:endParaRPr lang="ar-EG" dirty="0">
            <a:solidFill>
              <a:schemeClr val="accent5">
                <a:lumMod val="75000"/>
              </a:schemeClr>
            </a:solidFill>
            <a:latin typeface="Century Schoolbook" panose="02040604050505020304" pitchFamily="18" charset="0"/>
          </a:endParaRPr>
        </a:p>
      </dgm:t>
    </dgm:pt>
    <dgm:pt modelId="{2A76751F-5DED-4766-8A95-7A9122C9AA07}" type="parTrans" cxnId="{92E9A9C7-AAE7-497A-873D-4B24651281CD}">
      <dgm:prSet/>
      <dgm:spPr/>
      <dgm:t>
        <a:bodyPr/>
        <a:lstStyle/>
        <a:p>
          <a:pPr rtl="1"/>
          <a:endParaRPr lang="ar-EG"/>
        </a:p>
      </dgm:t>
    </dgm:pt>
    <dgm:pt modelId="{2BD8784D-E1B2-410C-B6FA-D7C1111917D2}" type="sibTrans" cxnId="{92E9A9C7-AAE7-497A-873D-4B24651281CD}">
      <dgm:prSet/>
      <dgm:spPr/>
      <dgm:t>
        <a:bodyPr/>
        <a:lstStyle/>
        <a:p>
          <a:pPr rtl="1"/>
          <a:endParaRPr lang="ar-EG"/>
        </a:p>
      </dgm:t>
    </dgm:pt>
    <dgm:pt modelId="{71BBBCA4-DEFC-4185-93B3-5F1809EA9B5B}">
      <dgm:prSet/>
      <dgm:spPr/>
      <dgm:t>
        <a:bodyPr/>
        <a:lstStyle/>
        <a:p>
          <a:pPr rtl="1"/>
          <a:endParaRPr lang="ar-EG" dirty="0">
            <a:latin typeface="Century Schoolbook" panose="02040604050505020304" pitchFamily="18" charset="0"/>
          </a:endParaRPr>
        </a:p>
      </dgm:t>
    </dgm:pt>
    <dgm:pt modelId="{AC3D76B1-38C9-49B1-85BC-2C0BB2C1CF89}" type="parTrans" cxnId="{7FB7F459-1BC5-4355-8BEB-6B2F05752270}">
      <dgm:prSet/>
      <dgm:spPr/>
      <dgm:t>
        <a:bodyPr/>
        <a:lstStyle/>
        <a:p>
          <a:pPr rtl="1"/>
          <a:endParaRPr lang="ar-EG"/>
        </a:p>
      </dgm:t>
    </dgm:pt>
    <dgm:pt modelId="{03646D8D-AFAA-4905-B3D5-68B863720B63}" type="sibTrans" cxnId="{7FB7F459-1BC5-4355-8BEB-6B2F05752270}">
      <dgm:prSet/>
      <dgm:spPr/>
      <dgm:t>
        <a:bodyPr/>
        <a:lstStyle/>
        <a:p>
          <a:pPr rtl="1"/>
          <a:endParaRPr lang="ar-EG"/>
        </a:p>
      </dgm:t>
    </dgm:pt>
    <dgm:pt modelId="{D7EE55A6-2027-4776-84C4-222DD4FCFA1E}">
      <dgm:prSet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pPr rtl="1"/>
          <a:r>
            <a:rPr lang="en-US" dirty="0" smtClean="0">
              <a:solidFill>
                <a:schemeClr val="accent2">
                  <a:lumMod val="50000"/>
                </a:schemeClr>
              </a:solidFill>
            </a:rPr>
            <a:t>Radioisotope</a:t>
          </a:r>
          <a:endParaRPr lang="ar-EG" dirty="0">
            <a:solidFill>
              <a:schemeClr val="accent2">
                <a:lumMod val="50000"/>
              </a:schemeClr>
            </a:solidFill>
          </a:endParaRPr>
        </a:p>
      </dgm:t>
    </dgm:pt>
    <dgm:pt modelId="{2F80A60D-591E-45A6-A76D-0CDC8AE2715C}" type="parTrans" cxnId="{32C2E62A-FF3A-46F6-9BE5-0D27E7C28BE6}">
      <dgm:prSet/>
      <dgm:spPr/>
      <dgm:t>
        <a:bodyPr/>
        <a:lstStyle/>
        <a:p>
          <a:pPr rtl="1"/>
          <a:endParaRPr lang="ar-EG"/>
        </a:p>
      </dgm:t>
    </dgm:pt>
    <dgm:pt modelId="{2B6834EB-5A76-4125-80C6-B52DA73ACDF6}" type="sibTrans" cxnId="{32C2E62A-FF3A-46F6-9BE5-0D27E7C28BE6}">
      <dgm:prSet/>
      <dgm:spPr/>
      <dgm:t>
        <a:bodyPr/>
        <a:lstStyle/>
        <a:p>
          <a:pPr rtl="1"/>
          <a:endParaRPr lang="ar-EG"/>
        </a:p>
      </dgm:t>
    </dgm:pt>
    <dgm:pt modelId="{85FA9B3A-B10C-4CBD-AE8C-70F82BA240EF}">
      <dgm:prSet/>
      <dgm:spPr/>
      <dgm:t>
        <a:bodyPr/>
        <a:lstStyle/>
        <a:p>
          <a:pPr algn="just" rtl="0"/>
          <a:r>
            <a:rPr lang="en-US" dirty="0" smtClean="0">
              <a:solidFill>
                <a:schemeClr val="accent5">
                  <a:lumMod val="75000"/>
                </a:schemeClr>
              </a:solidFill>
              <a:latin typeface="Century Schoolbook" panose="02040604050505020304" pitchFamily="18" charset="0"/>
            </a:rPr>
            <a:t>Atoms want to be stable by making the no. of protons equal to the no. of neutrons by ejection of neutrons ,(All elements with atomic no. greater than 83).</a:t>
          </a:r>
          <a:endParaRPr lang="ar-EG" dirty="0">
            <a:solidFill>
              <a:schemeClr val="accent5">
                <a:lumMod val="75000"/>
              </a:schemeClr>
            </a:solidFill>
            <a:latin typeface="Century Schoolbook" panose="02040604050505020304" pitchFamily="18" charset="0"/>
          </a:endParaRPr>
        </a:p>
      </dgm:t>
    </dgm:pt>
    <dgm:pt modelId="{28DD9619-CEFD-4ED4-A7F2-F7BD32B1C3A7}" type="parTrans" cxnId="{1AB3CD86-AD0E-45DA-AEB1-38963006FC35}">
      <dgm:prSet/>
      <dgm:spPr/>
      <dgm:t>
        <a:bodyPr/>
        <a:lstStyle/>
        <a:p>
          <a:pPr rtl="1"/>
          <a:endParaRPr lang="ar-EG"/>
        </a:p>
      </dgm:t>
    </dgm:pt>
    <dgm:pt modelId="{325001E5-64B1-4AB7-9442-0E8E0DC1C3A5}" type="sibTrans" cxnId="{1AB3CD86-AD0E-45DA-AEB1-38963006FC35}">
      <dgm:prSet/>
      <dgm:spPr/>
      <dgm:t>
        <a:bodyPr/>
        <a:lstStyle/>
        <a:p>
          <a:pPr rtl="1"/>
          <a:endParaRPr lang="ar-EG"/>
        </a:p>
      </dgm:t>
    </dgm:pt>
    <dgm:pt modelId="{C55C711F-E6EC-49BE-8002-EADAF5CE3958}" type="pres">
      <dgm:prSet presAssocID="{C3B90E39-2823-4506-A612-65394C4A7DC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pPr rtl="1"/>
          <a:endParaRPr lang="ar-EG"/>
        </a:p>
      </dgm:t>
    </dgm:pt>
    <dgm:pt modelId="{61435DFA-F26B-4CA5-AA6C-B9DC0E0689DC}" type="pres">
      <dgm:prSet presAssocID="{E8BFBF5C-BEF3-44F8-BE67-3AEFD8A97414}" presName="linNode" presStyleCnt="0"/>
      <dgm:spPr/>
    </dgm:pt>
    <dgm:pt modelId="{FB8FFF0B-FD26-4FDF-9E12-0CFA4AEBB294}" type="pres">
      <dgm:prSet presAssocID="{E8BFBF5C-BEF3-44F8-BE67-3AEFD8A97414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7C3FCFB0-EA73-4F17-A6F0-DAB4DD5ADCD0}" type="pres">
      <dgm:prSet presAssocID="{E8BFBF5C-BEF3-44F8-BE67-3AEFD8A97414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76E555CB-4451-4383-805E-6E4CB75A6ABF}" type="pres">
      <dgm:prSet presAssocID="{3269B624-B388-4DEA-81C2-A5403DB51DA2}" presName="spacing" presStyleCnt="0"/>
      <dgm:spPr/>
    </dgm:pt>
    <dgm:pt modelId="{66474FD2-F0F9-4646-AF39-979899F2DC77}" type="pres">
      <dgm:prSet presAssocID="{D7EE55A6-2027-4776-84C4-222DD4FCFA1E}" presName="linNode" presStyleCnt="0"/>
      <dgm:spPr/>
    </dgm:pt>
    <dgm:pt modelId="{A24538A4-B174-4722-916E-4C29FDAF29B9}" type="pres">
      <dgm:prSet presAssocID="{D7EE55A6-2027-4776-84C4-222DD4FCFA1E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DCCD53AB-E490-4FDA-A932-FB66C128DCFE}" type="pres">
      <dgm:prSet presAssocID="{D7EE55A6-2027-4776-84C4-222DD4FCFA1E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D5CAF9C2-7EC3-4F27-B804-A2545A336161}" type="presOf" srcId="{C3B90E39-2823-4506-A612-65394C4A7DCE}" destId="{C55C711F-E6EC-49BE-8002-EADAF5CE3958}" srcOrd="0" destOrd="0" presId="urn:microsoft.com/office/officeart/2005/8/layout/vList6"/>
    <dgm:cxn modelId="{3FB4D8C4-7672-417A-B182-47A9327AFAC9}" type="presOf" srcId="{E8BFBF5C-BEF3-44F8-BE67-3AEFD8A97414}" destId="{FB8FFF0B-FD26-4FDF-9E12-0CFA4AEBB294}" srcOrd="0" destOrd="0" presId="urn:microsoft.com/office/officeart/2005/8/layout/vList6"/>
    <dgm:cxn modelId="{1AB3CD86-AD0E-45DA-AEB1-38963006FC35}" srcId="{D7EE55A6-2027-4776-84C4-222DD4FCFA1E}" destId="{85FA9B3A-B10C-4CBD-AE8C-70F82BA240EF}" srcOrd="0" destOrd="0" parTransId="{28DD9619-CEFD-4ED4-A7F2-F7BD32B1C3A7}" sibTransId="{325001E5-64B1-4AB7-9442-0E8E0DC1C3A5}"/>
    <dgm:cxn modelId="{92E9A9C7-AAE7-497A-873D-4B24651281CD}" srcId="{E8BFBF5C-BEF3-44F8-BE67-3AEFD8A97414}" destId="{77348775-CF0F-400D-9024-37B596EA8E86}" srcOrd="0" destOrd="0" parTransId="{2A76751F-5DED-4766-8A95-7A9122C9AA07}" sibTransId="{2BD8784D-E1B2-410C-B6FA-D7C1111917D2}"/>
    <dgm:cxn modelId="{9AFE45E9-5755-41EC-AB38-1EE155ECE14A}" type="presOf" srcId="{85FA9B3A-B10C-4CBD-AE8C-70F82BA240EF}" destId="{DCCD53AB-E490-4FDA-A932-FB66C128DCFE}" srcOrd="0" destOrd="0" presId="urn:microsoft.com/office/officeart/2005/8/layout/vList6"/>
    <dgm:cxn modelId="{7FB7F459-1BC5-4355-8BEB-6B2F05752270}" srcId="{E8BFBF5C-BEF3-44F8-BE67-3AEFD8A97414}" destId="{71BBBCA4-DEFC-4185-93B3-5F1809EA9B5B}" srcOrd="1" destOrd="0" parTransId="{AC3D76B1-38C9-49B1-85BC-2C0BB2C1CF89}" sibTransId="{03646D8D-AFAA-4905-B3D5-68B863720B63}"/>
    <dgm:cxn modelId="{32C2E62A-FF3A-46F6-9BE5-0D27E7C28BE6}" srcId="{C3B90E39-2823-4506-A612-65394C4A7DCE}" destId="{D7EE55A6-2027-4776-84C4-222DD4FCFA1E}" srcOrd="1" destOrd="0" parTransId="{2F80A60D-591E-45A6-A76D-0CDC8AE2715C}" sibTransId="{2B6834EB-5A76-4125-80C6-B52DA73ACDF6}"/>
    <dgm:cxn modelId="{2BFFF4D9-A220-402C-ABF8-CAE1E3B200E9}" type="presOf" srcId="{D7EE55A6-2027-4776-84C4-222DD4FCFA1E}" destId="{A24538A4-B174-4722-916E-4C29FDAF29B9}" srcOrd="0" destOrd="0" presId="urn:microsoft.com/office/officeart/2005/8/layout/vList6"/>
    <dgm:cxn modelId="{0C19D417-C0F4-4AAA-9072-6A5EF616F994}" type="presOf" srcId="{77348775-CF0F-400D-9024-37B596EA8E86}" destId="{7C3FCFB0-EA73-4F17-A6F0-DAB4DD5ADCD0}" srcOrd="0" destOrd="0" presId="urn:microsoft.com/office/officeart/2005/8/layout/vList6"/>
    <dgm:cxn modelId="{2A22B8FD-B04D-43FF-94B3-F420EFB6667C}" type="presOf" srcId="{71BBBCA4-DEFC-4185-93B3-5F1809EA9B5B}" destId="{7C3FCFB0-EA73-4F17-A6F0-DAB4DD5ADCD0}" srcOrd="0" destOrd="1" presId="urn:microsoft.com/office/officeart/2005/8/layout/vList6"/>
    <dgm:cxn modelId="{515C1B75-3784-4CFF-AEB1-9B14995AA3AB}" srcId="{C3B90E39-2823-4506-A612-65394C4A7DCE}" destId="{E8BFBF5C-BEF3-44F8-BE67-3AEFD8A97414}" srcOrd="0" destOrd="0" parTransId="{95D8E640-D8E4-421A-ADD7-A5AF01F77264}" sibTransId="{3269B624-B388-4DEA-81C2-A5403DB51DA2}"/>
    <dgm:cxn modelId="{82B294C5-92F7-4F69-9281-2A8395F0B766}" type="presParOf" srcId="{C55C711F-E6EC-49BE-8002-EADAF5CE3958}" destId="{61435DFA-F26B-4CA5-AA6C-B9DC0E0689DC}" srcOrd="0" destOrd="0" presId="urn:microsoft.com/office/officeart/2005/8/layout/vList6"/>
    <dgm:cxn modelId="{BF897765-04DA-4570-8ED5-A69C38C2CB91}" type="presParOf" srcId="{61435DFA-F26B-4CA5-AA6C-B9DC0E0689DC}" destId="{FB8FFF0B-FD26-4FDF-9E12-0CFA4AEBB294}" srcOrd="0" destOrd="0" presId="urn:microsoft.com/office/officeart/2005/8/layout/vList6"/>
    <dgm:cxn modelId="{865B074C-C675-44B6-8BCB-1429D8D6B893}" type="presParOf" srcId="{61435DFA-F26B-4CA5-AA6C-B9DC0E0689DC}" destId="{7C3FCFB0-EA73-4F17-A6F0-DAB4DD5ADCD0}" srcOrd="1" destOrd="0" presId="urn:microsoft.com/office/officeart/2005/8/layout/vList6"/>
    <dgm:cxn modelId="{5992E982-B444-44E6-A871-00A370116EE5}" type="presParOf" srcId="{C55C711F-E6EC-49BE-8002-EADAF5CE3958}" destId="{76E555CB-4451-4383-805E-6E4CB75A6ABF}" srcOrd="1" destOrd="0" presId="urn:microsoft.com/office/officeart/2005/8/layout/vList6"/>
    <dgm:cxn modelId="{58D6A1CA-C5FF-412D-97F9-8F524F0F71B7}" type="presParOf" srcId="{C55C711F-E6EC-49BE-8002-EADAF5CE3958}" destId="{66474FD2-F0F9-4646-AF39-979899F2DC77}" srcOrd="2" destOrd="0" presId="urn:microsoft.com/office/officeart/2005/8/layout/vList6"/>
    <dgm:cxn modelId="{28EFFC19-5D71-48E5-BDA2-6072EAE38580}" type="presParOf" srcId="{66474FD2-F0F9-4646-AF39-979899F2DC77}" destId="{A24538A4-B174-4722-916E-4C29FDAF29B9}" srcOrd="0" destOrd="0" presId="urn:microsoft.com/office/officeart/2005/8/layout/vList6"/>
    <dgm:cxn modelId="{0049AEDF-A0C7-4D46-AEEF-BC4DE220B3CE}" type="presParOf" srcId="{66474FD2-F0F9-4646-AF39-979899F2DC77}" destId="{DCCD53AB-E490-4FDA-A932-FB66C128DCF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B90E39-2823-4506-A612-65394C4A7DCE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52B5065E-0726-446D-87C1-D1FB471B28DE}">
      <dgm:prSet phldrT="[Text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pPr algn="l" rtl="0"/>
          <a:r>
            <a:rPr lang="en-US" sz="3600" dirty="0" smtClean="0">
              <a:solidFill>
                <a:schemeClr val="accent2">
                  <a:lumMod val="50000"/>
                </a:schemeClr>
              </a:solidFill>
            </a:rPr>
            <a:t>Fertile Material</a:t>
          </a:r>
          <a:endParaRPr lang="ar-EG" sz="3600" dirty="0">
            <a:solidFill>
              <a:schemeClr val="accent2">
                <a:lumMod val="50000"/>
              </a:schemeClr>
            </a:solidFill>
          </a:endParaRPr>
        </a:p>
      </dgm:t>
    </dgm:pt>
    <dgm:pt modelId="{7BCA3CDE-9783-43C9-B6E0-B5F5183DC69C}" type="parTrans" cxnId="{B881F8D7-4BA3-4223-882E-02A250ED3ED2}">
      <dgm:prSet/>
      <dgm:spPr/>
      <dgm:t>
        <a:bodyPr/>
        <a:lstStyle/>
        <a:p>
          <a:pPr rtl="1"/>
          <a:endParaRPr lang="ar-EG"/>
        </a:p>
      </dgm:t>
    </dgm:pt>
    <dgm:pt modelId="{C05376C0-9ACE-438F-A434-935BF3D51C4B}" type="sibTrans" cxnId="{B881F8D7-4BA3-4223-882E-02A250ED3ED2}">
      <dgm:prSet/>
      <dgm:spPr/>
      <dgm:t>
        <a:bodyPr/>
        <a:lstStyle/>
        <a:p>
          <a:pPr rtl="1"/>
          <a:endParaRPr lang="ar-EG"/>
        </a:p>
      </dgm:t>
    </dgm:pt>
    <dgm:pt modelId="{E8BFBF5C-BEF3-44F8-BE67-3AEFD8A97414}">
      <dgm:prSet phldrT="[Text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pPr algn="l" rtl="0"/>
          <a:r>
            <a:rPr lang="en-US" sz="3600" dirty="0" smtClean="0">
              <a:solidFill>
                <a:schemeClr val="accent2">
                  <a:lumMod val="50000"/>
                </a:schemeClr>
              </a:solidFill>
            </a:rPr>
            <a:t>Fissionable Material</a:t>
          </a:r>
          <a:endParaRPr lang="ar-EG" sz="3600" dirty="0">
            <a:solidFill>
              <a:schemeClr val="accent2">
                <a:lumMod val="50000"/>
              </a:schemeClr>
            </a:solidFill>
          </a:endParaRPr>
        </a:p>
      </dgm:t>
    </dgm:pt>
    <dgm:pt modelId="{95D8E640-D8E4-421A-ADD7-A5AF01F77264}" type="parTrans" cxnId="{515C1B75-3784-4CFF-AEB1-9B14995AA3AB}">
      <dgm:prSet/>
      <dgm:spPr/>
      <dgm:t>
        <a:bodyPr/>
        <a:lstStyle/>
        <a:p>
          <a:pPr rtl="1"/>
          <a:endParaRPr lang="ar-EG"/>
        </a:p>
      </dgm:t>
    </dgm:pt>
    <dgm:pt modelId="{3269B624-B388-4DEA-81C2-A5403DB51DA2}" type="sibTrans" cxnId="{515C1B75-3784-4CFF-AEB1-9B14995AA3AB}">
      <dgm:prSet/>
      <dgm:spPr/>
      <dgm:t>
        <a:bodyPr/>
        <a:lstStyle/>
        <a:p>
          <a:pPr rtl="1"/>
          <a:endParaRPr lang="ar-EG"/>
        </a:p>
      </dgm:t>
    </dgm:pt>
    <dgm:pt modelId="{D7EE55A6-2027-4776-84C4-222DD4FCFA1E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pPr algn="l" rtl="1"/>
          <a:r>
            <a:rPr lang="en-US" sz="3600" dirty="0" smtClean="0">
              <a:solidFill>
                <a:schemeClr val="accent2">
                  <a:lumMod val="50000"/>
                </a:schemeClr>
              </a:solidFill>
            </a:rPr>
            <a:t>Enrichment</a:t>
          </a:r>
          <a:endParaRPr lang="ar-EG" sz="3600" dirty="0">
            <a:solidFill>
              <a:schemeClr val="accent2">
                <a:lumMod val="50000"/>
              </a:schemeClr>
            </a:solidFill>
          </a:endParaRPr>
        </a:p>
      </dgm:t>
    </dgm:pt>
    <dgm:pt modelId="{2F80A60D-591E-45A6-A76D-0CDC8AE2715C}" type="parTrans" cxnId="{32C2E62A-FF3A-46F6-9BE5-0D27E7C28BE6}">
      <dgm:prSet/>
      <dgm:spPr/>
      <dgm:t>
        <a:bodyPr/>
        <a:lstStyle/>
        <a:p>
          <a:pPr rtl="1"/>
          <a:endParaRPr lang="ar-EG"/>
        </a:p>
      </dgm:t>
    </dgm:pt>
    <dgm:pt modelId="{2B6834EB-5A76-4125-80C6-B52DA73ACDF6}" type="sibTrans" cxnId="{32C2E62A-FF3A-46F6-9BE5-0D27E7C28BE6}">
      <dgm:prSet/>
      <dgm:spPr/>
      <dgm:t>
        <a:bodyPr/>
        <a:lstStyle/>
        <a:p>
          <a:pPr rtl="1"/>
          <a:endParaRPr lang="ar-EG"/>
        </a:p>
      </dgm:t>
    </dgm:pt>
    <dgm:pt modelId="{C55C711F-E6EC-49BE-8002-EADAF5CE3958}" type="pres">
      <dgm:prSet presAssocID="{C3B90E39-2823-4506-A612-65394C4A7DC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pPr rtl="1"/>
          <a:endParaRPr lang="ar-EG"/>
        </a:p>
      </dgm:t>
    </dgm:pt>
    <dgm:pt modelId="{D448A427-57FE-465B-9547-6193F43ADB61}" type="pres">
      <dgm:prSet presAssocID="{52B5065E-0726-446D-87C1-D1FB471B28DE}" presName="linNode" presStyleCnt="0"/>
      <dgm:spPr/>
    </dgm:pt>
    <dgm:pt modelId="{C6421886-6325-4E3F-ABFB-FB962EB8F63B}" type="pres">
      <dgm:prSet presAssocID="{52B5065E-0726-446D-87C1-D1FB471B28DE}" presName="parentShp" presStyleLbl="node1" presStyleIdx="0" presStyleCnt="3" custLinFactY="7999" custLinFactNeighborY="100000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0A08AB45-B08B-4EE9-A2A6-A79AFF56D36E}" type="pres">
      <dgm:prSet presAssocID="{52B5065E-0726-446D-87C1-D1FB471B28DE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570A8F50-E0CA-4D5A-B5AA-1C874815B1C9}" type="pres">
      <dgm:prSet presAssocID="{C05376C0-9ACE-438F-A434-935BF3D51C4B}" presName="spacing" presStyleCnt="0"/>
      <dgm:spPr/>
    </dgm:pt>
    <dgm:pt modelId="{61435DFA-F26B-4CA5-AA6C-B9DC0E0689DC}" type="pres">
      <dgm:prSet presAssocID="{E8BFBF5C-BEF3-44F8-BE67-3AEFD8A97414}" presName="linNode" presStyleCnt="0"/>
      <dgm:spPr/>
    </dgm:pt>
    <dgm:pt modelId="{FB8FFF0B-FD26-4FDF-9E12-0CFA4AEBB294}" type="pres">
      <dgm:prSet presAssocID="{E8BFBF5C-BEF3-44F8-BE67-3AEFD8A97414}" presName="parentShp" presStyleLbl="node1" presStyleIdx="1" presStyleCnt="3" custLinFactY="-11021" custLinFactNeighborY="-100000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7C3FCFB0-EA73-4F17-A6F0-DAB4DD5ADCD0}" type="pres">
      <dgm:prSet presAssocID="{E8BFBF5C-BEF3-44F8-BE67-3AEFD8A97414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76E555CB-4451-4383-805E-6E4CB75A6ABF}" type="pres">
      <dgm:prSet presAssocID="{3269B624-B388-4DEA-81C2-A5403DB51DA2}" presName="spacing" presStyleCnt="0"/>
      <dgm:spPr/>
    </dgm:pt>
    <dgm:pt modelId="{66474FD2-F0F9-4646-AF39-979899F2DC77}" type="pres">
      <dgm:prSet presAssocID="{D7EE55A6-2027-4776-84C4-222DD4FCFA1E}" presName="linNode" presStyleCnt="0"/>
      <dgm:spPr/>
    </dgm:pt>
    <dgm:pt modelId="{A24538A4-B174-4722-916E-4C29FDAF29B9}" type="pres">
      <dgm:prSet presAssocID="{D7EE55A6-2027-4776-84C4-222DD4FCFA1E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DCCD53AB-E490-4FDA-A932-FB66C128DCFE}" type="pres">
      <dgm:prSet presAssocID="{D7EE55A6-2027-4776-84C4-222DD4FCFA1E}" presName="childShp" presStyleLbl="bgAccFollowNode1" presStyleIdx="2" presStyleCnt="3" custScaleY="108636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96BE6A28-A070-469B-9A53-1DD23E87A0FA}" type="presOf" srcId="{E8BFBF5C-BEF3-44F8-BE67-3AEFD8A97414}" destId="{FB8FFF0B-FD26-4FDF-9E12-0CFA4AEBB294}" srcOrd="0" destOrd="0" presId="urn:microsoft.com/office/officeart/2005/8/layout/vList6"/>
    <dgm:cxn modelId="{6F7BF84D-0050-42DD-A269-F3F1BD9AC0E6}" type="presOf" srcId="{C3B90E39-2823-4506-A612-65394C4A7DCE}" destId="{C55C711F-E6EC-49BE-8002-EADAF5CE3958}" srcOrd="0" destOrd="0" presId="urn:microsoft.com/office/officeart/2005/8/layout/vList6"/>
    <dgm:cxn modelId="{6103B637-9DC9-488D-94A2-5CD214D6A5F7}" type="presOf" srcId="{D7EE55A6-2027-4776-84C4-222DD4FCFA1E}" destId="{A24538A4-B174-4722-916E-4C29FDAF29B9}" srcOrd="0" destOrd="0" presId="urn:microsoft.com/office/officeart/2005/8/layout/vList6"/>
    <dgm:cxn modelId="{B881F8D7-4BA3-4223-882E-02A250ED3ED2}" srcId="{C3B90E39-2823-4506-A612-65394C4A7DCE}" destId="{52B5065E-0726-446D-87C1-D1FB471B28DE}" srcOrd="0" destOrd="0" parTransId="{7BCA3CDE-9783-43C9-B6E0-B5F5183DC69C}" sibTransId="{C05376C0-9ACE-438F-A434-935BF3D51C4B}"/>
    <dgm:cxn modelId="{32C2E62A-FF3A-46F6-9BE5-0D27E7C28BE6}" srcId="{C3B90E39-2823-4506-A612-65394C4A7DCE}" destId="{D7EE55A6-2027-4776-84C4-222DD4FCFA1E}" srcOrd="2" destOrd="0" parTransId="{2F80A60D-591E-45A6-A76D-0CDC8AE2715C}" sibTransId="{2B6834EB-5A76-4125-80C6-B52DA73ACDF6}"/>
    <dgm:cxn modelId="{9DF0561A-CC4D-4A6B-BE51-A149399F6F2E}" type="presOf" srcId="{52B5065E-0726-446D-87C1-D1FB471B28DE}" destId="{C6421886-6325-4E3F-ABFB-FB962EB8F63B}" srcOrd="0" destOrd="0" presId="urn:microsoft.com/office/officeart/2005/8/layout/vList6"/>
    <dgm:cxn modelId="{515C1B75-3784-4CFF-AEB1-9B14995AA3AB}" srcId="{C3B90E39-2823-4506-A612-65394C4A7DCE}" destId="{E8BFBF5C-BEF3-44F8-BE67-3AEFD8A97414}" srcOrd="1" destOrd="0" parTransId="{95D8E640-D8E4-421A-ADD7-A5AF01F77264}" sibTransId="{3269B624-B388-4DEA-81C2-A5403DB51DA2}"/>
    <dgm:cxn modelId="{82C59817-9FF8-434E-9D62-632773EB0665}" type="presParOf" srcId="{C55C711F-E6EC-49BE-8002-EADAF5CE3958}" destId="{D448A427-57FE-465B-9547-6193F43ADB61}" srcOrd="0" destOrd="0" presId="urn:microsoft.com/office/officeart/2005/8/layout/vList6"/>
    <dgm:cxn modelId="{556567E6-8A62-4C38-9DE2-7CF496997ABA}" type="presParOf" srcId="{D448A427-57FE-465B-9547-6193F43ADB61}" destId="{C6421886-6325-4E3F-ABFB-FB962EB8F63B}" srcOrd="0" destOrd="0" presId="urn:microsoft.com/office/officeart/2005/8/layout/vList6"/>
    <dgm:cxn modelId="{FCF9AF4A-DDCD-4853-AAE9-CDD62024F1F1}" type="presParOf" srcId="{D448A427-57FE-465B-9547-6193F43ADB61}" destId="{0A08AB45-B08B-4EE9-A2A6-A79AFF56D36E}" srcOrd="1" destOrd="0" presId="urn:microsoft.com/office/officeart/2005/8/layout/vList6"/>
    <dgm:cxn modelId="{8789280F-D006-4120-BAD5-306BC7EC13A0}" type="presParOf" srcId="{C55C711F-E6EC-49BE-8002-EADAF5CE3958}" destId="{570A8F50-E0CA-4D5A-B5AA-1C874815B1C9}" srcOrd="1" destOrd="0" presId="urn:microsoft.com/office/officeart/2005/8/layout/vList6"/>
    <dgm:cxn modelId="{6BE8FEBE-264B-46B0-B3F0-4DF2135C22F6}" type="presParOf" srcId="{C55C711F-E6EC-49BE-8002-EADAF5CE3958}" destId="{61435DFA-F26B-4CA5-AA6C-B9DC0E0689DC}" srcOrd="2" destOrd="0" presId="urn:microsoft.com/office/officeart/2005/8/layout/vList6"/>
    <dgm:cxn modelId="{791145A2-9771-4B37-9629-2B92FEFC6624}" type="presParOf" srcId="{61435DFA-F26B-4CA5-AA6C-B9DC0E0689DC}" destId="{FB8FFF0B-FD26-4FDF-9E12-0CFA4AEBB294}" srcOrd="0" destOrd="0" presId="urn:microsoft.com/office/officeart/2005/8/layout/vList6"/>
    <dgm:cxn modelId="{7F61B5B4-6CD7-424F-A15A-380BAD77A504}" type="presParOf" srcId="{61435DFA-F26B-4CA5-AA6C-B9DC0E0689DC}" destId="{7C3FCFB0-EA73-4F17-A6F0-DAB4DD5ADCD0}" srcOrd="1" destOrd="0" presId="urn:microsoft.com/office/officeart/2005/8/layout/vList6"/>
    <dgm:cxn modelId="{5E1FDDA4-9AF2-45DF-9C65-3CF96EBAB85E}" type="presParOf" srcId="{C55C711F-E6EC-49BE-8002-EADAF5CE3958}" destId="{76E555CB-4451-4383-805E-6E4CB75A6ABF}" srcOrd="3" destOrd="0" presId="urn:microsoft.com/office/officeart/2005/8/layout/vList6"/>
    <dgm:cxn modelId="{8AD92A1B-90AC-4511-AE69-828AA6F8966E}" type="presParOf" srcId="{C55C711F-E6EC-49BE-8002-EADAF5CE3958}" destId="{66474FD2-F0F9-4646-AF39-979899F2DC77}" srcOrd="4" destOrd="0" presId="urn:microsoft.com/office/officeart/2005/8/layout/vList6"/>
    <dgm:cxn modelId="{C7C4125B-4210-4FEC-959B-F970C95E9C58}" type="presParOf" srcId="{66474FD2-F0F9-4646-AF39-979899F2DC77}" destId="{A24538A4-B174-4722-916E-4C29FDAF29B9}" srcOrd="0" destOrd="0" presId="urn:microsoft.com/office/officeart/2005/8/layout/vList6"/>
    <dgm:cxn modelId="{2A2E61BE-3253-4A78-8D82-B6194C9E796D}" type="presParOf" srcId="{66474FD2-F0F9-4646-AF39-979899F2DC77}" destId="{DCCD53AB-E490-4FDA-A932-FB66C128DCF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3FCFB0-EA73-4F17-A6F0-DAB4DD5ADCD0}">
      <dsp:nvSpPr>
        <dsp:cNvPr id="0" name=""/>
        <dsp:cNvSpPr/>
      </dsp:nvSpPr>
      <dsp:spPr>
        <a:xfrm>
          <a:off x="4206240" y="531"/>
          <a:ext cx="6309360" cy="20715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just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chemeClr val="accent5">
                  <a:lumMod val="75000"/>
                </a:schemeClr>
              </a:solidFill>
              <a:latin typeface="Century Schoolbook" panose="02040604050505020304" pitchFamily="18" charset="0"/>
            </a:rPr>
            <a:t>Atoms of the same element that have the same number of </a:t>
          </a:r>
          <a:r>
            <a:rPr lang="en-US" sz="2100" b="1" u="none" kern="1200" dirty="0" smtClean="0">
              <a:solidFill>
                <a:schemeClr val="accent5">
                  <a:lumMod val="75000"/>
                </a:schemeClr>
              </a:solidFill>
              <a:latin typeface="Century Schoolbook" panose="02040604050505020304" pitchFamily="18" charset="0"/>
            </a:rPr>
            <a:t>protons</a:t>
          </a:r>
          <a:r>
            <a:rPr lang="en-US" sz="2100" kern="1200" dirty="0" smtClean="0">
              <a:solidFill>
                <a:schemeClr val="accent5">
                  <a:lumMod val="75000"/>
                </a:schemeClr>
              </a:solidFill>
              <a:latin typeface="Century Schoolbook" panose="02040604050505020304" pitchFamily="18" charset="0"/>
            </a:rPr>
            <a:t> but a different number of </a:t>
          </a:r>
          <a:r>
            <a:rPr lang="en-US" sz="2100" b="1" u="none" kern="1200" dirty="0" smtClean="0">
              <a:solidFill>
                <a:schemeClr val="accent5">
                  <a:lumMod val="75000"/>
                </a:schemeClr>
              </a:solidFill>
              <a:latin typeface="Century Schoolbook" panose="02040604050505020304" pitchFamily="18" charset="0"/>
            </a:rPr>
            <a:t>neutrons</a:t>
          </a:r>
          <a:r>
            <a:rPr lang="en-US" sz="2100" kern="1200" dirty="0" smtClean="0">
              <a:solidFill>
                <a:schemeClr val="accent5">
                  <a:lumMod val="75000"/>
                </a:schemeClr>
              </a:solidFill>
              <a:latin typeface="Century Schoolbook" panose="02040604050505020304" pitchFamily="18" charset="0"/>
            </a:rPr>
            <a:t> in the nucleus.</a:t>
          </a:r>
          <a:endParaRPr lang="ar-EG" sz="2100" kern="1200" dirty="0">
            <a:solidFill>
              <a:schemeClr val="accent5">
                <a:lumMod val="75000"/>
              </a:schemeClr>
            </a:solidFill>
            <a:latin typeface="Century Schoolbook" panose="02040604050505020304" pitchFamily="18" charset="0"/>
          </a:endParaRPr>
        </a:p>
        <a:p>
          <a:pPr marL="228600" lvl="1" indent="-228600" algn="r" defTabSz="9334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ar-EG" sz="2100" kern="1200" dirty="0">
            <a:latin typeface="Century Schoolbook" panose="02040604050505020304" pitchFamily="18" charset="0"/>
          </a:endParaRPr>
        </a:p>
      </dsp:txBody>
      <dsp:txXfrm>
        <a:off x="4206240" y="259476"/>
        <a:ext cx="5532525" cy="1553669"/>
      </dsp:txXfrm>
    </dsp:sp>
    <dsp:sp modelId="{FB8FFF0B-FD26-4FDF-9E12-0CFA4AEBB294}">
      <dsp:nvSpPr>
        <dsp:cNvPr id="0" name=""/>
        <dsp:cNvSpPr/>
      </dsp:nvSpPr>
      <dsp:spPr>
        <a:xfrm>
          <a:off x="0" y="531"/>
          <a:ext cx="4206240" cy="2071559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lvl="0" algn="l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>
              <a:solidFill>
                <a:schemeClr val="accent2">
                  <a:lumMod val="50000"/>
                </a:schemeClr>
              </a:solidFill>
            </a:rPr>
            <a:t>Isotopes</a:t>
          </a:r>
          <a:endParaRPr lang="ar-EG" sz="50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01125" y="101656"/>
        <a:ext cx="4003990" cy="1869309"/>
      </dsp:txXfrm>
    </dsp:sp>
    <dsp:sp modelId="{DCCD53AB-E490-4FDA-A932-FB66C128DCFE}">
      <dsp:nvSpPr>
        <dsp:cNvPr id="0" name=""/>
        <dsp:cNvSpPr/>
      </dsp:nvSpPr>
      <dsp:spPr>
        <a:xfrm>
          <a:off x="4206240" y="2279246"/>
          <a:ext cx="6309360" cy="20715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just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chemeClr val="accent5">
                  <a:lumMod val="75000"/>
                </a:schemeClr>
              </a:solidFill>
              <a:latin typeface="Century Schoolbook" panose="02040604050505020304" pitchFamily="18" charset="0"/>
            </a:rPr>
            <a:t>Atoms want to be stable by making the no. of protons equal to the no. of neutrons by ejection of neutrons ,(All elements with atomic no. greater than 83).</a:t>
          </a:r>
          <a:endParaRPr lang="ar-EG" sz="2100" kern="1200" dirty="0">
            <a:solidFill>
              <a:schemeClr val="accent5">
                <a:lumMod val="75000"/>
              </a:schemeClr>
            </a:solidFill>
            <a:latin typeface="Century Schoolbook" panose="02040604050505020304" pitchFamily="18" charset="0"/>
          </a:endParaRPr>
        </a:p>
      </dsp:txBody>
      <dsp:txXfrm>
        <a:off x="4206240" y="2538191"/>
        <a:ext cx="5532525" cy="1553669"/>
      </dsp:txXfrm>
    </dsp:sp>
    <dsp:sp modelId="{A24538A4-B174-4722-916E-4C29FDAF29B9}">
      <dsp:nvSpPr>
        <dsp:cNvPr id="0" name=""/>
        <dsp:cNvSpPr/>
      </dsp:nvSpPr>
      <dsp:spPr>
        <a:xfrm>
          <a:off x="0" y="2279246"/>
          <a:ext cx="4206240" cy="2071559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lvl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>
              <a:solidFill>
                <a:schemeClr val="accent2">
                  <a:lumMod val="50000"/>
                </a:schemeClr>
              </a:solidFill>
            </a:rPr>
            <a:t>Radioisotope</a:t>
          </a:r>
          <a:endParaRPr lang="ar-EG" sz="50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01125" y="2380371"/>
        <a:ext cx="4003990" cy="18693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08AB45-B08B-4EE9-A2A6-A79AFF56D36E}">
      <dsp:nvSpPr>
        <dsp:cNvPr id="0" name=""/>
        <dsp:cNvSpPr/>
      </dsp:nvSpPr>
      <dsp:spPr>
        <a:xfrm>
          <a:off x="4357781" y="634"/>
          <a:ext cx="6536672" cy="132367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421886-6325-4E3F-ABFB-FB962EB8F63B}">
      <dsp:nvSpPr>
        <dsp:cNvPr id="0" name=""/>
        <dsp:cNvSpPr/>
      </dsp:nvSpPr>
      <dsp:spPr>
        <a:xfrm>
          <a:off x="0" y="1430188"/>
          <a:ext cx="4357781" cy="1323673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accent2">
                  <a:lumMod val="50000"/>
                </a:schemeClr>
              </a:solidFill>
            </a:rPr>
            <a:t>Fertile Material</a:t>
          </a:r>
          <a:endParaRPr lang="ar-EG" sz="36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64616" y="1494804"/>
        <a:ext cx="4228549" cy="1194441"/>
      </dsp:txXfrm>
    </dsp:sp>
    <dsp:sp modelId="{7C3FCFB0-EA73-4F17-A6F0-DAB4DD5ADCD0}">
      <dsp:nvSpPr>
        <dsp:cNvPr id="0" name=""/>
        <dsp:cNvSpPr/>
      </dsp:nvSpPr>
      <dsp:spPr>
        <a:xfrm>
          <a:off x="4357781" y="1456675"/>
          <a:ext cx="6536672" cy="132367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8FFF0B-FD26-4FDF-9E12-0CFA4AEBB294}">
      <dsp:nvSpPr>
        <dsp:cNvPr id="0" name=""/>
        <dsp:cNvSpPr/>
      </dsp:nvSpPr>
      <dsp:spPr>
        <a:xfrm>
          <a:off x="0" y="0"/>
          <a:ext cx="4357781" cy="1323673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accent2">
                  <a:lumMod val="50000"/>
                </a:schemeClr>
              </a:solidFill>
            </a:rPr>
            <a:t>Fissionable Material</a:t>
          </a:r>
          <a:endParaRPr lang="ar-EG" sz="36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64616" y="64616"/>
        <a:ext cx="4228549" cy="1194441"/>
      </dsp:txXfrm>
    </dsp:sp>
    <dsp:sp modelId="{DCCD53AB-E490-4FDA-A932-FB66C128DCFE}">
      <dsp:nvSpPr>
        <dsp:cNvPr id="0" name=""/>
        <dsp:cNvSpPr/>
      </dsp:nvSpPr>
      <dsp:spPr>
        <a:xfrm>
          <a:off x="4358845" y="2912716"/>
          <a:ext cx="6530288" cy="143798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4538A4-B174-4722-916E-4C29FDAF29B9}">
      <dsp:nvSpPr>
        <dsp:cNvPr id="0" name=""/>
        <dsp:cNvSpPr/>
      </dsp:nvSpPr>
      <dsp:spPr>
        <a:xfrm>
          <a:off x="5319" y="2969872"/>
          <a:ext cx="4353525" cy="1323673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l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accent2">
                  <a:lumMod val="50000"/>
                </a:schemeClr>
              </a:solidFill>
            </a:rPr>
            <a:t>Enrichment</a:t>
          </a:r>
          <a:endParaRPr lang="ar-EG" sz="36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69935" y="3034488"/>
        <a:ext cx="4224293" cy="11944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400F548-2B3D-43F3-8373-AEF49B071B70}" type="datetimeFigureOut">
              <a:rPr lang="ar-EG" smtClean="0"/>
              <a:pPr/>
              <a:t>21/01/1435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7702D74-C719-4F19-952A-59A278082A7B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519518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02D74-C719-4F19-952A-59A278082A7B}" type="slidenum">
              <a:rPr lang="ar-EG" smtClean="0"/>
              <a:pPr/>
              <a:t>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1466179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3-11-2013</a:t>
            </a: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 smtClean="0"/>
              <a:t>1</a:t>
            </a: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ABE49-6D8D-4D22-B614-AE223475DD18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681503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3-11-2013</a:t>
            </a: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 smtClean="0"/>
              <a:t>1</a:t>
            </a: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ABE49-6D8D-4D22-B614-AE223475DD18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892184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3-11-2013</a:t>
            </a: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 smtClean="0"/>
              <a:t>1</a:t>
            </a: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ABE49-6D8D-4D22-B614-AE223475DD18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3930361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3-11-2013</a:t>
            </a: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 smtClean="0"/>
              <a:t>1</a:t>
            </a: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ABE49-6D8D-4D22-B614-AE223475DD18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3936883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3-11-2013</a:t>
            </a: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 smtClean="0"/>
              <a:t>1</a:t>
            </a: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ABE49-6D8D-4D22-B614-AE223475DD18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2256532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3-11-2013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 smtClean="0"/>
              <a:t>1</a:t>
            </a:r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ABE49-6D8D-4D22-B614-AE223475DD18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3239618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3-11-2013</a:t>
            </a:r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 smtClean="0"/>
              <a:t>1</a:t>
            </a:r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ABE49-6D8D-4D22-B614-AE223475DD18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3584567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3-11-2013</a:t>
            </a:r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 smtClean="0"/>
              <a:t>1</a:t>
            </a:r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ABE49-6D8D-4D22-B614-AE223475DD18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3787736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3-11-2013</a:t>
            </a:r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 smtClean="0"/>
              <a:t>1</a:t>
            </a:r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ABE49-6D8D-4D22-B614-AE223475DD18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401311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3-11-2013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 smtClean="0"/>
              <a:t>1</a:t>
            </a:r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ABE49-6D8D-4D22-B614-AE223475DD18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3235941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3-11-2013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 smtClean="0"/>
              <a:t>1</a:t>
            </a:r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ABE49-6D8D-4D22-B614-AE223475DD18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912775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3-11-2013</a:t>
            </a: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EG" smtClean="0"/>
              <a:t>1</a:t>
            </a: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ABE49-6D8D-4D22-B614-AE223475DD18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3969177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7408" y="1635539"/>
            <a:ext cx="9337183" cy="35070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35619" y="938543"/>
            <a:ext cx="8860664" cy="584775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Electricity Generation from nuclear Energy</a:t>
            </a:r>
            <a:endParaRPr lang="ar-EG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609" y="206062"/>
            <a:ext cx="940157" cy="9530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07723" y="5290022"/>
            <a:ext cx="6583252" cy="95410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2800" dirty="0" smtClean="0"/>
              <a:t>Shymaa Ali Alshater</a:t>
            </a:r>
          </a:p>
          <a:p>
            <a:pPr algn="ctr" rtl="0"/>
            <a:r>
              <a:rPr lang="en-US" sz="2800" dirty="0" smtClean="0"/>
              <a:t>E-Mail : Shymaa_Ali_2020@Yahoo.com</a:t>
            </a:r>
            <a:endParaRPr lang="ar-EG" sz="2800" dirty="0" smtClean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1</a:t>
            </a:r>
            <a:endParaRPr lang="ar-EG" dirty="0">
              <a:solidFill>
                <a:srgbClr val="C00000"/>
              </a:solidFill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0045522" y="6356350"/>
            <a:ext cx="1308278" cy="365125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24-11-2013</a:t>
            </a:r>
            <a:endParaRPr lang="ar-EG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76585" y="151556"/>
            <a:ext cx="1187003" cy="11492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658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003"/>
          <a:stretch/>
        </p:blipFill>
        <p:spPr>
          <a:xfrm>
            <a:off x="953037" y="1364106"/>
            <a:ext cx="10277340" cy="4992244"/>
          </a:xfr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0393251" y="6356350"/>
            <a:ext cx="960549" cy="365125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24-11-2013</a:t>
            </a:r>
            <a:endParaRPr lang="ar-EG" dirty="0">
              <a:solidFill>
                <a:srgbClr val="C00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1479997" cy="365125"/>
          </a:xfrm>
        </p:spPr>
        <p:txBody>
          <a:bodyPr/>
          <a:lstStyle/>
          <a:p>
            <a:r>
              <a:rPr lang="en-US" dirty="0" smtClean="0"/>
              <a:t>Shymaa Ali Alshater </a:t>
            </a:r>
            <a:endParaRPr lang="ar-EG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</a:rPr>
              <a:t>Energy Equivalents</a:t>
            </a:r>
            <a:endParaRPr lang="ar-EG" b="1" dirty="0">
              <a:solidFill>
                <a:srgbClr val="C00000"/>
              </a:solidFill>
            </a:endParaRPr>
          </a:p>
        </p:txBody>
      </p:sp>
      <p:sp>
        <p:nvSpPr>
          <p:cNvPr id="14" name="Footer Placeholder 4"/>
          <p:cNvSpPr txBox="1">
            <a:spLocks/>
          </p:cNvSpPr>
          <p:nvPr/>
        </p:nvSpPr>
        <p:spPr>
          <a:xfrm>
            <a:off x="4298324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ar-EG"/>
            </a:defPPr>
            <a:lvl1pPr marL="0" algn="ct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10</a:t>
            </a:r>
            <a:endParaRPr lang="ar-E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379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ln>
            <a:solidFill>
              <a:srgbClr val="C00000"/>
            </a:solidFill>
          </a:ln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Types of reactors </a:t>
            </a:r>
            <a:endParaRPr lang="ar-EG" dirty="0">
              <a:solidFill>
                <a:srgbClr val="C00000"/>
              </a:solidFill>
            </a:endParaRPr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4191000" y="6508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ar-EG"/>
            </a:defPPr>
            <a:lvl1pPr marL="0" algn="ct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C00000"/>
                </a:solidFill>
              </a:rPr>
              <a:t>11</a:t>
            </a:r>
            <a:endParaRPr lang="ar-EG" dirty="0">
              <a:solidFill>
                <a:srgbClr val="C00000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0393251" y="6356350"/>
            <a:ext cx="960549" cy="365125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24-11-2013</a:t>
            </a:r>
            <a:endParaRPr lang="ar-EG" dirty="0">
              <a:solidFill>
                <a:srgbClr val="C00000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1621665" cy="365125"/>
          </a:xfrm>
        </p:spPr>
        <p:txBody>
          <a:bodyPr/>
          <a:lstStyle/>
          <a:p>
            <a:r>
              <a:rPr lang="en-US" dirty="0" smtClean="0"/>
              <a:t>Shymaa Ali Alshater </a:t>
            </a:r>
            <a:endParaRPr lang="ar-EG" dirty="0"/>
          </a:p>
        </p:txBody>
      </p:sp>
      <p:sp>
        <p:nvSpPr>
          <p:cNvPr id="22" name="Rectangle 21"/>
          <p:cNvSpPr/>
          <p:nvPr/>
        </p:nvSpPr>
        <p:spPr>
          <a:xfrm>
            <a:off x="6493098" y="3082287"/>
            <a:ext cx="2485622" cy="10174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mtClean="0"/>
              <a:t>Gas</a:t>
            </a:r>
            <a:r>
              <a:rPr lang="en-US"/>
              <a:t>/Graphite</a:t>
            </a:r>
            <a:r>
              <a:rPr lang="en-US" smtClean="0"/>
              <a:t> </a:t>
            </a:r>
            <a:r>
              <a:rPr lang="en-US" dirty="0" smtClean="0"/>
              <a:t>cooled reactors </a:t>
            </a:r>
            <a:endParaRPr lang="ar-EG" dirty="0"/>
          </a:p>
        </p:txBody>
      </p:sp>
      <p:sp>
        <p:nvSpPr>
          <p:cNvPr id="23" name="Rectangle 22"/>
          <p:cNvSpPr/>
          <p:nvPr/>
        </p:nvSpPr>
        <p:spPr>
          <a:xfrm>
            <a:off x="1118317" y="3082287"/>
            <a:ext cx="2485622" cy="10174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Light water </a:t>
            </a:r>
            <a:r>
              <a:rPr lang="en-US" dirty="0"/>
              <a:t>reactor </a:t>
            </a:r>
            <a:endParaRPr lang="ar-EG" dirty="0"/>
          </a:p>
        </p:txBody>
      </p:sp>
      <p:sp>
        <p:nvSpPr>
          <p:cNvPr id="24" name="Rectangle 23"/>
          <p:cNvSpPr/>
          <p:nvPr/>
        </p:nvSpPr>
        <p:spPr>
          <a:xfrm>
            <a:off x="3812683" y="3082287"/>
            <a:ext cx="2485622" cy="10174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Heavy water </a:t>
            </a:r>
            <a:r>
              <a:rPr lang="en-US" dirty="0"/>
              <a:t>reactor </a:t>
            </a:r>
            <a:endParaRPr lang="ar-EG" dirty="0"/>
          </a:p>
        </p:txBody>
      </p:sp>
      <p:sp>
        <p:nvSpPr>
          <p:cNvPr id="25" name="Rectangle 24"/>
          <p:cNvSpPr/>
          <p:nvPr/>
        </p:nvSpPr>
        <p:spPr>
          <a:xfrm>
            <a:off x="9173513" y="3086946"/>
            <a:ext cx="2485622" cy="10174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Water/Graphite reactors </a:t>
            </a:r>
            <a:endParaRPr lang="ar-EG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0399691" y="2297605"/>
            <a:ext cx="0" cy="806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092818" y="2228580"/>
            <a:ext cx="0" cy="806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3684970" y="4687910"/>
            <a:ext cx="3219" cy="288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639318" y="2275605"/>
            <a:ext cx="0" cy="806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041542" y="2275605"/>
            <a:ext cx="0" cy="806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910627" y="4976164"/>
            <a:ext cx="1555124" cy="10303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/>
              <a:t>Boiling water reactor  </a:t>
            </a:r>
            <a:endParaRPr lang="ar-EG" dirty="0"/>
          </a:p>
        </p:txBody>
      </p:sp>
      <p:sp>
        <p:nvSpPr>
          <p:cNvPr id="34" name="Rectangle 33"/>
          <p:cNvSpPr/>
          <p:nvPr/>
        </p:nvSpPr>
        <p:spPr>
          <a:xfrm>
            <a:off x="828006" y="4976164"/>
            <a:ext cx="1555124" cy="10303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1645813" y="4687910"/>
            <a:ext cx="3219" cy="288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092818" y="2228580"/>
            <a:ext cx="8306873" cy="69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645813" y="4687910"/>
            <a:ext cx="20391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899512" y="5060465"/>
            <a:ext cx="14121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Pressurized water reactor </a:t>
            </a:r>
            <a:endParaRPr lang="ar-EG" dirty="0"/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2459865" y="4052693"/>
            <a:ext cx="0" cy="6352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6246254" y="1690688"/>
            <a:ext cx="0" cy="5724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8013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C00000"/>
                </a:solidFill>
              </a:rPr>
              <a:t>Pressurized water reactor </a:t>
            </a:r>
            <a:endParaRPr lang="ar-E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Clr>
                <a:srgbClr val="C00000"/>
              </a:buClr>
              <a:buNone/>
            </a:pPr>
            <a:endParaRPr lang="en-US" b="1" dirty="0" smtClean="0"/>
          </a:p>
          <a:p>
            <a:pPr algn="l" rtl="0"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en-US" b="1" dirty="0" smtClean="0"/>
          </a:p>
          <a:p>
            <a:pPr algn="r" rtl="0"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en-US" dirty="0" smtClean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1621665" cy="365125"/>
          </a:xfrm>
        </p:spPr>
        <p:txBody>
          <a:bodyPr/>
          <a:lstStyle/>
          <a:p>
            <a:r>
              <a:rPr lang="en-US" dirty="0" smtClean="0"/>
              <a:t>Shymaa Ali Alshater </a:t>
            </a:r>
            <a:endParaRPr lang="ar-EG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0393251" y="6356350"/>
            <a:ext cx="960549" cy="365125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24-11-2013</a:t>
            </a:r>
            <a:endParaRPr lang="ar-EG" dirty="0">
              <a:solidFill>
                <a:srgbClr val="C00000"/>
              </a:solidFill>
            </a:endParaRPr>
          </a:p>
        </p:txBody>
      </p:sp>
      <p:sp>
        <p:nvSpPr>
          <p:cNvPr id="14" name="Footer Placeholder 4"/>
          <p:cNvSpPr txBox="1">
            <a:spLocks/>
          </p:cNvSpPr>
          <p:nvPr/>
        </p:nvSpPr>
        <p:spPr>
          <a:xfrm>
            <a:off x="4191000" y="6508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ar-EG"/>
            </a:defPPr>
            <a:lvl1pPr marL="0" algn="ct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C00000"/>
                </a:solidFill>
              </a:rPr>
              <a:t>12</a:t>
            </a:r>
            <a:endParaRPr lang="ar-EG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6733" y="1468192"/>
            <a:ext cx="9078533" cy="470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269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C00000"/>
                </a:solidFill>
              </a:rPr>
              <a:t>Boiling </a:t>
            </a:r>
            <a:r>
              <a:rPr lang="en-US" dirty="0">
                <a:solidFill>
                  <a:srgbClr val="C00000"/>
                </a:solidFill>
              </a:rPr>
              <a:t>water reactor  </a:t>
            </a:r>
            <a:r>
              <a:rPr lang="ar-EG" dirty="0"/>
              <a:t/>
            </a:r>
            <a:br>
              <a:rPr lang="ar-EG" dirty="0"/>
            </a:b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endParaRPr lang="ar-EG" dirty="0">
              <a:solidFill>
                <a:srgbClr val="C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09086" y="6356350"/>
            <a:ext cx="4114800" cy="365125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13</a:t>
            </a:r>
          </a:p>
          <a:p>
            <a:endParaRPr lang="ar-EG" dirty="0">
              <a:solidFill>
                <a:srgbClr val="C00000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1531513" cy="365125"/>
          </a:xfrm>
        </p:spPr>
        <p:txBody>
          <a:bodyPr/>
          <a:lstStyle/>
          <a:p>
            <a:r>
              <a:rPr lang="en-US" dirty="0" smtClean="0"/>
              <a:t>Shymaa Ali Alshater </a:t>
            </a:r>
            <a:endParaRPr lang="ar-EG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0393251" y="6356350"/>
            <a:ext cx="960549" cy="365125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24-11-2013</a:t>
            </a:r>
            <a:endParaRPr lang="ar-EG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157" y="1261212"/>
            <a:ext cx="11294658" cy="4966350"/>
          </a:xfrm>
        </p:spPr>
      </p:pic>
    </p:spTree>
    <p:extLst>
      <p:ext uri="{BB962C8B-B14F-4D97-AF65-F5344CB8AC3E}">
        <p14:creationId xmlns:p14="http://schemas.microsoft.com/office/powerpoint/2010/main" xmlns="" val="87699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C00000"/>
                </a:solidFill>
              </a:rPr>
              <a:t>Useful </a:t>
            </a:r>
            <a:r>
              <a:rPr lang="en-US" dirty="0" smtClean="0">
                <a:solidFill>
                  <a:srgbClr val="C00000"/>
                </a:solidFill>
              </a:rPr>
              <a:t>book in Arabic </a:t>
            </a:r>
            <a:r>
              <a:rPr lang="en-US" dirty="0">
                <a:solidFill>
                  <a:srgbClr val="002060"/>
                </a:solidFill>
              </a:rPr>
              <a:t/>
            </a:r>
            <a:br>
              <a:rPr lang="en-US" dirty="0">
                <a:solidFill>
                  <a:srgbClr val="002060"/>
                </a:solidFill>
              </a:rPr>
            </a:b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4084"/>
            <a:ext cx="10515600" cy="496226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ar-EG" dirty="0" smtClean="0">
                <a:solidFill>
                  <a:schemeClr val="accent1">
                    <a:lumMod val="50000"/>
                  </a:schemeClr>
                </a:solidFill>
              </a:rPr>
              <a:t>الثقافة النووية للقرن 21</a:t>
            </a:r>
          </a:p>
          <a:p>
            <a:pPr marL="0" indent="0" algn="ctr">
              <a:buNone/>
            </a:pPr>
            <a:r>
              <a:rPr lang="ar-EG" sz="2400" dirty="0" smtClean="0"/>
              <a:t>ما يجب ان نعرفة عن أساسيات التكنولوجيا النووية</a:t>
            </a:r>
          </a:p>
          <a:p>
            <a:pPr marL="0" indent="0" algn="ctr">
              <a:buNone/>
            </a:pPr>
            <a:r>
              <a:rPr lang="ar-EG" sz="2400" dirty="0" smtClean="0"/>
              <a:t>تأليف: </a:t>
            </a:r>
            <a:r>
              <a:rPr lang="ar-EG" sz="2400" dirty="0"/>
              <a:t>د.ممدوح عبدالغفور </a:t>
            </a:r>
            <a:r>
              <a:rPr lang="ar-EG" sz="2400" dirty="0" smtClean="0"/>
              <a:t>حسن</a:t>
            </a:r>
          </a:p>
          <a:p>
            <a:pPr marL="0" indent="0" algn="ctr">
              <a:buNone/>
            </a:pPr>
            <a:r>
              <a:rPr lang="ar-EG" sz="2400" dirty="0" smtClean="0"/>
              <a:t>استاذ متفرغ بهيئة المواد النووية </a:t>
            </a:r>
          </a:p>
          <a:p>
            <a:pPr marL="0" indent="0" algn="ctr">
              <a:buNone/>
            </a:pPr>
            <a:r>
              <a:rPr lang="ar-EG" sz="2400" dirty="0" smtClean="0"/>
              <a:t>رئيس الهيئة الاسبق</a:t>
            </a:r>
          </a:p>
          <a:p>
            <a:pPr marL="0" indent="0" algn="ctr">
              <a:buNone/>
            </a:pPr>
            <a:r>
              <a:rPr lang="ar-EG" sz="2400" dirty="0" smtClean="0"/>
              <a:t>الطبعة الاولى</a:t>
            </a:r>
          </a:p>
          <a:p>
            <a:pPr marL="0" indent="0" algn="ctr">
              <a:buNone/>
            </a:pPr>
            <a:r>
              <a:rPr lang="ar-EG" sz="2400" dirty="0" smtClean="0"/>
              <a:t>2000م</a:t>
            </a:r>
          </a:p>
          <a:p>
            <a:pPr marL="0" indent="0" algn="ctr">
              <a:buNone/>
            </a:pPr>
            <a:r>
              <a:rPr lang="ar-EG" sz="2400" dirty="0" smtClean="0"/>
              <a:t>دار الفكر العربي</a:t>
            </a:r>
          </a:p>
          <a:p>
            <a:pPr marL="0" indent="0" algn="ctr">
              <a:buNone/>
            </a:pPr>
            <a:r>
              <a:rPr lang="ar-EG" sz="2400" dirty="0" smtClean="0"/>
              <a:t>94 شارع عباس العقاد – مدينة نصر – القاهرة</a:t>
            </a:r>
          </a:p>
          <a:p>
            <a:pPr marL="0" indent="0" algn="ctr">
              <a:buNone/>
            </a:pPr>
            <a:r>
              <a:rPr lang="ar-EG" sz="2400" dirty="0" smtClean="0"/>
              <a:t>ت : 2752984</a:t>
            </a:r>
          </a:p>
          <a:p>
            <a:pPr marL="0" indent="0" algn="ctr">
              <a:buNone/>
            </a:pPr>
            <a:r>
              <a:rPr lang="ar-EG" sz="2400" dirty="0" smtClean="0"/>
              <a:t>فاكس : 2752735</a:t>
            </a:r>
            <a:r>
              <a:rPr lang="ar-EG" sz="2400" dirty="0"/>
              <a:t> </a:t>
            </a:r>
            <a:r>
              <a:rPr lang="ar-EG" sz="2400" dirty="0" smtClean="0"/>
              <a:t>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1479997" cy="365125"/>
          </a:xfrm>
        </p:spPr>
        <p:txBody>
          <a:bodyPr/>
          <a:lstStyle/>
          <a:p>
            <a:r>
              <a:rPr lang="en-US" dirty="0" smtClean="0"/>
              <a:t>Shymaa Ali Alshater </a:t>
            </a:r>
            <a:endParaRPr lang="ar-EG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0393251" y="6356350"/>
            <a:ext cx="960549" cy="365125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24-11-2013</a:t>
            </a:r>
            <a:endParaRPr lang="ar-EG" dirty="0">
              <a:solidFill>
                <a:srgbClr val="C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14</a:t>
            </a:r>
            <a:endParaRPr lang="ar-E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55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0393251" y="6356350"/>
            <a:ext cx="960549" cy="365125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24-11-2013</a:t>
            </a:r>
            <a:endParaRPr lang="ar-EG" dirty="0">
              <a:solidFill>
                <a:srgbClr val="C00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1479997" cy="365125"/>
          </a:xfrm>
        </p:spPr>
        <p:txBody>
          <a:bodyPr/>
          <a:lstStyle/>
          <a:p>
            <a:r>
              <a:rPr lang="en-US" dirty="0" smtClean="0"/>
              <a:t>Shymaa Ali Alshater </a:t>
            </a:r>
            <a:endParaRPr lang="ar-EG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15</a:t>
            </a:r>
            <a:endParaRPr lang="ar-EG" dirty="0">
              <a:solidFill>
                <a:srgbClr val="C00000"/>
              </a:solidFill>
            </a:endParaRPr>
          </a:p>
          <a:p>
            <a:endParaRPr lang="ar-EG" dirty="0">
              <a:solidFill>
                <a:srgbClr val="C00000"/>
              </a:solidFill>
            </a:endParaRPr>
          </a:p>
        </p:txBody>
      </p:sp>
      <p:pic>
        <p:nvPicPr>
          <p:cNvPr id="5" name="Picture 4" descr="G:\New folder\ques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3505" y="811368"/>
            <a:ext cx="5828572" cy="516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22536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>
                <a:solidFill>
                  <a:srgbClr val="C00000"/>
                </a:solidFill>
              </a:rPr>
              <a:t>Objectives</a:t>
            </a:r>
            <a:endParaRPr lang="ar-E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55468"/>
          </a:xfrm>
        </p:spPr>
        <p:txBody>
          <a:bodyPr/>
          <a:lstStyle/>
          <a:p>
            <a:pPr algn="just" rtl="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</a:rPr>
              <a:t>Learning some new terminologies related to nuclear energy.</a:t>
            </a:r>
          </a:p>
          <a:p>
            <a:pPr marL="0" indent="0" algn="just" rtl="0">
              <a:buClr>
                <a:srgbClr val="C00000"/>
              </a:buClr>
              <a:buNone/>
            </a:pPr>
            <a:endParaRPr lang="en-US" dirty="0" smtClean="0">
              <a:solidFill>
                <a:schemeClr val="accent5">
                  <a:lumMod val="75000"/>
                </a:schemeClr>
              </a:solidFill>
              <a:latin typeface="Century Schoolbook" panose="02040604050505020304" pitchFamily="18" charset="0"/>
            </a:endParaRPr>
          </a:p>
          <a:p>
            <a:pPr algn="just" rtl="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</a:rPr>
              <a:t> Take  a look to the different types of reactors.</a:t>
            </a:r>
          </a:p>
          <a:p>
            <a:pPr marL="0" indent="0" algn="just" rtl="0">
              <a:buClr>
                <a:srgbClr val="C00000"/>
              </a:buClr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</a:rPr>
              <a:t> </a:t>
            </a:r>
          </a:p>
          <a:p>
            <a:pPr algn="l" rtl="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</a:rPr>
              <a:t> Understanding how to produce electricity from nuclear      power plant. </a:t>
            </a:r>
          </a:p>
          <a:p>
            <a:pPr marL="0" indent="0" algn="just" rtl="0">
              <a:buClr>
                <a:srgbClr val="C00000"/>
              </a:buClr>
              <a:buNone/>
            </a:pPr>
            <a:endParaRPr lang="ar-EG" dirty="0">
              <a:latin typeface="Century Schoolbook" panose="020406040505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2</a:t>
            </a:r>
            <a:endParaRPr lang="ar-EG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1505755" cy="365125"/>
          </a:xfrm>
        </p:spPr>
        <p:txBody>
          <a:bodyPr/>
          <a:lstStyle/>
          <a:p>
            <a:r>
              <a:rPr lang="en-US" dirty="0" smtClean="0"/>
              <a:t>Shymaa Ali Alshater </a:t>
            </a:r>
            <a:endParaRPr lang="ar-EG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0393251" y="6356350"/>
            <a:ext cx="960549" cy="365125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24-11-2013</a:t>
            </a:r>
            <a:endParaRPr lang="ar-E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551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83495608"/>
              </p:ext>
            </p:extLst>
          </p:nvPr>
        </p:nvGraphicFramePr>
        <p:xfrm>
          <a:off x="838200" y="1690688"/>
          <a:ext cx="10515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77236" y="6356350"/>
            <a:ext cx="4114800" cy="365125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3</a:t>
            </a:r>
            <a:endParaRPr lang="ar-EG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1454239" cy="365125"/>
          </a:xfrm>
        </p:spPr>
        <p:txBody>
          <a:bodyPr/>
          <a:lstStyle/>
          <a:p>
            <a:r>
              <a:rPr lang="en-US" dirty="0" smtClean="0"/>
              <a:t>Shymaa Ali Alshater </a:t>
            </a:r>
            <a:endParaRPr lang="ar-EG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</a:rPr>
              <a:t>Important definitions</a:t>
            </a:r>
            <a:endParaRPr lang="ar-EG" b="1" dirty="0">
              <a:solidFill>
                <a:srgbClr val="C00000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0393251" y="6356350"/>
            <a:ext cx="960549" cy="365125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24-11-2013</a:t>
            </a:r>
            <a:endParaRPr lang="ar-E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461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Fission reaction</a:t>
            </a:r>
          </a:p>
          <a:p>
            <a:pPr marL="0" indent="0" algn="l">
              <a:buNone/>
            </a:pPr>
            <a:r>
              <a:rPr lang="en-US" b="1" dirty="0" smtClean="0">
                <a:solidFill>
                  <a:srgbClr val="0070C0"/>
                </a:solidFill>
              </a:rPr>
              <a:t> </a:t>
            </a:r>
          </a:p>
          <a:p>
            <a:pPr marL="0" indent="0" algn="l">
              <a:buNone/>
            </a:pPr>
            <a:endParaRPr lang="ar-EG" dirty="0">
              <a:solidFill>
                <a:srgbClr val="0070C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4</a:t>
            </a:r>
            <a:endParaRPr lang="ar-EG" dirty="0">
              <a:solidFill>
                <a:srgbClr val="C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0310" y="2485623"/>
            <a:ext cx="10419008" cy="3826277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1467118" cy="365125"/>
          </a:xfrm>
        </p:spPr>
        <p:txBody>
          <a:bodyPr/>
          <a:lstStyle/>
          <a:p>
            <a:r>
              <a:rPr lang="en-US" dirty="0" smtClean="0"/>
              <a:t>Shymaa Ali Alshater </a:t>
            </a:r>
            <a:endParaRPr lang="ar-EG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rgbClr val="C00000"/>
                </a:solidFill>
              </a:rPr>
              <a:t>Important definitions ( Cont.)</a:t>
            </a:r>
            <a:endParaRPr lang="ar-EG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0393251" y="6356350"/>
            <a:ext cx="960549" cy="365125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24-11-2013</a:t>
            </a:r>
            <a:endParaRPr lang="ar-E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212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rgbClr val="C00000"/>
                </a:solidFill>
              </a:rPr>
              <a:t>Important definitions ( Cont.)</a:t>
            </a:r>
            <a:endParaRPr lang="ar-EG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5</a:t>
            </a:r>
            <a:endParaRPr lang="ar-EG" dirty="0">
              <a:solidFill>
                <a:srgbClr val="C00000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1518634" cy="365125"/>
          </a:xfrm>
        </p:spPr>
        <p:txBody>
          <a:bodyPr/>
          <a:lstStyle/>
          <a:p>
            <a:r>
              <a:rPr lang="en-US" dirty="0" smtClean="0"/>
              <a:t>Shymaa Ali Alshater </a:t>
            </a:r>
            <a:endParaRPr lang="ar-EG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Fission </a:t>
            </a:r>
            <a:r>
              <a:rPr lang="en-US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chain</a:t>
            </a:r>
            <a:r>
              <a:rPr lang="en-US" b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 reaction</a:t>
            </a:r>
          </a:p>
          <a:p>
            <a:pPr marL="0" indent="0" algn="l" rtl="0">
              <a:buClr>
                <a:srgbClr val="C00000"/>
              </a:buClr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1825" y="2382592"/>
            <a:ext cx="10424375" cy="3973758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0393251" y="6356350"/>
            <a:ext cx="960549" cy="365125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24-11-2013</a:t>
            </a:r>
            <a:endParaRPr lang="ar-E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223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rgbClr val="C00000"/>
                </a:solidFill>
              </a:rPr>
              <a:t>Important definitions ( Cont.)</a:t>
            </a:r>
            <a:endParaRPr lang="ar-EG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593805"/>
            <a:ext cx="10515600" cy="4351338"/>
          </a:xfrm>
        </p:spPr>
        <p:txBody>
          <a:bodyPr/>
          <a:lstStyle/>
          <a:p>
            <a:pPr algn="l" rtl="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Fission reaction</a:t>
            </a:r>
          </a:p>
          <a:p>
            <a:pPr marL="0" indent="0" algn="l">
              <a:buNone/>
            </a:pPr>
            <a:r>
              <a:rPr lang="en-US" b="1" dirty="0" smtClean="0">
                <a:solidFill>
                  <a:srgbClr val="0070C0"/>
                </a:solidFill>
              </a:rPr>
              <a:t> </a:t>
            </a:r>
          </a:p>
          <a:p>
            <a:pPr marL="0" indent="0" algn="l">
              <a:buNone/>
            </a:pPr>
            <a:endParaRPr lang="ar-EG" dirty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222578"/>
            <a:ext cx="10663708" cy="4089322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0393251" y="6356350"/>
            <a:ext cx="960549" cy="365125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24-11-2013</a:t>
            </a:r>
            <a:endParaRPr lang="ar-EG" dirty="0">
              <a:solidFill>
                <a:srgbClr val="C00000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1479997" cy="365125"/>
          </a:xfrm>
        </p:spPr>
        <p:txBody>
          <a:bodyPr/>
          <a:lstStyle/>
          <a:p>
            <a:r>
              <a:rPr lang="en-US" dirty="0" smtClean="0"/>
              <a:t>Shymaa Ali Alshater </a:t>
            </a:r>
            <a:endParaRPr lang="ar-EG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6</a:t>
            </a:r>
            <a:endParaRPr lang="ar-E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7384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</a:rPr>
              <a:t>Important definitions ( Cont.)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fusion reaction</a:t>
            </a:r>
          </a:p>
          <a:p>
            <a:pPr marL="0" indent="0" algn="l" rtl="0">
              <a:buClr>
                <a:srgbClr val="C00000"/>
              </a:buClr>
              <a:buNone/>
            </a:pPr>
            <a:endParaRPr lang="ar-EG" b="1" dirty="0" smtClean="0">
              <a:solidFill>
                <a:srgbClr val="0070C0"/>
              </a:solidFill>
            </a:endParaRPr>
          </a:p>
          <a:p>
            <a:pPr marL="0" indent="0" algn="l">
              <a:buNone/>
            </a:pPr>
            <a:endParaRPr lang="ar-E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7</a:t>
            </a:r>
            <a:endParaRPr lang="ar-EG" dirty="0">
              <a:solidFill>
                <a:srgbClr val="C00000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1479997" cy="365125"/>
          </a:xfrm>
        </p:spPr>
        <p:txBody>
          <a:bodyPr/>
          <a:lstStyle/>
          <a:p>
            <a:r>
              <a:rPr lang="en-US" dirty="0" smtClean="0"/>
              <a:t>Shymaa Ali Alshater </a:t>
            </a:r>
            <a:endParaRPr lang="ar-EG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3" t="2955" r="2206" b="8389"/>
          <a:stretch/>
        </p:blipFill>
        <p:spPr>
          <a:xfrm>
            <a:off x="1970468" y="2550017"/>
            <a:ext cx="8358388" cy="3477296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0393251" y="6356350"/>
            <a:ext cx="960549" cy="365125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24-11-2013</a:t>
            </a:r>
            <a:endParaRPr lang="ar-E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258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34195019"/>
              </p:ext>
            </p:extLst>
          </p:nvPr>
        </p:nvGraphicFramePr>
        <p:xfrm>
          <a:off x="838200" y="1690688"/>
          <a:ext cx="10894454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77236" y="6356350"/>
            <a:ext cx="4114800" cy="365125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8</a:t>
            </a:r>
            <a:endParaRPr lang="ar-EG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1557270" cy="365125"/>
          </a:xfrm>
        </p:spPr>
        <p:txBody>
          <a:bodyPr/>
          <a:lstStyle/>
          <a:p>
            <a:r>
              <a:rPr lang="en-US" dirty="0" smtClean="0"/>
              <a:t>Shymaa Ali Alshater </a:t>
            </a:r>
            <a:endParaRPr lang="ar-EG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</a:rPr>
              <a:t>Important definitions</a:t>
            </a:r>
            <a:endParaRPr lang="ar-EG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8033" y="3335627"/>
            <a:ext cx="2674003" cy="9368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8032" y="1854558"/>
            <a:ext cx="2674003" cy="949684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0393251" y="6356350"/>
            <a:ext cx="960549" cy="365125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24-11-2013</a:t>
            </a:r>
            <a:endParaRPr lang="ar-EG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26642" y="2129589"/>
            <a:ext cx="1636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U 235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98568" y="3521242"/>
            <a:ext cx="1636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U 238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34" name="Picture 33" descr="Captur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8343" y="4963720"/>
            <a:ext cx="4673509" cy="82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217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5613" y="1798380"/>
            <a:ext cx="5049364" cy="4450277"/>
          </a:xfr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1557270" cy="365125"/>
          </a:xfrm>
        </p:spPr>
        <p:txBody>
          <a:bodyPr/>
          <a:lstStyle/>
          <a:p>
            <a:r>
              <a:rPr lang="en-US" dirty="0" smtClean="0"/>
              <a:t>Shymaa Ali Alshater </a:t>
            </a:r>
            <a:endParaRPr lang="ar-EG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0393251" y="6356350"/>
            <a:ext cx="960549" cy="365125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24-11-2013</a:t>
            </a:r>
            <a:endParaRPr lang="ar-EG" dirty="0">
              <a:solidFill>
                <a:srgbClr val="C00000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Fuel Assembly</a:t>
            </a:r>
            <a:endParaRPr lang="ar-EG" b="1" dirty="0">
              <a:solidFill>
                <a:srgbClr val="C0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728851"/>
            <a:ext cx="5622561" cy="4519806"/>
          </a:xfrm>
          <a:prstGeom prst="rect">
            <a:avLst/>
          </a:prstGeom>
        </p:spPr>
      </p:pic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9</a:t>
            </a:r>
            <a:endParaRPr lang="ar-E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702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301</Words>
  <Application>Microsoft Office PowerPoint</Application>
  <PresentationFormat>Custom</PresentationFormat>
  <Paragraphs>99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Objectives</vt:lpstr>
      <vt:lpstr>Important definitions</vt:lpstr>
      <vt:lpstr>Slide 4</vt:lpstr>
      <vt:lpstr>Slide 5</vt:lpstr>
      <vt:lpstr>Important definitions ( Cont.)</vt:lpstr>
      <vt:lpstr>Important definitions ( Cont.)</vt:lpstr>
      <vt:lpstr>Important definitions</vt:lpstr>
      <vt:lpstr>Fuel Assembly</vt:lpstr>
      <vt:lpstr>Energy Equivalents</vt:lpstr>
      <vt:lpstr>Types of reactors </vt:lpstr>
      <vt:lpstr>Pressurized water reactor </vt:lpstr>
      <vt:lpstr> Boiling water reactor    </vt:lpstr>
      <vt:lpstr>Useful book in Arabic  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Shymoo</dc:creator>
  <cp:lastModifiedBy>Karim Hossny</cp:lastModifiedBy>
  <cp:revision>111</cp:revision>
  <dcterms:created xsi:type="dcterms:W3CDTF">2013-10-25T19:15:59Z</dcterms:created>
  <dcterms:modified xsi:type="dcterms:W3CDTF">2013-11-24T10:05:14Z</dcterms:modified>
</cp:coreProperties>
</file>