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20" r:id="rId1"/>
  </p:sldMasterIdLst>
  <p:sldIdLst>
    <p:sldId id="256" r:id="rId2"/>
    <p:sldId id="258" r:id="rId3"/>
    <p:sldId id="260" r:id="rId4"/>
    <p:sldId id="259" r:id="rId5"/>
    <p:sldId id="261" r:id="rId6"/>
    <p:sldId id="268" r:id="rId7"/>
    <p:sldId id="299" r:id="rId8"/>
    <p:sldId id="269" r:id="rId9"/>
    <p:sldId id="270" r:id="rId10"/>
    <p:sldId id="271" r:id="rId11"/>
    <p:sldId id="272" r:id="rId12"/>
    <p:sldId id="273" r:id="rId13"/>
    <p:sldId id="274" r:id="rId14"/>
    <p:sldId id="298" r:id="rId15"/>
    <p:sldId id="275" r:id="rId16"/>
    <p:sldId id="282" r:id="rId17"/>
    <p:sldId id="283" r:id="rId18"/>
    <p:sldId id="267" r:id="rId19"/>
    <p:sldId id="265" r:id="rId20"/>
    <p:sldId id="276" r:id="rId21"/>
    <p:sldId id="266" r:id="rId22"/>
    <p:sldId id="281" r:id="rId23"/>
    <p:sldId id="278" r:id="rId24"/>
    <p:sldId id="264" r:id="rId25"/>
    <p:sldId id="280" r:id="rId26"/>
    <p:sldId id="279" r:id="rId27"/>
    <p:sldId id="277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62" r:id="rId39"/>
    <p:sldId id="297" r:id="rId40"/>
    <p:sldId id="294" r:id="rId41"/>
    <p:sldId id="295" r:id="rId42"/>
    <p:sldId id="302" r:id="rId43"/>
    <p:sldId id="263" r:id="rId44"/>
    <p:sldId id="300" r:id="rId45"/>
    <p:sldId id="301" r:id="rId46"/>
    <p:sldId id="306" r:id="rId47"/>
    <p:sldId id="307" r:id="rId48"/>
    <p:sldId id="308" r:id="rId49"/>
    <p:sldId id="309" r:id="rId50"/>
    <p:sldId id="310" r:id="rId51"/>
    <p:sldId id="296" r:id="rId52"/>
    <p:sldId id="311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412" autoAdjust="0"/>
    <p:restoredTop sz="87097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>
    <p:zoom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7D5991-1DF6-4B2E-A240-540A12598A8D}" type="datetimeFigureOut">
              <a:rPr lang="ar-EG" smtClean="0"/>
              <a:pPr/>
              <a:t>12/02/1435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6F6CDE-A806-4447-AB18-21883EF4D99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zoom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-physics-arabic.blogspot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ophysics.org/ProfessionalDevelopment/WhatisBiophysics/tabid/2287/Default.aspx" TargetMode="External"/><Relationship Id="rId5" Type="http://schemas.openxmlformats.org/officeDocument/2006/relationships/hyperlink" Target="http://science.asu.edu.eg/article.php?action=show&amp;id=19" TargetMode="External"/><Relationship Id="rId4" Type="http://schemas.openxmlformats.org/officeDocument/2006/relationships/hyperlink" Target="http://www.zewail.caltech.edu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physic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20of20synovial20joq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14291"/>
            <a:ext cx="5314275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428604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5429264"/>
            <a:ext cx="3583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gene regulation</a:t>
            </a:r>
            <a:endParaRPr lang="ar-EG" sz="4000" b="1" i="1" dirty="0">
              <a:latin typeface="+mj-lt"/>
            </a:endParaRPr>
          </a:p>
        </p:txBody>
      </p:sp>
      <p:pic>
        <p:nvPicPr>
          <p:cNvPr id="4" name="Picture 3" descr="DNA-of-li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85860"/>
            <a:ext cx="5214974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500702"/>
            <a:ext cx="4722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Structural biophysics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20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071546"/>
            <a:ext cx="3000396" cy="4143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857232"/>
            <a:ext cx="2928958" cy="4393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tkroni_W0UuiFtH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928670"/>
            <a:ext cx="253364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928670"/>
            <a:ext cx="478634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5572140"/>
            <a:ext cx="2839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sz="4000" b="1" i="1" dirty="0" err="1" smtClean="0">
                <a:latin typeface="+mj-lt"/>
              </a:rPr>
              <a:t>Agrophysics</a:t>
            </a:r>
            <a:endParaRPr lang="ar-EG" sz="4000" b="1" i="1" dirty="0">
              <a:latin typeface="+mj-lt"/>
            </a:endParaRPr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7635">
            <a:off x="936438" y="1110142"/>
            <a:ext cx="3143272" cy="4143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ages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0616">
            <a:off x="4806058" y="988216"/>
            <a:ext cx="3286148" cy="4408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572140"/>
            <a:ext cx="4290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Medical biophysics</a:t>
            </a:r>
            <a:endParaRPr lang="ar-EG" sz="4000" b="1" i="1" dirty="0">
              <a:latin typeface="+mj-lt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57" y="1000108"/>
            <a:ext cx="6984438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-285776"/>
            <a:ext cx="7000924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4282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5500702"/>
            <a:ext cx="6215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EG" sz="3200" b="1" i="1" dirty="0" smtClean="0">
                <a:latin typeface="+mj-lt"/>
              </a:rPr>
              <a:t>فيزياء الأشعة التشخيصية </a:t>
            </a:r>
            <a:r>
              <a:rPr lang="en-US" sz="3200" b="1" i="1" dirty="0" smtClean="0">
                <a:latin typeface="+mj-lt"/>
              </a:rPr>
              <a:t>Diagnostic Radiological Physics</a:t>
            </a:r>
            <a:endParaRPr lang="en-US" sz="3200" b="1" i="1" dirty="0">
              <a:latin typeface="+mj-lt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gh[ hauh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7215238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4282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26784"/>
            <a:ext cx="75009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EG" sz="3200" b="1" i="1" dirty="0" smtClean="0"/>
              <a:t>فيزياء الرنين المغناطيسي </a:t>
            </a:r>
            <a:r>
              <a:rPr lang="en-US" sz="3200" b="1" i="1" dirty="0" err="1" smtClean="0"/>
              <a:t>Magnatic</a:t>
            </a:r>
            <a:r>
              <a:rPr lang="en-US" sz="3200" b="1" i="1" dirty="0" smtClean="0"/>
              <a:t> Resonance </a:t>
            </a:r>
            <a:r>
              <a:rPr lang="en-US" sz="3600" b="1" i="1" dirty="0" smtClean="0"/>
              <a:t>Physics</a:t>
            </a:r>
            <a:endParaRPr lang="en-US" sz="3600" b="1" i="1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643050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i="1" dirty="0" smtClean="0"/>
              <a:t>الفيزياء الطبية: هي أحد تخصصات الفيزياء التطبيقية في المجالات ، وخصوصا في تشخيص وعلاج الأورام السرطانية و الأمراض البشرية .</a:t>
            </a:r>
            <a:endParaRPr lang="ar-EG" sz="3600" b="1" i="1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857232"/>
            <a:ext cx="4786346" cy="518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A7E8FF"/>
                </a:solidFill>
              </a:rPr>
              <a:t>BIOPHYISICS</a:t>
            </a:r>
            <a:endParaRPr lang="ar-EG" sz="3200" b="1" i="1" dirty="0">
              <a:solidFill>
                <a:srgbClr val="A7E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864399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latin typeface="+mj-lt"/>
              </a:rPr>
              <a:t>1- المقصود بالفيزياء الحيوية ؟</a:t>
            </a:r>
          </a:p>
          <a:p>
            <a:r>
              <a:rPr lang="ar-EG" sz="3600" b="1" dirty="0" smtClean="0">
                <a:latin typeface="+mj-lt"/>
              </a:rPr>
              <a:t>2- نشأة قسم الفيزياء الحيوية.</a:t>
            </a:r>
          </a:p>
          <a:p>
            <a:r>
              <a:rPr lang="ar-EG" sz="3600" b="1" dirty="0" smtClean="0">
                <a:latin typeface="+mj-lt"/>
              </a:rPr>
              <a:t>3- اهم التخصصات التى تتناولها الفيزياء الحيوية .</a:t>
            </a:r>
          </a:p>
          <a:p>
            <a:r>
              <a:rPr lang="ar-EG" sz="3600" b="1" dirty="0" smtClean="0">
                <a:latin typeface="+mj-lt"/>
              </a:rPr>
              <a:t>4- مجالات البحث العلمى والدبلومات .</a:t>
            </a:r>
          </a:p>
          <a:p>
            <a:r>
              <a:rPr lang="ar-EG" sz="3600" b="1" dirty="0" smtClean="0">
                <a:latin typeface="+mj-lt"/>
              </a:rPr>
              <a:t>5- اعداد الخرجين وسوق العمل .</a:t>
            </a:r>
          </a:p>
          <a:p>
            <a:endParaRPr lang="ar-EG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ليوناردو دافنشى اول عالم فزياء طبي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07291"/>
            <a:ext cx="7806448" cy="4793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5736" y="5572140"/>
            <a:ext cx="3727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white"/>
                </a:solidFill>
              </a:rPr>
              <a:t>Leonardo </a:t>
            </a:r>
            <a:r>
              <a:rPr lang="en-US" sz="3200" b="1" i="1" dirty="0" err="1" smtClean="0">
                <a:solidFill>
                  <a:prstClr val="white"/>
                </a:solidFill>
              </a:rPr>
              <a:t>da</a:t>
            </a:r>
            <a:r>
              <a:rPr lang="en-US" sz="3200" b="1" i="1" dirty="0" smtClean="0">
                <a:solidFill>
                  <a:prstClr val="white"/>
                </a:solidFill>
              </a:rPr>
              <a:t> Vinci</a:t>
            </a:r>
            <a:endParaRPr lang="ar-EG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500702"/>
            <a:ext cx="5511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Anton van Leeuwenhoek‏</a:t>
            </a:r>
            <a:endParaRPr lang="ar-EG" sz="4000" b="1" i="1" dirty="0">
              <a:latin typeface="+mj-lt"/>
            </a:endParaRPr>
          </a:p>
        </p:txBody>
      </p:sp>
      <p:pic>
        <p:nvPicPr>
          <p:cNvPr id="4" name="Picture 3" descr="Anton van Leeuwenhoek‏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28604"/>
            <a:ext cx="5857916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857232"/>
            <a:ext cx="6086572" cy="5076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785818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microleeu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714356"/>
            <a:ext cx="4440238" cy="5804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8643998" cy="535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5572140"/>
            <a:ext cx="240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err="1" smtClean="0">
                <a:latin typeface="+mj-lt"/>
              </a:rPr>
              <a:t>D'Arsonva</a:t>
            </a:r>
            <a:endParaRPr lang="ar-EG" dirty="0"/>
          </a:p>
        </p:txBody>
      </p:sp>
      <p:pic>
        <p:nvPicPr>
          <p:cNvPr id="4" name="Picture 3" descr="الفزيائى الفرنسى دو ارسنا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7429552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12l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000108"/>
            <a:ext cx="578647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428604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2"/>
            <a:ext cx="6901636" cy="4286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5715016"/>
            <a:ext cx="228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Roentgen</a:t>
            </a:r>
            <a:endParaRPr lang="ar-EG" sz="4000" b="1" i="1" dirty="0">
              <a:latin typeface="+mj-lt"/>
            </a:endParaRPr>
          </a:p>
        </p:txBody>
      </p:sp>
      <p:pic>
        <p:nvPicPr>
          <p:cNvPr id="5" name="Picture 4" descr="وليام رونتجحي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4"/>
            <a:ext cx="7358114" cy="57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0010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/>
              <a:t>        المقصود بالفيزياء الحيوية ؟</a:t>
            </a:r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0" y="6072206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EG" dirty="0" smtClean="0"/>
              <a:t>هى تطبيق قوانين الفيزياء على الانسان </a:t>
            </a:r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57166"/>
            <a:ext cx="350046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0234">
            <a:off x="816894" y="2445087"/>
            <a:ext cx="2466975" cy="1847850"/>
          </a:xfrm>
          <a:prstGeom prst="rect">
            <a:avLst/>
          </a:prstGeom>
        </p:spPr>
      </p:pic>
      <p:pic>
        <p:nvPicPr>
          <p:cNvPr id="7" name="Picture 6" descr="images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3852">
            <a:off x="5487685" y="2414415"/>
            <a:ext cx="2600325" cy="1762125"/>
          </a:xfrm>
          <a:prstGeom prst="rect">
            <a:avLst/>
          </a:prstGeom>
        </p:spPr>
      </p:pic>
      <p:pic>
        <p:nvPicPr>
          <p:cNvPr id="8" name="Picture 7" descr="590153-7204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071942"/>
            <a:ext cx="2047875" cy="18669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whilhem-con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7475448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convex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5500702"/>
            <a:ext cx="25717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i="1" dirty="0" smtClean="0"/>
              <a:t>X- Ray</a:t>
            </a:r>
            <a:endParaRPr lang="ar-EG" sz="4800" b="1" i="1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Becquerel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7166"/>
            <a:ext cx="7072362" cy="592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4282" y="5715016"/>
            <a:ext cx="2512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 Becquerel</a:t>
            </a:r>
            <a:endParaRPr lang="ar-EG" sz="4000" b="1" i="1" dirty="0">
              <a:latin typeface="+mj-lt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28604"/>
            <a:ext cx="4500594" cy="5236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14282" y="5572140"/>
            <a:ext cx="2810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radioactivity</a:t>
            </a:r>
            <a:r>
              <a:rPr lang="en-US" dirty="0" smtClean="0"/>
              <a:t>‏</a:t>
            </a:r>
            <a:endParaRPr lang="ar-EG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77734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71480"/>
            <a:ext cx="7429552" cy="5214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72140"/>
            <a:ext cx="5293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Gamma Camera Basics</a:t>
            </a:r>
            <a:endParaRPr lang="en-US" sz="4000" b="1" i="1" dirty="0">
              <a:latin typeface="+mj-lt"/>
            </a:endParaRPr>
          </a:p>
        </p:txBody>
      </p:sp>
      <p:pic>
        <p:nvPicPr>
          <p:cNvPr id="4" name="Picture 3" descr="Gamma-Camera-at-Nuclear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1"/>
            <a:ext cx="7858180" cy="530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5572140"/>
            <a:ext cx="1619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latin typeface="+mj-lt"/>
              </a:rPr>
              <a:t>Duane</a:t>
            </a:r>
            <a:endParaRPr lang="ar-EG" sz="4000" b="1" i="1" dirty="0">
              <a:latin typeface="+mj-lt"/>
            </a:endParaRPr>
          </a:p>
        </p:txBody>
      </p:sp>
      <p:pic>
        <p:nvPicPr>
          <p:cNvPr id="4" name="Picture 3" descr="Duane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66"/>
            <a:ext cx="7500990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295275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071678"/>
            <a:ext cx="42148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اكتشاف حقيقة المطعم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3857652" cy="4500594"/>
          </a:xfrm>
          <a:prstGeom prst="rect">
            <a:avLst/>
          </a:prstGeom>
        </p:spPr>
      </p:pic>
      <p:pic>
        <p:nvPicPr>
          <p:cNvPr id="5" name="Picture 4" descr="detecteur-geiger-monitor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000108"/>
            <a:ext cx="307183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25003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3000372"/>
            <a:ext cx="72866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i="1" dirty="0" smtClean="0">
                <a:latin typeface="+mj-lt"/>
                <a:cs typeface="+mj-cs"/>
              </a:rPr>
              <a:t>مجالات البحث العلمى والدبلومات</a:t>
            </a:r>
            <a:endParaRPr lang="ar-EG" sz="4800" b="1" i="1" dirty="0">
              <a:latin typeface="+mj-lt"/>
              <a:cs typeface="+mj-cs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Beating_Heart_axi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71480"/>
            <a:ext cx="342196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857232"/>
            <a:ext cx="2286016" cy="2646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071942"/>
            <a:ext cx="3000396" cy="220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889910" y="3714752"/>
            <a:ext cx="3244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i="1" dirty="0" smtClean="0"/>
              <a:t>فيزياء الرنين المغناطيسى</a:t>
            </a:r>
            <a:endParaRPr lang="ar-EG" sz="20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142844" y="3714752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EG" sz="2000" b="1" i="1" dirty="0" smtClean="0"/>
              <a:t>فيزياء العلاج الاشعاعى</a:t>
            </a:r>
            <a:endParaRPr lang="ar-EG" sz="20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2428860" y="6286520"/>
            <a:ext cx="3182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 </a:t>
            </a:r>
            <a:r>
              <a:rPr lang="ar-EG" sz="2000" b="1" i="1" dirty="0" smtClean="0"/>
              <a:t>فزياء الاشعة التشخيصية</a:t>
            </a:r>
            <a:endParaRPr lang="ar-EG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5500702"/>
            <a:ext cx="39290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i="1" dirty="0" smtClean="0"/>
              <a:t>مجالات البحث العلمى</a:t>
            </a:r>
            <a:endParaRPr lang="ar-EG" sz="3200" b="1" i="1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57760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EG" sz="2000" dirty="0" smtClean="0">
                <a:latin typeface="+mj-lt"/>
              </a:rPr>
              <a:t>فى السبعينات كان من اهم التخصصات داخل قسم الفزياء هى الفزياء النووية وكان يتم دراسة الاشعة المتأينة وتاثيرها على الانسان ووجد و علاقة قوية بين الانسان وتطبيقات الفزياء وفكروا فى انشاء قسم مستقل عن الفزياء تحت مسمى الفزياء الحيوية و انشىء القسم عام 1982 بجامعة القاهرة .برئاسة الدكتور/فاضل محمد على ومعة مجموعة من الداكاترة وثلاثة اساتذة مساعدين ومعيد واحد .</a:t>
            </a:r>
            <a:endParaRPr lang="en-US" sz="2000" dirty="0">
              <a:latin typeface="+mj-lt"/>
            </a:endParaRPr>
          </a:p>
          <a:p>
            <a:endParaRPr lang="ar-EG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28604"/>
            <a:ext cx="3571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  <a:cs typeface="+mj-cs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928670"/>
            <a:ext cx="6429420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100" dirty="0" smtClean="0"/>
              <a:t>نشأة قسم الفيزياء الحيوية </a:t>
            </a:r>
            <a:endParaRPr lang="ar-EG" sz="4100" dirty="0"/>
          </a:p>
        </p:txBody>
      </p:sp>
      <p:pic>
        <p:nvPicPr>
          <p:cNvPr id="5" name="Picture 4" descr="n561227038_999945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85926"/>
            <a:ext cx="6786610" cy="28575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vitamina-b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3905252" cy="2928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07891"/>
            <a:ext cx="4143404" cy="3540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iblet"/>
            <a:contourClr>
              <a:srgbClr val="969696"/>
            </a:contourClr>
          </a:sp3d>
        </p:spPr>
      </p:pic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860437"/>
            <a:ext cx="4643470" cy="2559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16" y="5929330"/>
            <a:ext cx="21431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EG" sz="3200" b="1" i="1" dirty="0" smtClean="0"/>
              <a:t>الدبلومات</a:t>
            </a:r>
            <a:endParaRPr lang="ar-EG" sz="3200" b="1" i="1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14282" y="214290"/>
            <a:ext cx="2323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http://biophysics-cu.org/files/files/history_image00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286808" cy="43577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5984" y="5214950"/>
            <a:ext cx="4661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 </a:t>
            </a:r>
            <a:r>
              <a:rPr lang="en-US" sz="4000" b="1" i="1" dirty="0" smtClean="0"/>
              <a:t>150 Messages MA</a:t>
            </a:r>
            <a:endParaRPr lang="ar-EG" sz="4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1857356" y="5857892"/>
            <a:ext cx="5230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/>
              <a:t> 100 Messages Ph.D.</a:t>
            </a:r>
            <a:endParaRPr lang="ar-EG" sz="4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0" y="142852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428604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14348" y="1142984"/>
            <a:ext cx="80010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يقوم القسم بمنح دبلوم الفيزياء الحيوية الصحية و المؤهل للحصول على لقب فيزيائي صحي من وزارة الصحة المصرية و هو لقب يؤهل صاحبه للحصول على ترخيص مكاني من وزارة الصحة لحفظ و استعمال المصادر المشعة و أجهزة الإشعاع بكافة أنواعها</a:t>
            </a:r>
            <a:r>
              <a:rPr kumimoji="0" lang="ar-EG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28596" y="4429132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يقوم القسم بتنظيم العديد من دورات الوقاية من الإشعاع و التي تؤهل الحاصلين عليها للحصول على رخصة تعامل مع المواد المشعة و أجهزة الإشعاع من وزارة الصحة المصرية.</a:t>
            </a:r>
            <a:endParaRPr kumimoji="0" lang="ar-EG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500042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1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2071678"/>
            <a:ext cx="52864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i="1" dirty="0" smtClean="0">
                <a:latin typeface="Agency FB" pitchFamily="34" charset="0"/>
                <a:cs typeface="+mj-cs"/>
              </a:rPr>
              <a:t>اعداد الخرجين وسوق العمل</a:t>
            </a:r>
            <a:endParaRPr lang="ar-EG" sz="6000" b="1" i="1" dirty="0">
              <a:latin typeface="Agency FB" pitchFamily="34" charset="0"/>
              <a:cs typeface="+mj-cs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714356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ar-EG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بلغ عدد خريجي القسم حتى الآن عدد </a:t>
            </a: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504 </a:t>
            </a:r>
            <a:r>
              <a:rPr kumimoji="0" lang="ar-EG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خريج.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The total number of graduate students is now 504 students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000240"/>
            <a:ext cx="7072361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0" y="142852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0779_549153121775721_875767109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76" y="785794"/>
            <a:ext cx="8612386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4282" y="214290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142984"/>
            <a:ext cx="3786214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214422"/>
            <a:ext cx="3429024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3567119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03588"/>
            <a:ext cx="3929090" cy="386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57166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60"/>
            <a:ext cx="8012263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8002165" cy="591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4282" y="214290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2571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571744"/>
            <a:ext cx="892971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dirty="0" smtClean="0">
                <a:latin typeface="+mj-lt"/>
                <a:cs typeface="+mj-cs"/>
              </a:rPr>
              <a:t>اهم التخصصات التى تتناولها الفزياء الحيوية </a:t>
            </a:r>
            <a:endParaRPr lang="ar-EG" sz="4400" dirty="0">
              <a:latin typeface="+mj-lt"/>
              <a:cs typeface="+mj-cs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79" y="1142984"/>
            <a:ext cx="4929221" cy="4110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214422"/>
            <a:ext cx="3181637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214290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85728"/>
            <a:ext cx="292099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41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41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1571612"/>
            <a:ext cx="3228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/>
              <a:t>References</a:t>
            </a:r>
            <a:endParaRPr lang="ar-EG" sz="4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857356" y="3714752"/>
            <a:ext cx="5019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hlinkClick r:id="rId3"/>
              </a:rPr>
              <a:t>http://medical-physics-arabic.blogspot.com/</a:t>
            </a:r>
            <a:endParaRPr lang="ar-EG" dirty="0"/>
          </a:p>
        </p:txBody>
      </p:sp>
      <p:sp>
        <p:nvSpPr>
          <p:cNvPr id="8" name="Rectangle 7"/>
          <p:cNvSpPr/>
          <p:nvPr/>
        </p:nvSpPr>
        <p:spPr>
          <a:xfrm>
            <a:off x="2643174" y="3214686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hlinkClick r:id="rId4"/>
              </a:rPr>
              <a:t>http://www.zewail.caltech.edu/</a:t>
            </a:r>
            <a:endParaRPr lang="ar-EG" dirty="0"/>
          </a:p>
        </p:txBody>
      </p:sp>
      <p:sp>
        <p:nvSpPr>
          <p:cNvPr id="9" name="Rectangle 8"/>
          <p:cNvSpPr/>
          <p:nvPr/>
        </p:nvSpPr>
        <p:spPr>
          <a:xfrm>
            <a:off x="1142976" y="450057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http://science.asu.edu.eg/article.php?action=show&amp;id=19</a:t>
            </a:r>
            <a:endParaRPr lang="ar-EG" dirty="0"/>
          </a:p>
        </p:txBody>
      </p:sp>
      <p:sp>
        <p:nvSpPr>
          <p:cNvPr id="11" name="Rectangle 10"/>
          <p:cNvSpPr/>
          <p:nvPr/>
        </p:nvSpPr>
        <p:spPr>
          <a:xfrm>
            <a:off x="2786050" y="2714620"/>
            <a:ext cx="285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http://www.biophysics.org/</a:t>
            </a:r>
            <a:endParaRPr lang="ar-EG" dirty="0"/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57166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4282" y="128586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أمثلة من أماكن العمل التي تستوعب خريجي القسم: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المعهد القومي للأورام (جامعة القاهرة)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مستشفى القصر العيني (جامعة القاهرة)       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المعهد القومي لعلوم الليزر(جامعة القاهرة)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المركز القومي للبحوث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معهد بحوث أمراض العيون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الوكالة لدولية للطاقة الذرية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مركز البحوث النووية بأنشاص (هيئة الطاقة الذرية)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مركز بحوث و تكنولوجيا الإشعاع بمدينة نصر (هيئة الطاقة الذرية)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•	مركز الأمان النووي بمدية نصر(هيئة الطاقة الذرية</a:t>
            </a:r>
            <a:r>
              <a:rPr kumimoji="0" lang="ar-EG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ar-EG" sz="2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14348" y="1142984"/>
            <a:ext cx="728667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أخصائيي التصوير الإشعاعي الطبي و العلاج الإشعاعي (مستشفي القوات المسلحة – مستشفي 57357 لسرطان الأطفال - مستشفي السلام الدولي – مستشفي المقاولون العرب - كايرو سكان – ألفا سكان – مستشفي الحسين الجامعي (جامعة الأزهر) – مستشفى الدعاه (وزارة الأوقاف)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الجامعات السعودية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مركز البحوث الطبية (جامعة الأسكندرية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كلية ابن سينا الأهلية للعلوم الطبية – المملكة</a:t>
            </a:r>
            <a:endParaRPr lang="ar-EG" sz="2800" b="1" i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20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5286388"/>
            <a:ext cx="8526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       •</a:t>
            </a:r>
            <a:r>
              <a:rPr kumimoji="0" lang="ar-EG" sz="2800" b="1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ar-EG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مسؤلوا أمان أشعاعي بشركات البترول (شل – شلمبرجير – بريتش بتروليم)</a:t>
            </a:r>
            <a:endParaRPr kumimoji="0" lang="ar-EG" sz="2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00034" y="214290"/>
            <a:ext cx="792961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المعهد القومي للمعايرة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- إستشاري الأمان النووي و النشاط الإشعاعي البيئي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  مسؤلوا أمان إشعاعي و نقل مصادر مشعة (مطار القاهرة – مستشفيات متعددة – مراكز التصوير بالآشعة - شركات صناعة الورق – شركات صناعة السكر)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- معامل التحاليل الطبية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مركز جراحات القلب المفتوح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المركز القومي للمصل و اللقاح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مركز بحوث الحشرات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200" b="1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•	معهد البحوث الفلكية و الجوفيزيقية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الجامعات بمصر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•	الجامعات الغربية</a:t>
            </a:r>
            <a:endParaRPr kumimoji="0" lang="ar-EG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21429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Franklin Gothic Book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759_10150171437221334_37477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8227">
            <a:off x="4802984" y="938131"/>
            <a:ext cx="3343206" cy="233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85720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643578"/>
            <a:ext cx="4929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EG" sz="3600" b="1" i="1" dirty="0" smtClean="0">
                <a:latin typeface="+mj-lt"/>
              </a:rPr>
              <a:t> </a:t>
            </a:r>
            <a:r>
              <a:rPr lang="en-US" sz="3600" b="1" i="1" dirty="0" smtClean="0">
                <a:latin typeface="+mj-lt"/>
              </a:rPr>
              <a:t> Molecular physics</a:t>
            </a:r>
            <a:endParaRPr lang="ar-EG" sz="3600" b="1" i="1" dirty="0">
              <a:latin typeface="+mj-lt"/>
            </a:endParaRPr>
          </a:p>
        </p:txBody>
      </p:sp>
      <p:pic>
        <p:nvPicPr>
          <p:cNvPr id="5" name="Picture 4" descr="1299270920740_UL_dna-restriction-enzy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26505">
            <a:off x="743270" y="1200313"/>
            <a:ext cx="3413978" cy="239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429000"/>
            <a:ext cx="4000528" cy="2043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A7E8FF"/>
                </a:solidFill>
                <a:latin typeface="Franklin Gothic Book"/>
              </a:rPr>
              <a:t>BIOPHYSICS</a:t>
            </a:r>
            <a:endParaRPr lang="ar-EG" dirty="0"/>
          </a:p>
        </p:txBody>
      </p:sp>
      <p:pic>
        <p:nvPicPr>
          <p:cNvPr id="4" name="Picture 3" descr="1377163_377016679098715_47468597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692948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28604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786454"/>
            <a:ext cx="4214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i="1" dirty="0" smtClean="0">
                <a:latin typeface="+mj-lt"/>
              </a:rPr>
              <a:t>Cellular biophysics</a:t>
            </a:r>
            <a:endParaRPr lang="ar-EG" sz="3600" b="1" i="1" dirty="0">
              <a:latin typeface="+mj-lt"/>
            </a:endParaRPr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3361">
            <a:off x="611337" y="1344945"/>
            <a:ext cx="4297378" cy="361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ivision-2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3609">
            <a:off x="4473661" y="1465760"/>
            <a:ext cx="3969156" cy="3530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A7E8FF"/>
                </a:solidFill>
                <a:latin typeface="+mj-lt"/>
              </a:rPr>
              <a:t>BIOPHYSICS</a:t>
            </a:r>
            <a:endParaRPr lang="ar-EG" sz="3200" b="1" i="1" dirty="0">
              <a:solidFill>
                <a:srgbClr val="A7E8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5572140"/>
            <a:ext cx="2514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EG" dirty="0" smtClean="0"/>
              <a:t> </a:t>
            </a:r>
            <a:r>
              <a:rPr lang="en-US" sz="4000" b="1" i="1" dirty="0" smtClean="0">
                <a:latin typeface="+mj-lt"/>
              </a:rPr>
              <a:t>Physiology</a:t>
            </a:r>
            <a:endParaRPr lang="ar-EG" sz="4000" b="1" i="1" dirty="0">
              <a:latin typeface="+mj-lt"/>
            </a:endParaRPr>
          </a:p>
        </p:txBody>
      </p:sp>
      <p:pic>
        <p:nvPicPr>
          <p:cNvPr id="4" name="Picture 3" descr="abdominals-anatom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3992124" cy="4667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eye_ball_musc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857232"/>
            <a:ext cx="3929090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931</TotalTime>
  <Words>312</Words>
  <Application>Microsoft Office PowerPoint</Application>
  <PresentationFormat>On-screen Show (4:3)</PresentationFormat>
  <Paragraphs>125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Technic</vt:lpstr>
      <vt:lpstr>Slide 1</vt:lpstr>
      <vt:lpstr>BIOPHYISICS</vt:lpstr>
      <vt:lpstr>        المقصود بالفيزياء الحيوية ؟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kimo</dc:creator>
  <cp:lastModifiedBy>kimo</cp:lastModifiedBy>
  <cp:revision>100</cp:revision>
  <dcterms:created xsi:type="dcterms:W3CDTF">2013-11-24T21:40:10Z</dcterms:created>
  <dcterms:modified xsi:type="dcterms:W3CDTF">2013-12-15T09:00:05Z</dcterms:modified>
</cp:coreProperties>
</file>