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6" r:id="rId2"/>
    <p:sldId id="257" r:id="rId3"/>
    <p:sldId id="281" r:id="rId4"/>
    <p:sldId id="258" r:id="rId5"/>
    <p:sldId id="260" r:id="rId6"/>
    <p:sldId id="319" r:id="rId7"/>
    <p:sldId id="322" r:id="rId8"/>
    <p:sldId id="270" r:id="rId9"/>
    <p:sldId id="264" r:id="rId10"/>
    <p:sldId id="277" r:id="rId11"/>
    <p:sldId id="282" r:id="rId12"/>
    <p:sldId id="284" r:id="rId13"/>
    <p:sldId id="306" r:id="rId14"/>
    <p:sldId id="307" r:id="rId15"/>
    <p:sldId id="308" r:id="rId16"/>
    <p:sldId id="311" r:id="rId17"/>
    <p:sldId id="286" r:id="rId18"/>
    <p:sldId id="287" r:id="rId19"/>
    <p:sldId id="289" r:id="rId20"/>
    <p:sldId id="295" r:id="rId21"/>
    <p:sldId id="292" r:id="rId22"/>
    <p:sldId id="310" r:id="rId23"/>
    <p:sldId id="305" r:id="rId24"/>
    <p:sldId id="290" r:id="rId25"/>
    <p:sldId id="294" r:id="rId26"/>
    <p:sldId id="296" r:id="rId27"/>
    <p:sldId id="291" r:id="rId28"/>
    <p:sldId id="312" r:id="rId29"/>
    <p:sldId id="293" r:id="rId30"/>
    <p:sldId id="300" r:id="rId31"/>
    <p:sldId id="301" r:id="rId32"/>
    <p:sldId id="321" r:id="rId33"/>
    <p:sldId id="297" r:id="rId34"/>
    <p:sldId id="299" r:id="rId35"/>
    <p:sldId id="304" r:id="rId36"/>
    <p:sldId id="298" r:id="rId37"/>
    <p:sldId id="320" r:id="rId38"/>
    <p:sldId id="302" r:id="rId39"/>
    <p:sldId id="303" r:id="rId40"/>
    <p:sldId id="278" r:id="rId41"/>
    <p:sldId id="27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59" d="100"/>
          <a:sy n="59" d="100"/>
        </p:scale>
        <p:origin x="-1686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E5570-D45F-4FC7-A084-0504CF05F242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C76F9-9D02-4CAD-AEF6-FF1C4DA8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62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952095A-A617-4566-8B14-990A08AFDB2D}" type="datetimeFigureOut">
              <a:rPr lang="en-US" smtClean="0"/>
              <a:t>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13632D2-C1A6-47D7-80BD-481BDBE7E6F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abdo.fargly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bdo_fargly@yahoo.co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abdo.fargly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bdo_fargly@yahoo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114800"/>
            <a:ext cx="8077200" cy="91135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photovoltaic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abdo__000\Desktop\home_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</p:spPr>
      </p:pic>
      <p:pic>
        <p:nvPicPr>
          <p:cNvPr id="1027" name="Picture 3" descr="C:\Users\abdo__000\Desktop\Photovoltaic-Solar-System-Installation-Los-Angel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29200"/>
            <a:ext cx="9143999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cost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3960"/>
            <a:ext cx="4038600" cy="258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87918"/>
            <a:ext cx="3657600" cy="264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2997"/>
            <a:ext cx="2209800" cy="254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4494074"/>
            <a:ext cx="64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EBay website: </a:t>
            </a:r>
            <a:r>
              <a:rPr lang="en-US" dirty="0" smtClean="0"/>
              <a:t>polycrystalline 130 up to 140 dollar</a:t>
            </a:r>
          </a:p>
          <a:p>
            <a:r>
              <a:rPr lang="en-US" b="1" u="sng" dirty="0" smtClean="0"/>
              <a:t>Alibaba website: </a:t>
            </a:r>
            <a:r>
              <a:rPr lang="en-US" dirty="0"/>
              <a:t>polycrystalline </a:t>
            </a:r>
            <a:r>
              <a:rPr lang="en-US" dirty="0" smtClean="0"/>
              <a:t>125 up to 150 dollar</a:t>
            </a:r>
          </a:p>
          <a:p>
            <a:r>
              <a:rPr lang="en-US" b="1" u="sng" dirty="0" smtClean="0"/>
              <a:t>Egypt distributer: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1500 L.E from abroad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1200 L.E collect in Egypt</a:t>
            </a:r>
          </a:p>
          <a:p>
            <a:r>
              <a:rPr lang="en-US" b="1" dirty="0" smtClean="0"/>
              <a:t>This picture above from amazon website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259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181600"/>
            <a:ext cx="9144000" cy="1673352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4800" dirty="0" smtClean="0">
                <a:solidFill>
                  <a:srgbClr val="FFFF00"/>
                </a:solidFill>
              </a:rPr>
              <a:t>Photovoltaic technology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18434" name="Picture 2" descr="D:\variable\picture\3almia\solar\12276photovoltaic_install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" y="0"/>
            <a:ext cx="912901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2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Muti-junction that the target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646872"/>
            <a:ext cx="8305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b="1" dirty="0" smtClean="0"/>
              <a:t>Single-junction solar </a:t>
            </a:r>
            <a:r>
              <a:rPr lang="en-US" sz="2800" b="1" dirty="0" smtClean="0"/>
              <a:t>cell    </a:t>
            </a:r>
            <a:r>
              <a:rPr lang="en-US" sz="2400" b="1" dirty="0">
                <a:solidFill>
                  <a:srgbClr val="FF0000"/>
                </a:solidFill>
              </a:rPr>
              <a:t>Efficiency 15% up </a:t>
            </a:r>
            <a:r>
              <a:rPr lang="en-US" sz="2400" b="1" dirty="0" smtClean="0">
                <a:solidFill>
                  <a:srgbClr val="FF0000"/>
                </a:solidFill>
              </a:rPr>
              <a:t>to 22%</a:t>
            </a:r>
            <a:endParaRPr lang="en-US" sz="28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800" b="1" dirty="0" smtClean="0"/>
              <a:t>Two-Junction </a:t>
            </a:r>
            <a:r>
              <a:rPr lang="en-US" sz="2800" b="1" dirty="0"/>
              <a:t>Solar </a:t>
            </a:r>
            <a:r>
              <a:rPr lang="en-US" sz="2800" b="1" dirty="0" smtClean="0"/>
              <a:t>Cell       </a:t>
            </a:r>
            <a:r>
              <a:rPr lang="en-US" sz="2400" b="1" dirty="0" smtClean="0">
                <a:solidFill>
                  <a:srgbClr val="FF0000"/>
                </a:solidFill>
              </a:rPr>
              <a:t>Efficiency </a:t>
            </a:r>
            <a:r>
              <a:rPr lang="en-US" sz="2400" b="1" dirty="0">
                <a:solidFill>
                  <a:srgbClr val="FF0000"/>
                </a:solidFill>
              </a:rPr>
              <a:t>30.8%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b="1" dirty="0"/>
              <a:t>Triple-Junction Solar </a:t>
            </a:r>
            <a:r>
              <a:rPr lang="en-US" sz="2800" b="1" dirty="0" smtClean="0"/>
              <a:t>Cell</a:t>
            </a:r>
            <a:r>
              <a:rPr lang="en-US" sz="2400" b="1" dirty="0" smtClean="0"/>
              <a:t>     </a:t>
            </a:r>
            <a:r>
              <a:rPr lang="en-US" sz="2400" b="1" dirty="0" smtClean="0">
                <a:solidFill>
                  <a:srgbClr val="FF0000"/>
                </a:solidFill>
              </a:rPr>
              <a:t>Efficiency </a:t>
            </a:r>
            <a:r>
              <a:rPr lang="en-US" sz="2400" b="1" dirty="0">
                <a:solidFill>
                  <a:srgbClr val="FF0000"/>
                </a:solidFill>
              </a:rPr>
              <a:t>44.4</a:t>
            </a:r>
            <a:r>
              <a:rPr lang="en-US" sz="2400" b="1" dirty="0" smtClean="0">
                <a:solidFill>
                  <a:srgbClr val="FF0000"/>
                </a:solidFill>
              </a:rPr>
              <a:t>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b="1" dirty="0" smtClean="0"/>
              <a:t>Fourth-junction solar cell    </a:t>
            </a:r>
            <a:r>
              <a:rPr lang="en-US" sz="2400" b="1" dirty="0" smtClean="0">
                <a:solidFill>
                  <a:srgbClr val="FF0000"/>
                </a:solidFill>
              </a:rPr>
              <a:t>Efficiency higher 44%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b="1" dirty="0" smtClean="0"/>
              <a:t>Multi-junction solar cell       </a:t>
            </a:r>
            <a:r>
              <a:rPr lang="en-US" sz="2400" b="1" dirty="0" smtClean="0">
                <a:solidFill>
                  <a:srgbClr val="FF0000"/>
                </a:solidFill>
              </a:rPr>
              <a:t>Efficiency 50 up to 60%</a:t>
            </a:r>
            <a:endParaRPr lang="en-US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u="sng" dirty="0" smtClean="0"/>
          </a:p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C:\Users\abdofargly\Desktop\photo_prepration\solar-dir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8933632" cy="257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Infrared </a:t>
            </a:r>
            <a:r>
              <a:rPr lang="en-US" dirty="0">
                <a:solidFill>
                  <a:srgbClr val="FFFF00"/>
                </a:solidFill>
              </a:rPr>
              <a:t>Solar Energy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4" y="1532973"/>
            <a:ext cx="8854336" cy="51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Generate electricity from light of the moon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8686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Raw lemon's </a:t>
            </a:r>
            <a:r>
              <a:rPr lang="en-US" sz="2000" b="1" u="sng" dirty="0">
                <a:solidFill>
                  <a:srgbClr val="FF0000"/>
                </a:solidFill>
              </a:rPr>
              <a:t>Spherical Solar Energy-Generating Globes Can Even Harvest Energy from Moonlight</a:t>
            </a:r>
          </a:p>
          <a:p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362200"/>
            <a:ext cx="6168189" cy="419100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62200"/>
            <a:ext cx="261501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4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b="0" dirty="0">
                <a:solidFill>
                  <a:srgbClr val="FFFF00"/>
                </a:solidFill>
              </a:rPr>
              <a:t>Music May Make Solar Cells More Efficient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2663" y="1636295"/>
            <a:ext cx="3200400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 study at Queen Mary University of London and Imperial College London (both UK) investigated how ambient sound vibrations can enhance </a:t>
            </a:r>
            <a:r>
              <a:rPr lang="en-US" u="sng" dirty="0">
                <a:solidFill>
                  <a:srgbClr val="00B050"/>
                </a:solidFill>
              </a:rPr>
              <a:t>the performance of a printed solar cell with zinc-oxide (</a:t>
            </a:r>
            <a:r>
              <a:rPr lang="en-US" u="sng" dirty="0" smtClean="0">
                <a:solidFill>
                  <a:srgbClr val="00B050"/>
                </a:solidFill>
              </a:rPr>
              <a:t>ZnO</a:t>
            </a:r>
            <a:r>
              <a:rPr lang="en-US" dirty="0" smtClean="0"/>
              <a:t>)</a:t>
            </a:r>
          </a:p>
          <a:p>
            <a:r>
              <a:rPr lang="en-US" dirty="0"/>
              <a:t>why does </a:t>
            </a:r>
            <a:r>
              <a:rPr lang="en-US" b="1" u="sng" dirty="0">
                <a:solidFill>
                  <a:srgbClr val="FF0000"/>
                </a:solidFill>
              </a:rPr>
              <a:t>pop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0000"/>
                </a:solidFill>
              </a:rPr>
              <a:t>rock</a:t>
            </a:r>
            <a:r>
              <a:rPr lang="en-US" dirty="0"/>
              <a:t> music boost energy generation in these </a:t>
            </a:r>
            <a:r>
              <a:rPr lang="en-US" dirty="0" smtClean="0"/>
              <a:t>d </a:t>
            </a:r>
            <a:r>
              <a:rPr lang="en-US" dirty="0"/>
              <a:t>solar cells mores than classical music? "The nanorods in the </a:t>
            </a:r>
            <a:r>
              <a:rPr lang="en-US" u="sng" dirty="0">
                <a:solidFill>
                  <a:srgbClr val="0070C0"/>
                </a:solidFill>
              </a:rPr>
              <a:t>cells respond most strongly to 10 kHz sounds</a:t>
            </a:r>
            <a:r>
              <a:rPr lang="en-US" dirty="0"/>
              <a:t>, 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623760"/>
            <a:ext cx="5334797" cy="47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>
                <a:solidFill>
                  <a:srgbClr val="FFFF00"/>
                </a:solidFill>
              </a:rPr>
              <a:t>Human </a:t>
            </a:r>
            <a:r>
              <a:rPr lang="en-US" b="0" dirty="0">
                <a:solidFill>
                  <a:srgbClr val="FFFF00"/>
                </a:solidFill>
              </a:rPr>
              <a:t>Hair Solar Panel by Milan Karki</a:t>
            </a:r>
            <a:br>
              <a:rPr lang="en-US" b="0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662" y="1636295"/>
            <a:ext cx="431933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u="sng" dirty="0"/>
              <a:t>18-year old Inventor, Milan Karki, from rural Nepal</a:t>
            </a:r>
            <a:r>
              <a:rPr lang="en-US" dirty="0"/>
              <a:t>, claims to have come up with a new type of solar panel that uses </a:t>
            </a:r>
            <a:r>
              <a:rPr lang="en-US" b="1" u="sng" dirty="0">
                <a:solidFill>
                  <a:srgbClr val="FF0000"/>
                </a:solidFill>
              </a:rPr>
              <a:t>human hair</a:t>
            </a:r>
            <a:r>
              <a:rPr lang="en-US" dirty="0"/>
              <a:t>, a design he thinks could provide the developing world with </a:t>
            </a:r>
            <a:r>
              <a:rPr lang="en-US" b="1" u="sng" dirty="0">
                <a:solidFill>
                  <a:srgbClr val="C00000"/>
                </a:solidFill>
              </a:rPr>
              <a:t>cheap, green electricity. He has built several </a:t>
            </a:r>
            <a:r>
              <a:rPr lang="en-US" b="1" u="sng" dirty="0" smtClean="0">
                <a:solidFill>
                  <a:srgbClr val="C00000"/>
                </a:solidFill>
              </a:rPr>
              <a:t>prototypes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His panel, which produces 18 Watts (9 volts at 2 amps)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42747"/>
            <a:ext cx="4267200" cy="3029253"/>
          </a:xfrm>
          <a:prstGeom prst="rect">
            <a:avLst/>
          </a:prstGeom>
        </p:spPr>
      </p:pic>
      <p:pic>
        <p:nvPicPr>
          <p:cNvPr id="1026" name="Picture 2" descr="C:\Users\abdofargly\Desktop\Hairsolar-diagram_crop_jp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706353"/>
            <a:ext cx="4191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2662" y="4648200"/>
            <a:ext cx="4319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probably </a:t>
            </a:r>
            <a:r>
              <a:rPr lang="en-US" dirty="0"/>
              <a:t>the main one is that human hair </a:t>
            </a:r>
            <a:r>
              <a:rPr lang="en-US" b="1" u="sng" dirty="0">
                <a:solidFill>
                  <a:srgbClr val="7030A0"/>
                </a:solidFill>
              </a:rPr>
              <a:t>does not conduct </a:t>
            </a:r>
            <a:r>
              <a:rPr lang="en-US" b="1" u="sng" dirty="0" smtClean="0">
                <a:solidFill>
                  <a:srgbClr val="7030A0"/>
                </a:solidFill>
              </a:rPr>
              <a:t>electricity </a:t>
            </a:r>
            <a:r>
              <a:rPr lang="en-US" dirty="0" smtClean="0"/>
              <a:t>but </a:t>
            </a:r>
            <a:r>
              <a:rPr lang="en-US" dirty="0"/>
              <a:t>it can </a:t>
            </a:r>
            <a:r>
              <a:rPr lang="en-US" u="sng" dirty="0">
                <a:solidFill>
                  <a:srgbClr val="0070C0"/>
                </a:solidFill>
              </a:rPr>
              <a:t>conduct an electric </a:t>
            </a:r>
            <a:r>
              <a:rPr lang="en-US" u="sng" dirty="0" smtClean="0">
                <a:solidFill>
                  <a:srgbClr val="0070C0"/>
                </a:solidFill>
              </a:rPr>
              <a:t>current.</a:t>
            </a:r>
            <a:endParaRPr lang="en-US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0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181600"/>
            <a:ext cx="9144000" cy="1673352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4800" dirty="0" smtClean="0">
                <a:solidFill>
                  <a:srgbClr val="FFFF00"/>
                </a:solidFill>
              </a:rPr>
              <a:t>Photovoltaic application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abdofargly\Desktop\photo_prepration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44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Residential</a:t>
            </a:r>
            <a:endParaRPr lang="en-US" dirty="0"/>
          </a:p>
        </p:txBody>
      </p:sp>
      <p:pic>
        <p:nvPicPr>
          <p:cNvPr id="2051" name="Picture 3" descr="C:\Users\abdofargly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1458"/>
            <a:ext cx="8854937" cy="530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3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Electrical plant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458200" cy="466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variable\picture\3almia\solar\205836_10151420764351810_173190846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24000"/>
            <a:ext cx="87153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variable\picture\3almia\solar\333691_397458647001421_737293887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6404"/>
            <a:ext cx="9144000" cy="527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bdofargly\Desktop\photo_prepration\t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801100" cy="49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content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Review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introduction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Technology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application</a:t>
            </a:r>
          </a:p>
          <a:p>
            <a:pPr marL="118872" indent="0">
              <a:buNone/>
            </a:pPr>
            <a:endParaRPr lang="en-US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Electrical </a:t>
            </a:r>
            <a:r>
              <a:rPr lang="en-US" dirty="0" smtClean="0">
                <a:solidFill>
                  <a:srgbClr val="FFFF00"/>
                </a:solidFill>
              </a:rPr>
              <a:t>plant ( more )</a:t>
            </a:r>
            <a:endParaRPr lang="en-US" dirty="0"/>
          </a:p>
        </p:txBody>
      </p:sp>
      <p:pic>
        <p:nvPicPr>
          <p:cNvPr id="9218" name="Picture 2" descr="D:\variable\picture\3almia\solar\16607_10151395402821810_138575644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89985"/>
            <a:ext cx="8229600" cy="511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variable\picture\3almia\solar\944622_516133178423638_92145174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" y="1447800"/>
            <a:ext cx="9127958" cy="541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variable\picture\3almia\solar\75082_472289936141296_119658528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" y="1447800"/>
            <a:ext cx="915296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Agriculture application</a:t>
            </a:r>
            <a:endParaRPr lang="en-US" dirty="0"/>
          </a:p>
        </p:txBody>
      </p:sp>
      <p:pic>
        <p:nvPicPr>
          <p:cNvPr id="2050" name="Picture 2" descr="C:\Users\abdofargly\Desktop\2013-635117719226204417-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8991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7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Tele-communication system</a:t>
            </a:r>
            <a:endParaRPr lang="en-US" dirty="0"/>
          </a:p>
        </p:txBody>
      </p:sp>
      <p:pic>
        <p:nvPicPr>
          <p:cNvPr id="1026" name="Picture 2" descr="C:\Users\abdofargly\Desktop\teleco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986198" cy="262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bdofargly\Desktop\tele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74" y="1545308"/>
            <a:ext cx="3822626" cy="520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bdofargly\Desktop\technology2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67200"/>
            <a:ext cx="4986198" cy="248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5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Hospital with PV</a:t>
            </a:r>
            <a:endParaRPr lang="en-US" dirty="0"/>
          </a:p>
        </p:txBody>
      </p:sp>
      <p:pic>
        <p:nvPicPr>
          <p:cNvPr id="17410" name="Picture 2" descr="D:\variable\picture\3almia\solar\1044765_520962237952807_51364222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78507"/>
            <a:ext cx="7848600" cy="519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41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Fire station ( Germany)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33524"/>
            <a:ext cx="8686800" cy="519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Stadium ( Brazil 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5899"/>
            <a:ext cx="8458199" cy="516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variable\picture\3almia\solar\935235_10151687957561810_59150133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0" y="1490663"/>
            <a:ext cx="8896060" cy="51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83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Airport (</a:t>
            </a:r>
            <a:r>
              <a:rPr lang="en-US" dirty="0">
                <a:solidFill>
                  <a:srgbClr val="FFFF00"/>
                </a:solidFill>
              </a:rPr>
              <a:t>Denver, Colorado)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33525"/>
            <a:ext cx="8382000" cy="50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Building integrated PV</a:t>
            </a:r>
            <a:endParaRPr lang="en-US" dirty="0"/>
          </a:p>
        </p:txBody>
      </p:sp>
      <p:pic>
        <p:nvPicPr>
          <p:cNvPr id="4098" name="Picture 2" descr="C:\Users\abdofargly\Desktop\photo_prepration\1391904_10200708861505774_44717540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524000"/>
            <a:ext cx="904875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1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b="0" dirty="0" smtClean="0">
                <a:solidFill>
                  <a:srgbClr val="FFFF00"/>
                </a:solidFill>
              </a:rPr>
              <a:t>Solar float resort with PV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 descr="D:\variable\picture\3almia\solar\1459113_734480786580683_51778568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78243"/>
            <a:ext cx="7391400" cy="437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bdofargly\Desktop\Solar-Floating-Resor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3524"/>
            <a:ext cx="9144000" cy="532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5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bdofargly\Desktop\tesla-model-s-sunset-628-1354200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89" y="1709738"/>
            <a:ext cx="8425745" cy="4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Electric car</a:t>
            </a:r>
            <a:endParaRPr lang="en-US" dirty="0"/>
          </a:p>
        </p:txBody>
      </p:sp>
      <p:pic>
        <p:nvPicPr>
          <p:cNvPr id="8196" name="Picture 4" descr="C:\Users\abdofargly\Desktop\2011_09_i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" y="1518994"/>
            <a:ext cx="9067800" cy="531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bdofargly\Desktop\GM_Chevy_Volt_Electric_Car_2011_Wallpa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" y="1455748"/>
            <a:ext cx="9144000" cy="53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0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sz="4800" dirty="0">
                <a:solidFill>
                  <a:srgbClr val="FFFF00"/>
                </a:solidFill>
              </a:rPr>
              <a:t>Solar thermal </a:t>
            </a:r>
            <a:r>
              <a:rPr lang="en-US" sz="4800" dirty="0" smtClean="0">
                <a:solidFill>
                  <a:srgbClr val="FFFF00"/>
                </a:solidFill>
              </a:rPr>
              <a:t>review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" y="1544781"/>
            <a:ext cx="9109365" cy="5084619"/>
          </a:xfrm>
          <a:prstGeom prst="rect">
            <a:avLst/>
          </a:prstGeom>
        </p:spPr>
      </p:pic>
      <p:pic>
        <p:nvPicPr>
          <p:cNvPr id="4099" name="Picture 3" descr="D:\variable\picture\3almia\solar\206128_403463413067611_182982752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36" y="4426527"/>
            <a:ext cx="2937164" cy="22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2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variable\picture\3almia\solar\1185915_538701339512230_163041582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04726"/>
            <a:ext cx="4912894" cy="26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variable\picture\3almia\solar\1450762_10152386561959027_53817658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4419600" cy="24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Railway station for electric car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42" name="Picture 2" descr="D:\variable\picture\3almia\solar\318318_10151485274726810_74150003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4725"/>
            <a:ext cx="8762999" cy="523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7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Electric car with PV</a:t>
            </a:r>
            <a:endParaRPr lang="en-US" dirty="0"/>
          </a:p>
        </p:txBody>
      </p:sp>
      <p:pic>
        <p:nvPicPr>
          <p:cNvPr id="8194" name="Picture 2" descr="C:\Users\abdofargly\Desktop\photo_prepration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8" y="1590675"/>
            <a:ext cx="8731382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bdofargly\Desktop\ford-c-max-solar-powered-car-6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8" y="1590674"/>
            <a:ext cx="8747424" cy="52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variable\picture\3almia\solar\1377243_10151962851521810_111684020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0" y="1590674"/>
            <a:ext cx="8731382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84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Electric bus charge wireless charging</a:t>
            </a:r>
            <a:endParaRPr lang="en-US" dirty="0"/>
          </a:p>
        </p:txBody>
      </p:sp>
      <p:pic>
        <p:nvPicPr>
          <p:cNvPr id="1026" name="Picture 2" descr="C:\Users\abdofargly\Downloads\electricb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9327"/>
            <a:ext cx="8839200" cy="520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Electric ship with PV</a:t>
            </a:r>
            <a:endParaRPr lang="en-US" dirty="0"/>
          </a:p>
        </p:txBody>
      </p:sp>
      <p:pic>
        <p:nvPicPr>
          <p:cNvPr id="12290" name="Picture 2" descr="D:\variable\picture\3almia\solar\1380640_575128532524102_36370749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87908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variable\picture\3almia\solar\922897_554671224583837_48774194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8975558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bdofargly\Downloads\solarni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4" y="1476408"/>
            <a:ext cx="9103895" cy="53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96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Electric submarine with PV</a:t>
            </a:r>
            <a:endParaRPr lang="en-US" dirty="0"/>
          </a:p>
        </p:txBody>
      </p:sp>
      <p:pic>
        <p:nvPicPr>
          <p:cNvPr id="14338" name="Picture 2" descr="D:\variable\picture\3almia\solar\project-goldf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28774"/>
            <a:ext cx="8839199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Electric plan ( solar impulse ) with PV</a:t>
            </a:r>
            <a:endParaRPr lang="en-US" dirty="0"/>
          </a:p>
        </p:txBody>
      </p:sp>
      <p:pic>
        <p:nvPicPr>
          <p:cNvPr id="13315" name="Picture 3" descr="C:\Users\abdofargly\Downloads\solarnits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0" y="1798320"/>
            <a:ext cx="8349160" cy="467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bdofargly\Downloads\solarnits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894347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9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8839200" cy="4994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Satellite with PV</a:t>
            </a:r>
            <a:endParaRPr lang="en-US" dirty="0"/>
          </a:p>
        </p:txBody>
      </p:sp>
      <p:pic>
        <p:nvPicPr>
          <p:cNvPr id="13317" name="Picture 5" descr="D:\variable\picture\3almia\solar\gps_satell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10027"/>
            <a:ext cx="8991600" cy="512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7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  <a:solidFill>
            <a:schemeClr val="tx1"/>
          </a:solidFill>
        </p:spPr>
        <p:txBody>
          <a:bodyPr/>
          <a:lstStyle/>
          <a:p>
            <a:r>
              <a:rPr lang="en-US" b="0" dirty="0" smtClean="0">
                <a:solidFill>
                  <a:srgbClr val="FFFF00"/>
                </a:solidFill>
              </a:rPr>
              <a:t>Mars exploration by robot</a:t>
            </a:r>
            <a:endParaRPr lang="en-US" b="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abdofargly\Downloads\NASA_Mars_R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0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Photovoltaic in the moon in the future ( Jaban ) :P</a:t>
            </a:r>
            <a:endParaRPr lang="en-US" dirty="0"/>
          </a:p>
        </p:txBody>
      </p:sp>
      <p:pic>
        <p:nvPicPr>
          <p:cNvPr id="15362" name="Picture 2" descr="C:\Users\abdofargly\Downloads\solarnits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" y="1524000"/>
            <a:ext cx="901504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06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Street with photovoltaic</a:t>
            </a:r>
            <a:endParaRPr lang="en-US" dirty="0"/>
          </a:p>
        </p:txBody>
      </p:sp>
      <p:pic>
        <p:nvPicPr>
          <p:cNvPr id="16386" name="Picture 2" descr="D:\variable\picture\3almia\solar\933872_366950853405594_166524186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3" y="1600200"/>
            <a:ext cx="8740477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bdofargly\Desktop\Light-Tes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" y="1447800"/>
            <a:ext cx="913598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77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/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 smtClean="0">
                <a:solidFill>
                  <a:srgbClr val="FFFF00"/>
                </a:solidFill>
              </a:rPr>
              <a:t>introduction</a:t>
            </a:r>
            <a:r>
              <a:rPr lang="en-US" sz="4800" dirty="0">
                <a:solidFill>
                  <a:srgbClr val="FFFF00"/>
                </a:solidFill>
              </a:rPr>
              <a:t/>
            </a:r>
            <a:br>
              <a:rPr lang="en-US" sz="4800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524000"/>
            <a:ext cx="48006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What </a:t>
            </a:r>
            <a:r>
              <a:rPr lang="en-US" sz="2000" b="1" u="sng" dirty="0">
                <a:solidFill>
                  <a:srgbClr val="FF0000"/>
                </a:solidFill>
              </a:rPr>
              <a:t>does photovoltaic mean?</a:t>
            </a:r>
          </a:p>
          <a:p>
            <a:r>
              <a:rPr lang="en-US" dirty="0">
                <a:solidFill>
                  <a:srgbClr val="0070C0"/>
                </a:solidFill>
              </a:rPr>
              <a:t>Photovoltaic systems contain cells that convert</a:t>
            </a:r>
          </a:p>
          <a:p>
            <a:r>
              <a:rPr lang="en-US" dirty="0">
                <a:solidFill>
                  <a:srgbClr val="0070C0"/>
                </a:solidFill>
              </a:rPr>
              <a:t>sunlight into electricity. Inside each cell there are</a:t>
            </a:r>
          </a:p>
          <a:p>
            <a:r>
              <a:rPr lang="en-US" dirty="0">
                <a:solidFill>
                  <a:srgbClr val="0070C0"/>
                </a:solidFill>
              </a:rPr>
              <a:t>layers of a semi-conducting material. Light </a:t>
            </a:r>
            <a:r>
              <a:rPr lang="en-US" dirty="0" smtClean="0">
                <a:solidFill>
                  <a:srgbClr val="0070C0"/>
                </a:solidFill>
              </a:rPr>
              <a:t>falling on </a:t>
            </a:r>
            <a:r>
              <a:rPr lang="en-US" dirty="0">
                <a:solidFill>
                  <a:srgbClr val="0070C0"/>
                </a:solidFill>
              </a:rPr>
              <a:t>the cell creates an electric field across </a:t>
            </a:r>
            <a:r>
              <a:rPr lang="en-US" dirty="0" smtClean="0">
                <a:solidFill>
                  <a:srgbClr val="0070C0"/>
                </a:solidFill>
              </a:rPr>
              <a:t>the layers</a:t>
            </a:r>
            <a:r>
              <a:rPr lang="en-US" dirty="0">
                <a:solidFill>
                  <a:srgbClr val="0070C0"/>
                </a:solidFill>
              </a:rPr>
              <a:t>, causing electricity to flow. The intensity </a:t>
            </a:r>
            <a:r>
              <a:rPr lang="en-US" dirty="0" smtClean="0">
                <a:solidFill>
                  <a:srgbClr val="0070C0"/>
                </a:solidFill>
              </a:rPr>
              <a:t>of the </a:t>
            </a:r>
            <a:r>
              <a:rPr lang="en-US" dirty="0">
                <a:solidFill>
                  <a:srgbClr val="0070C0"/>
                </a:solidFill>
              </a:rPr>
              <a:t>light determines the amount of electrical </a:t>
            </a:r>
            <a:r>
              <a:rPr lang="en-US" dirty="0" smtClean="0">
                <a:solidFill>
                  <a:srgbClr val="0070C0"/>
                </a:solidFill>
              </a:rPr>
              <a:t>power each </a:t>
            </a:r>
            <a:r>
              <a:rPr lang="en-US" dirty="0">
                <a:solidFill>
                  <a:srgbClr val="0070C0"/>
                </a:solidFill>
              </a:rPr>
              <a:t>cell generates.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42785"/>
            <a:ext cx="3962400" cy="5100033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86200"/>
            <a:ext cx="47244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334000"/>
            <a:ext cx="43434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photovoltaic system does not need bright </a:t>
            </a:r>
            <a:r>
              <a:rPr lang="en-US" dirty="0" smtClean="0">
                <a:solidFill>
                  <a:srgbClr val="0070C0"/>
                </a:solidFill>
              </a:rPr>
              <a:t>sunlight in </a:t>
            </a:r>
            <a:r>
              <a:rPr lang="en-US" dirty="0">
                <a:solidFill>
                  <a:srgbClr val="0070C0"/>
                </a:solidFill>
              </a:rPr>
              <a:t>order to operate. It can also generate </a:t>
            </a:r>
            <a:r>
              <a:rPr lang="en-US" dirty="0" smtClean="0">
                <a:solidFill>
                  <a:srgbClr val="0070C0"/>
                </a:solidFill>
              </a:rPr>
              <a:t>electricity on </a:t>
            </a:r>
            <a:r>
              <a:rPr lang="en-US" dirty="0">
                <a:solidFill>
                  <a:srgbClr val="0070C0"/>
                </a:solidFill>
              </a:rPr>
              <a:t>cloudy and rainy days from reflected sunlight.</a:t>
            </a:r>
          </a:p>
        </p:txBody>
      </p:sp>
    </p:spTree>
    <p:extLst>
      <p:ext uri="{BB962C8B-B14F-4D97-AF65-F5344CB8AC3E}">
        <p14:creationId xmlns:p14="http://schemas.microsoft.com/office/powerpoint/2010/main" val="281452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7772399" cy="4415108"/>
          </a:xfr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7758112" cy="1143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</a:rPr>
              <a:t>End of session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835236" y="6329065"/>
            <a:ext cx="4114800" cy="441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Edit by Eng. Abdelrahman Mohamed fargly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8674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Facebook: </a:t>
            </a:r>
            <a:r>
              <a:rPr lang="en-US" dirty="0" smtClean="0">
                <a:hlinkClick r:id="rId3"/>
              </a:rPr>
              <a:t>www.facebook.com/abdo.fargly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Email: </a:t>
            </a:r>
            <a:r>
              <a:rPr lang="en-US" dirty="0" smtClean="0">
                <a:hlinkClick r:id="rId4"/>
              </a:rPr>
              <a:t>engabdo.fargly@gmail.com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8077200" cy="4191000"/>
          </a:xfr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4835236" y="6329065"/>
            <a:ext cx="4114800" cy="441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Edit by Eng. Abdelrahman Mohamed fargly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58112" cy="1143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</a:rPr>
              <a:t>Question and 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58674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Facebook: </a:t>
            </a:r>
            <a:r>
              <a:rPr lang="en-US" dirty="0" smtClean="0">
                <a:hlinkClick r:id="rId3"/>
              </a:rPr>
              <a:t>www.facebook.com/abdo.fargly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Email: </a:t>
            </a:r>
            <a:r>
              <a:rPr lang="en-US" dirty="0" smtClean="0">
                <a:hlinkClick r:id="rId4"/>
              </a:rPr>
              <a:t>abdo_fargly@yahoo.com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8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Solar panel source</a:t>
            </a:r>
            <a:endParaRPr lang="en-US" sz="44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5" y="1524000"/>
            <a:ext cx="8806451" cy="3810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5" y="5318234"/>
            <a:ext cx="8806451" cy="145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/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 smtClean="0">
                <a:solidFill>
                  <a:srgbClr val="FFFF00"/>
                </a:solidFill>
              </a:rPr>
              <a:t>construction</a:t>
            </a:r>
            <a:r>
              <a:rPr lang="en-US" sz="4800" dirty="0">
                <a:solidFill>
                  <a:srgbClr val="FFFF00"/>
                </a:solidFill>
              </a:rPr>
              <a:t/>
            </a:r>
            <a:br>
              <a:rPr lang="en-US" sz="4800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6" y="1529693"/>
            <a:ext cx="8109284" cy="334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abdofargly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76800"/>
            <a:ext cx="7010400" cy="192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6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25272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Single junction PV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614488"/>
            <a:ext cx="8763000" cy="509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6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8229600" cy="125272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Solar panel source</a:t>
            </a:r>
            <a:endParaRPr lang="en-US" sz="44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8610600" cy="501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Crystalline Silicon PV  </a:t>
            </a:r>
            <a:r>
              <a:rPr lang="en-US" dirty="0" smtClean="0">
                <a:solidFill>
                  <a:srgbClr val="FFFF00"/>
                </a:solidFill>
              </a:rPr>
              <a:t>Products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0" y="1595181"/>
            <a:ext cx="8634550" cy="505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1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3225</TotalTime>
  <Words>473</Words>
  <Application>Microsoft Office PowerPoint</Application>
  <PresentationFormat>On-screen Show (4:3)</PresentationFormat>
  <Paragraphs>74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Module</vt:lpstr>
      <vt:lpstr>photovoltaic</vt:lpstr>
      <vt:lpstr>content</vt:lpstr>
      <vt:lpstr>Solar thermal review</vt:lpstr>
      <vt:lpstr> introduction </vt:lpstr>
      <vt:lpstr>Solar panel source</vt:lpstr>
      <vt:lpstr> construction </vt:lpstr>
      <vt:lpstr>Single junction PV</vt:lpstr>
      <vt:lpstr>Solar panel source</vt:lpstr>
      <vt:lpstr>Crystalline Silicon PV  Products</vt:lpstr>
      <vt:lpstr>cost</vt:lpstr>
      <vt:lpstr>Photovoltaic technology</vt:lpstr>
      <vt:lpstr>Muti-junction that the target</vt:lpstr>
      <vt:lpstr> Infrared Solar Energy </vt:lpstr>
      <vt:lpstr> Generate electricity from light of the moon </vt:lpstr>
      <vt:lpstr> Music May Make Solar Cells More Efficient </vt:lpstr>
      <vt:lpstr> Human Hair Solar Panel by Milan Karki </vt:lpstr>
      <vt:lpstr>Photovoltaic application</vt:lpstr>
      <vt:lpstr>Residential</vt:lpstr>
      <vt:lpstr>Electrical plant</vt:lpstr>
      <vt:lpstr>Electrical plant ( more )</vt:lpstr>
      <vt:lpstr>Agriculture application</vt:lpstr>
      <vt:lpstr>Tele-communication system</vt:lpstr>
      <vt:lpstr>Hospital with PV</vt:lpstr>
      <vt:lpstr>Fire station ( Germany)</vt:lpstr>
      <vt:lpstr>Stadium ( Brazil )</vt:lpstr>
      <vt:lpstr>Airport (Denver, Colorado)</vt:lpstr>
      <vt:lpstr>Building integrated PV</vt:lpstr>
      <vt:lpstr>Solar float resort with PV</vt:lpstr>
      <vt:lpstr>Electric car</vt:lpstr>
      <vt:lpstr>Railway station for electric car</vt:lpstr>
      <vt:lpstr>Electric car with PV</vt:lpstr>
      <vt:lpstr>Electric bus charge wireless charging</vt:lpstr>
      <vt:lpstr>Electric ship with PV</vt:lpstr>
      <vt:lpstr>Electric submarine with PV</vt:lpstr>
      <vt:lpstr>Electric plan ( solar impulse ) with PV</vt:lpstr>
      <vt:lpstr>Satellite with PV</vt:lpstr>
      <vt:lpstr>Mars exploration by robot</vt:lpstr>
      <vt:lpstr>Photovoltaic in the moon in the future ( Jaban ) :P</vt:lpstr>
      <vt:lpstr>Street with photovoltaic</vt:lpstr>
      <vt:lpstr>End of session </vt:lpstr>
      <vt:lpstr>Question and 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photovoltaic</dc:title>
  <dc:creator>abdo_fargly@yahoo.com</dc:creator>
  <cp:lastModifiedBy>abdofargly</cp:lastModifiedBy>
  <cp:revision>92</cp:revision>
  <dcterms:created xsi:type="dcterms:W3CDTF">2013-11-20T04:27:49Z</dcterms:created>
  <dcterms:modified xsi:type="dcterms:W3CDTF">2014-02-01T19:41:06Z</dcterms:modified>
</cp:coreProperties>
</file>