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1" r:id="rId1"/>
  </p:sldMasterIdLst>
  <p:sldIdLst>
    <p:sldId id="313" r:id="rId2"/>
    <p:sldId id="256" r:id="rId3"/>
    <p:sldId id="257" r:id="rId4"/>
    <p:sldId id="258" r:id="rId5"/>
    <p:sldId id="259" r:id="rId6"/>
    <p:sldId id="292" r:id="rId7"/>
    <p:sldId id="295" r:id="rId8"/>
    <p:sldId id="260" r:id="rId9"/>
    <p:sldId id="261" r:id="rId10"/>
    <p:sldId id="296" r:id="rId11"/>
    <p:sldId id="299" r:id="rId12"/>
    <p:sldId id="262" r:id="rId13"/>
    <p:sldId id="263" r:id="rId14"/>
    <p:sldId id="297" r:id="rId15"/>
    <p:sldId id="284" r:id="rId16"/>
    <p:sldId id="289" r:id="rId17"/>
    <p:sldId id="298" r:id="rId18"/>
    <p:sldId id="303" r:id="rId19"/>
    <p:sldId id="310" r:id="rId20"/>
    <p:sldId id="265" r:id="rId21"/>
    <p:sldId id="266" r:id="rId22"/>
    <p:sldId id="267" r:id="rId23"/>
    <p:sldId id="268" r:id="rId24"/>
    <p:sldId id="309" r:id="rId25"/>
    <p:sldId id="307" r:id="rId26"/>
    <p:sldId id="269" r:id="rId27"/>
    <p:sldId id="272" r:id="rId28"/>
    <p:sldId id="311" r:id="rId29"/>
    <p:sldId id="273" r:id="rId30"/>
    <p:sldId id="270" r:id="rId31"/>
    <p:sldId id="274" r:id="rId32"/>
    <p:sldId id="275" r:id="rId33"/>
    <p:sldId id="276" r:id="rId34"/>
    <p:sldId id="308" r:id="rId35"/>
    <p:sldId id="277" r:id="rId36"/>
    <p:sldId id="278" r:id="rId37"/>
    <p:sldId id="279" r:id="rId38"/>
    <p:sldId id="280" r:id="rId39"/>
    <p:sldId id="283" r:id="rId40"/>
    <p:sldId id="281" r:id="rId41"/>
    <p:sldId id="282" r:id="rId42"/>
    <p:sldId id="286" r:id="rId43"/>
    <p:sldId id="304" r:id="rId44"/>
    <p:sldId id="287" r:id="rId45"/>
    <p:sldId id="288" r:id="rId46"/>
    <p:sldId id="290" r:id="rId47"/>
    <p:sldId id="291" r:id="rId48"/>
    <p:sldId id="312" r:id="rId49"/>
  </p:sldIdLst>
  <p:sldSz cx="9144000" cy="6858000" type="screen4x3"/>
  <p:notesSz cx="6858000" cy="9144000"/>
  <p:defaultTextStyle>
    <a:defPPr>
      <a:defRPr lang="ar-SA"/>
    </a:defPPr>
    <a:lvl1pPr algn="r" rtl="1" fontAlgn="base">
      <a:spcBef>
        <a:spcPct val="0"/>
      </a:spcBef>
      <a:spcAft>
        <a:spcPct val="0"/>
      </a:spcAft>
      <a:defRPr sz="6000" kern="1200">
        <a:solidFill>
          <a:schemeClr val="tx1"/>
        </a:solidFill>
        <a:latin typeface="Tahoma" pitchFamily="34" charset="0"/>
        <a:ea typeface="+mn-ea"/>
        <a:cs typeface="Arial" pitchFamily="34" charset="0"/>
      </a:defRPr>
    </a:lvl1pPr>
    <a:lvl2pPr marL="457200" algn="r" rtl="1" fontAlgn="base">
      <a:spcBef>
        <a:spcPct val="0"/>
      </a:spcBef>
      <a:spcAft>
        <a:spcPct val="0"/>
      </a:spcAft>
      <a:defRPr sz="6000" kern="1200">
        <a:solidFill>
          <a:schemeClr val="tx1"/>
        </a:solidFill>
        <a:latin typeface="Tahoma" pitchFamily="34" charset="0"/>
        <a:ea typeface="+mn-ea"/>
        <a:cs typeface="Arial" pitchFamily="34" charset="0"/>
      </a:defRPr>
    </a:lvl2pPr>
    <a:lvl3pPr marL="914400" algn="r" rtl="1" fontAlgn="base">
      <a:spcBef>
        <a:spcPct val="0"/>
      </a:spcBef>
      <a:spcAft>
        <a:spcPct val="0"/>
      </a:spcAft>
      <a:defRPr sz="6000" kern="1200">
        <a:solidFill>
          <a:schemeClr val="tx1"/>
        </a:solidFill>
        <a:latin typeface="Tahoma" pitchFamily="34" charset="0"/>
        <a:ea typeface="+mn-ea"/>
        <a:cs typeface="Arial" pitchFamily="34" charset="0"/>
      </a:defRPr>
    </a:lvl3pPr>
    <a:lvl4pPr marL="1371600" algn="r" rtl="1" fontAlgn="base">
      <a:spcBef>
        <a:spcPct val="0"/>
      </a:spcBef>
      <a:spcAft>
        <a:spcPct val="0"/>
      </a:spcAft>
      <a:defRPr sz="6000" kern="1200">
        <a:solidFill>
          <a:schemeClr val="tx1"/>
        </a:solidFill>
        <a:latin typeface="Tahoma" pitchFamily="34" charset="0"/>
        <a:ea typeface="+mn-ea"/>
        <a:cs typeface="Arial" pitchFamily="34" charset="0"/>
      </a:defRPr>
    </a:lvl4pPr>
    <a:lvl5pPr marL="1828800" algn="r" rtl="1" fontAlgn="base">
      <a:spcBef>
        <a:spcPct val="0"/>
      </a:spcBef>
      <a:spcAft>
        <a:spcPct val="0"/>
      </a:spcAft>
      <a:defRPr sz="6000" kern="1200">
        <a:solidFill>
          <a:schemeClr val="tx1"/>
        </a:solidFill>
        <a:latin typeface="Tahoma" pitchFamily="34" charset="0"/>
        <a:ea typeface="+mn-ea"/>
        <a:cs typeface="Arial" pitchFamily="34" charset="0"/>
      </a:defRPr>
    </a:lvl5pPr>
    <a:lvl6pPr marL="2286000" algn="r" defTabSz="914400" rtl="1" eaLnBrk="1" latinLnBrk="0" hangingPunct="1">
      <a:defRPr sz="6000" kern="1200">
        <a:solidFill>
          <a:schemeClr val="tx1"/>
        </a:solidFill>
        <a:latin typeface="Tahoma" pitchFamily="34" charset="0"/>
        <a:ea typeface="+mn-ea"/>
        <a:cs typeface="Arial" pitchFamily="34" charset="0"/>
      </a:defRPr>
    </a:lvl6pPr>
    <a:lvl7pPr marL="2743200" algn="r" defTabSz="914400" rtl="1" eaLnBrk="1" latinLnBrk="0" hangingPunct="1">
      <a:defRPr sz="6000" kern="1200">
        <a:solidFill>
          <a:schemeClr val="tx1"/>
        </a:solidFill>
        <a:latin typeface="Tahoma" pitchFamily="34" charset="0"/>
        <a:ea typeface="+mn-ea"/>
        <a:cs typeface="Arial" pitchFamily="34" charset="0"/>
      </a:defRPr>
    </a:lvl7pPr>
    <a:lvl8pPr marL="3200400" algn="r" defTabSz="914400" rtl="1" eaLnBrk="1" latinLnBrk="0" hangingPunct="1">
      <a:defRPr sz="6000" kern="1200">
        <a:solidFill>
          <a:schemeClr val="tx1"/>
        </a:solidFill>
        <a:latin typeface="Tahoma" pitchFamily="34" charset="0"/>
        <a:ea typeface="+mn-ea"/>
        <a:cs typeface="Arial" pitchFamily="34" charset="0"/>
      </a:defRPr>
    </a:lvl8pPr>
    <a:lvl9pPr marL="3657600" algn="r" defTabSz="914400" rtl="1" eaLnBrk="1" latinLnBrk="0" hangingPunct="1">
      <a:defRPr sz="6000" kern="1200">
        <a:solidFill>
          <a:schemeClr val="tx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33"/>
    <a:srgbClr val="FF9900"/>
    <a:srgbClr val="00FFFF"/>
    <a:srgbClr val="FFFF99"/>
    <a:srgbClr val="66FF33"/>
    <a:srgbClr val="FFFF00"/>
    <a:srgbClr val="FF6600"/>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0000" autoAdjust="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7698" name="Group 2"/>
          <p:cNvGrpSpPr>
            <a:grpSpLocks/>
          </p:cNvGrpSpPr>
          <p:nvPr/>
        </p:nvGrpSpPr>
        <p:grpSpPr bwMode="auto">
          <a:xfrm>
            <a:off x="0" y="6350"/>
            <a:ext cx="9140825" cy="6851650"/>
            <a:chOff x="0" y="4"/>
            <a:chExt cx="5758" cy="4316"/>
          </a:xfrm>
        </p:grpSpPr>
        <p:grpSp>
          <p:nvGrpSpPr>
            <p:cNvPr id="157699" name="Group 3"/>
            <p:cNvGrpSpPr>
              <a:grpSpLocks/>
            </p:cNvGrpSpPr>
            <p:nvPr/>
          </p:nvGrpSpPr>
          <p:grpSpPr bwMode="auto">
            <a:xfrm>
              <a:off x="0" y="1161"/>
              <a:ext cx="5758" cy="3159"/>
              <a:chOff x="0" y="1161"/>
              <a:chExt cx="5758" cy="3159"/>
            </a:xfrm>
          </p:grpSpPr>
          <p:sp>
            <p:nvSpPr>
              <p:cNvPr id="157700"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ar-EG"/>
              </a:p>
            </p:txBody>
          </p:sp>
          <p:sp>
            <p:nvSpPr>
              <p:cNvPr id="157701"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EG"/>
              </a:p>
            </p:txBody>
          </p:sp>
        </p:grpSp>
        <p:sp>
          <p:nvSpPr>
            <p:cNvPr id="157702"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ar-EG"/>
            </a:p>
          </p:txBody>
        </p:sp>
        <p:sp>
          <p:nvSpPr>
            <p:cNvPr id="157703"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ar-EG"/>
            </a:p>
          </p:txBody>
        </p:sp>
        <p:sp>
          <p:nvSpPr>
            <p:cNvPr id="157704"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ar-EG"/>
            </a:p>
          </p:txBody>
        </p:sp>
        <p:grpSp>
          <p:nvGrpSpPr>
            <p:cNvPr id="157705" name="Group 9"/>
            <p:cNvGrpSpPr>
              <a:grpSpLocks/>
            </p:cNvGrpSpPr>
            <p:nvPr/>
          </p:nvGrpSpPr>
          <p:grpSpPr bwMode="auto">
            <a:xfrm>
              <a:off x="348" y="4"/>
              <a:ext cx="5410" cy="4316"/>
              <a:chOff x="348" y="4"/>
              <a:chExt cx="5410" cy="4316"/>
            </a:xfrm>
          </p:grpSpPr>
          <p:sp>
            <p:nvSpPr>
              <p:cNvPr id="157706"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EG"/>
              </a:p>
            </p:txBody>
          </p:sp>
          <p:sp>
            <p:nvSpPr>
              <p:cNvPr id="157707"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ar-EG"/>
              </a:p>
            </p:txBody>
          </p:sp>
          <p:sp>
            <p:nvSpPr>
              <p:cNvPr id="157708"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ar-EG"/>
              </a:p>
            </p:txBody>
          </p:sp>
          <p:sp>
            <p:nvSpPr>
              <p:cNvPr id="157709"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ar-EG"/>
              </a:p>
            </p:txBody>
          </p:sp>
          <p:sp>
            <p:nvSpPr>
              <p:cNvPr id="157710"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ar-EG"/>
              </a:p>
            </p:txBody>
          </p:sp>
          <p:sp>
            <p:nvSpPr>
              <p:cNvPr id="157711"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ar-EG"/>
              </a:p>
            </p:txBody>
          </p:sp>
        </p:grpSp>
      </p:grpSp>
      <p:sp>
        <p:nvSpPr>
          <p:cNvPr id="157712" name="Rectangle 16"/>
          <p:cNvSpPr>
            <a:spLocks noGrp="1" noChangeArrowheads="1"/>
          </p:cNvSpPr>
          <p:nvPr>
            <p:ph type="ctrTitle" sz="quarter"/>
          </p:nvPr>
        </p:nvSpPr>
        <p:spPr>
          <a:xfrm>
            <a:off x="1066800" y="1997075"/>
            <a:ext cx="7086600" cy="1431925"/>
          </a:xfrm>
        </p:spPr>
        <p:txBody>
          <a:bodyPr anchor="b"/>
          <a:lstStyle>
            <a:lvl1pPr>
              <a:defRPr/>
            </a:lvl1pPr>
          </a:lstStyle>
          <a:p>
            <a:r>
              <a:rPr lang="ar-SA"/>
              <a:t>انقر لتحرير نمط العنوان الرئيسي</a:t>
            </a:r>
          </a:p>
        </p:txBody>
      </p:sp>
      <p:sp>
        <p:nvSpPr>
          <p:cNvPr id="157713"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ar-SA"/>
              <a:t>انقر لتحرير نمط العنوان الثانوي الرئيسي</a:t>
            </a:r>
          </a:p>
        </p:txBody>
      </p:sp>
      <p:sp>
        <p:nvSpPr>
          <p:cNvPr id="157714" name="Rectangle 18"/>
          <p:cNvSpPr>
            <a:spLocks noGrp="1" noChangeArrowheads="1"/>
          </p:cNvSpPr>
          <p:nvPr>
            <p:ph type="dt" sz="quarter" idx="2"/>
          </p:nvPr>
        </p:nvSpPr>
        <p:spPr/>
        <p:txBody>
          <a:bodyPr/>
          <a:lstStyle>
            <a:lvl1pPr>
              <a:defRPr/>
            </a:lvl1pPr>
          </a:lstStyle>
          <a:p>
            <a:endParaRPr lang="en-US"/>
          </a:p>
        </p:txBody>
      </p:sp>
      <p:sp>
        <p:nvSpPr>
          <p:cNvPr id="157715"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157716" name="Rectangle 20"/>
          <p:cNvSpPr>
            <a:spLocks noGrp="1" noChangeArrowheads="1"/>
          </p:cNvSpPr>
          <p:nvPr>
            <p:ph type="sldNum" sz="quarter" idx="4"/>
          </p:nvPr>
        </p:nvSpPr>
        <p:spPr/>
        <p:txBody>
          <a:bodyPr/>
          <a:lstStyle>
            <a:lvl1pPr>
              <a:defRPr/>
            </a:lvl1pPr>
          </a:lstStyle>
          <a:p>
            <a:fld id="{A94571D0-D96D-4D5C-8802-99F8DB55FA27}"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B83EA6-F817-4A57-894B-16E4D21919E2}"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AFAD9C5-0181-42AE-ABE8-B87067A956D9}"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6519F0-BF12-4D29-8D5E-14F4F6E0BD60}" type="slidenum">
              <a:rPr lang="ar-SA"/>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F5D3637-0502-48D7-8A97-3142166CAE77}"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0F51CEB-25D9-4AC8-A376-675D2BFC7FC1}"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33F9D2E-01ED-441F-8A36-89CB975F7E68}"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D03C44F-64C9-4947-B02C-11B7D9D2C483}"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FD182E-E67F-49AB-BC97-C06C3A05DF21}"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AECC415-69CA-411B-8A49-CB75B344ACD3}"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18A7483-3753-4A42-9438-4B00D9319E0D}"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6674" name="Group 2"/>
          <p:cNvGrpSpPr>
            <a:grpSpLocks/>
          </p:cNvGrpSpPr>
          <p:nvPr/>
        </p:nvGrpSpPr>
        <p:grpSpPr bwMode="auto">
          <a:xfrm>
            <a:off x="0" y="6350"/>
            <a:ext cx="9140825" cy="6851650"/>
            <a:chOff x="0" y="4"/>
            <a:chExt cx="5758" cy="4316"/>
          </a:xfrm>
        </p:grpSpPr>
        <p:sp>
          <p:nvSpPr>
            <p:cNvPr id="156675"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ar-EG"/>
            </a:p>
          </p:txBody>
        </p:sp>
        <p:sp>
          <p:nvSpPr>
            <p:cNvPr id="156676"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EG"/>
            </a:p>
          </p:txBody>
        </p:sp>
        <p:grpSp>
          <p:nvGrpSpPr>
            <p:cNvPr id="156677" name="Group 5"/>
            <p:cNvGrpSpPr>
              <a:grpSpLocks/>
            </p:cNvGrpSpPr>
            <p:nvPr userDrawn="1"/>
          </p:nvGrpSpPr>
          <p:grpSpPr bwMode="auto">
            <a:xfrm>
              <a:off x="0" y="4"/>
              <a:ext cx="5758" cy="4316"/>
              <a:chOff x="0" y="4"/>
              <a:chExt cx="5758" cy="4316"/>
            </a:xfrm>
          </p:grpSpPr>
          <p:sp>
            <p:nvSpPr>
              <p:cNvPr id="156678"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ar-EG"/>
              </a:p>
            </p:txBody>
          </p:sp>
          <p:sp>
            <p:nvSpPr>
              <p:cNvPr id="156679"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ar-EG"/>
              </a:p>
            </p:txBody>
          </p:sp>
          <p:sp>
            <p:nvSpPr>
              <p:cNvPr id="156680"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ar-EG"/>
              </a:p>
            </p:txBody>
          </p:sp>
          <p:sp>
            <p:nvSpPr>
              <p:cNvPr id="156681"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ar-EG"/>
              </a:p>
            </p:txBody>
          </p:sp>
          <p:sp>
            <p:nvSpPr>
              <p:cNvPr id="156682"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ar-EG"/>
              </a:p>
            </p:txBody>
          </p:sp>
          <p:sp>
            <p:nvSpPr>
              <p:cNvPr id="15668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ar-EG"/>
              </a:p>
            </p:txBody>
          </p:sp>
          <p:sp>
            <p:nvSpPr>
              <p:cNvPr id="156684"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ar-EG"/>
              </a:p>
            </p:txBody>
          </p:sp>
          <p:sp>
            <p:nvSpPr>
              <p:cNvPr id="156685"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ar-EG"/>
              </a:p>
            </p:txBody>
          </p:sp>
          <p:sp>
            <p:nvSpPr>
              <p:cNvPr id="15668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ar-EG"/>
              </a:p>
            </p:txBody>
          </p:sp>
        </p:grpSp>
      </p:grpSp>
      <p:sp>
        <p:nvSpPr>
          <p:cNvPr id="156687"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15668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5668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endParaRPr lang="en-US"/>
          </a:p>
        </p:txBody>
      </p:sp>
      <p:sp>
        <p:nvSpPr>
          <p:cNvPr id="15669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endParaRPr lang="en-US"/>
          </a:p>
        </p:txBody>
      </p:sp>
      <p:sp>
        <p:nvSpPr>
          <p:cNvPr id="15669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8F612873-2664-41E5-84AB-F3D63D373693}"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rtl="1"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2pPr>
      <a:lvl3pPr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3pPr>
      <a:lvl4pPr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4pPr>
      <a:lvl5pPr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5pPr>
      <a:lvl6pPr marL="457200"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6pPr>
      <a:lvl7pPr marL="914400"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7pPr>
      <a:lvl8pPr marL="1371600"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8pPr>
      <a:lvl9pPr marL="1828800" algn="l" rtl="1"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cs typeface="Arial" pitchFamily="34" charset="0"/>
        </a:defRPr>
      </a:lvl9pPr>
    </p:titleStyle>
    <p:bodyStyle>
      <a:lvl1pPr marL="342900" indent="-342900" algn="r" rtl="1"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r" rtl="1"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r" rtl="1"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r" rtl="1"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cs typeface="+mn-cs"/>
        </a:defRPr>
      </a:lvl4pPr>
      <a:lvl5pPr marL="20574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r" rtl="1"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hyperlink" Target="http://www.sehha.com/womenissues/BC3c.htm" TargetMode="External"/><Relationship Id="rId2"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hyperlink" Target="http://www.sehha.com/womenissues/BC3b.htm" TargetMode="External"/><Relationship Id="rId5" Type="http://schemas.openxmlformats.org/officeDocument/2006/relationships/hyperlink" Target="http://www.sehha.com/womenissues/BC3a.htm" TargetMode="Externa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4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www.sehha.com/womenissues/BC2.htm" TargetMode="External"/><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pPr algn="ctr"/>
            <a:r>
              <a:rPr lang="ar-EG" sz="6600" dirty="0" smtClean="0">
                <a:latin typeface="Andalus" pitchFamily="18" charset="-78"/>
                <a:cs typeface="Andalus" pitchFamily="18" charset="-78"/>
              </a:rPr>
              <a:t>الوقاية من سرطان الثدي</a:t>
            </a:r>
            <a:endParaRPr lang="ar-EG" sz="6600" dirty="0">
              <a:latin typeface="Andalus" pitchFamily="18" charset="-78"/>
              <a:cs typeface="Andalus" pitchFamily="18" charset="-78"/>
            </a:endParaRPr>
          </a:p>
        </p:txBody>
      </p:sp>
      <p:sp>
        <p:nvSpPr>
          <p:cNvPr id="3" name="Subtitle 2"/>
          <p:cNvSpPr>
            <a:spLocks noGrp="1"/>
          </p:cNvSpPr>
          <p:nvPr>
            <p:ph type="subTitle" sz="quarter" idx="1"/>
          </p:nvPr>
        </p:nvSpPr>
        <p:spPr>
          <a:xfrm>
            <a:off x="1475656" y="3933056"/>
            <a:ext cx="6400800" cy="1752600"/>
          </a:xfrm>
        </p:spPr>
        <p:txBody>
          <a:bodyPr/>
          <a:lstStyle/>
          <a:p>
            <a:pPr algn="ctr"/>
            <a:r>
              <a:rPr lang="ar-EG" sz="3600" b="1" dirty="0" smtClean="0">
                <a:solidFill>
                  <a:srgbClr val="FFC000"/>
                </a:solidFill>
                <a:latin typeface="Andalus" pitchFamily="18" charset="-78"/>
                <a:cs typeface="Andalus" pitchFamily="18" charset="-78"/>
              </a:rPr>
              <a:t>أ.د/ نادية الديب</a:t>
            </a:r>
          </a:p>
          <a:p>
            <a:pPr algn="ctr"/>
            <a:r>
              <a:rPr lang="ar-EG" dirty="0" smtClean="0">
                <a:latin typeface="Andalus" pitchFamily="18" charset="-78"/>
                <a:cs typeface="Andalus" pitchFamily="18" charset="-78"/>
              </a:rPr>
              <a:t>أستاذ و رئيس قسم علاج الأورام</a:t>
            </a:r>
          </a:p>
          <a:p>
            <a:pPr algn="ctr"/>
            <a:r>
              <a:rPr lang="ar-EG" dirty="0" smtClean="0">
                <a:latin typeface="Andalus" pitchFamily="18" charset="-78"/>
                <a:cs typeface="Andalus" pitchFamily="18" charset="-78"/>
              </a:rPr>
              <a:t>كلية الطب – جامعة الأسكندرية</a:t>
            </a:r>
            <a:endParaRPr lang="ar-EG" dirty="0">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3" name="WordArt 5"/>
          <p:cNvSpPr>
            <a:spLocks noChangeArrowheads="1" noChangeShapeType="1" noTextEdit="1"/>
          </p:cNvSpPr>
          <p:nvPr/>
        </p:nvSpPr>
        <p:spPr bwMode="auto">
          <a:xfrm>
            <a:off x="684213" y="333375"/>
            <a:ext cx="7632700"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الظواهر التي يسببها الورم: </a:t>
            </a:r>
          </a:p>
        </p:txBody>
      </p:sp>
      <p:pic>
        <p:nvPicPr>
          <p:cNvPr id="165894" name="Picture 6" descr="hckrzrock"/>
          <p:cNvPicPr>
            <a:picLocks noChangeAspect="1" noChangeArrowheads="1" noCrop="1"/>
          </p:cNvPicPr>
          <p:nvPr/>
        </p:nvPicPr>
        <p:blipFill>
          <a:blip r:embed="rId2" cstate="print"/>
          <a:srcRect/>
          <a:stretch>
            <a:fillRect/>
          </a:stretch>
        </p:blipFill>
        <p:spPr bwMode="auto">
          <a:xfrm>
            <a:off x="395288" y="2060575"/>
            <a:ext cx="2190750" cy="2114550"/>
          </a:xfrm>
          <a:prstGeom prst="rect">
            <a:avLst/>
          </a:prstGeom>
          <a:noFill/>
        </p:spPr>
      </p:pic>
      <p:sp>
        <p:nvSpPr>
          <p:cNvPr id="165892" name="Rectangle 4"/>
          <p:cNvSpPr>
            <a:spLocks noChangeArrowheads="1"/>
          </p:cNvSpPr>
          <p:nvPr/>
        </p:nvSpPr>
        <p:spPr bwMode="auto">
          <a:xfrm>
            <a:off x="468313" y="2060575"/>
            <a:ext cx="8135937" cy="4127500"/>
          </a:xfrm>
          <a:prstGeom prst="rect">
            <a:avLst/>
          </a:prstGeom>
          <a:gradFill rotWithShape="1">
            <a:gsLst>
              <a:gs pos="0">
                <a:srgbClr val="000082"/>
              </a:gs>
              <a:gs pos="15000">
                <a:srgbClr val="66008F">
                  <a:alpha val="78400"/>
                </a:srgbClr>
              </a:gs>
              <a:gs pos="32499">
                <a:srgbClr val="BA0066">
                  <a:alpha val="53201"/>
                </a:srgbClr>
              </a:gs>
              <a:gs pos="45000">
                <a:srgbClr val="FF0000">
                  <a:alpha val="35201"/>
                </a:srgbClr>
              </a:gs>
              <a:gs pos="50000">
                <a:srgbClr val="FF8200">
                  <a:alpha val="28000"/>
                </a:srgbClr>
              </a:gs>
              <a:gs pos="55001">
                <a:srgbClr val="FF0000">
                  <a:alpha val="35201"/>
                </a:srgbClr>
              </a:gs>
              <a:gs pos="67501">
                <a:srgbClr val="BA0066">
                  <a:alpha val="53201"/>
                </a:srgbClr>
              </a:gs>
              <a:gs pos="85000">
                <a:srgbClr val="66008F">
                  <a:alpha val="78400"/>
                </a:srgbClr>
              </a:gs>
              <a:gs pos="100000">
                <a:srgbClr val="000082"/>
              </a:gs>
            </a:gsLst>
            <a:lin ang="5400000" scaled="1"/>
          </a:gradFill>
          <a:ln w="9525">
            <a:solidFill>
              <a:schemeClr val="accent1"/>
            </a:solidFill>
            <a:miter lim="800000"/>
            <a:headEnd/>
            <a:tailEnd/>
          </a:ln>
          <a:effectLst/>
        </p:spPr>
        <p:txBody>
          <a:bodyPr>
            <a:spAutoFit/>
          </a:bodyPr>
          <a:lstStyle/>
          <a:p>
            <a:pPr>
              <a:buFontTx/>
              <a:buChar char="•"/>
            </a:pPr>
            <a:r>
              <a:rPr lang="ar-SA" sz="6600">
                <a:solidFill>
                  <a:schemeClr val="tx2"/>
                </a:solidFill>
                <a:effectLst>
                  <a:outerShdw blurRad="38100" dist="38100" dir="2700000" algn="tl">
                    <a:srgbClr val="000000"/>
                  </a:outerShdw>
                </a:effectLst>
                <a:latin typeface="Arabic Typesetting" pitchFamily="66" charset="-78"/>
                <a:cs typeface="Arabic Typesetting" pitchFamily="66" charset="-78"/>
              </a:rPr>
              <a:t>إنكماش في الجلد ويصبح فوق</a:t>
            </a:r>
          </a:p>
          <a:p>
            <a:r>
              <a:rPr lang="ar-SA" sz="6600">
                <a:solidFill>
                  <a:schemeClr val="tx2"/>
                </a:solidFill>
                <a:effectLst>
                  <a:outerShdw blurRad="38100" dist="38100" dir="2700000" algn="tl">
                    <a:srgbClr val="000000"/>
                  </a:outerShdw>
                </a:effectLst>
                <a:latin typeface="Arabic Typesetting" pitchFamily="66" charset="-78"/>
                <a:cs typeface="Arabic Typesetting" pitchFamily="66" charset="-78"/>
              </a:rPr>
              <a:t> الورم يشبه قشر البرتقال . </a:t>
            </a:r>
          </a:p>
          <a:p>
            <a:pPr>
              <a:buFontTx/>
              <a:buChar char="•"/>
            </a:pPr>
            <a:r>
              <a:rPr lang="ar-SA" sz="6600">
                <a:solidFill>
                  <a:schemeClr val="tx2"/>
                </a:solidFill>
                <a:effectLst>
                  <a:outerShdw blurRad="38100" dist="38100" dir="2700000" algn="tl">
                    <a:srgbClr val="000000"/>
                  </a:outerShdw>
                </a:effectLst>
                <a:latin typeface="Arabic Typesetting" pitchFamily="66" charset="-78"/>
                <a:cs typeface="Arabic Typesetting" pitchFamily="66" charset="-78"/>
              </a:rPr>
              <a:t>تضخم الغدد الليمفاوية (العقد) وخاصة تحت الإبط.</a:t>
            </a:r>
            <a:endParaRPr lang="en-US" sz="6600">
              <a:solidFill>
                <a:schemeClr val="tx2"/>
              </a:solidFill>
              <a:effectLst>
                <a:outerShdw blurRad="38100" dist="38100" dir="2700000" algn="tl">
                  <a:srgbClr val="000000"/>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9988" name="Picture 4" descr="mz_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3" name="Picture 7" descr="m27"/>
          <p:cNvPicPr>
            <a:picLocks noChangeAspect="1" noChangeArrowheads="1" noCrop="1"/>
          </p:cNvPicPr>
          <p:nvPr/>
        </p:nvPicPr>
        <p:blipFill>
          <a:blip r:embed="rId2" cstate="print"/>
          <a:srcRect/>
          <a:stretch>
            <a:fillRect/>
          </a:stretch>
        </p:blipFill>
        <p:spPr bwMode="auto">
          <a:xfrm>
            <a:off x="539750" y="2349500"/>
            <a:ext cx="1092200" cy="1655763"/>
          </a:xfrm>
          <a:prstGeom prst="rect">
            <a:avLst/>
          </a:prstGeom>
          <a:noFill/>
        </p:spPr>
      </p:pic>
      <p:sp>
        <p:nvSpPr>
          <p:cNvPr id="9220" name="Rectangle 4"/>
          <p:cNvSpPr>
            <a:spLocks noChangeArrowheads="1"/>
          </p:cNvSpPr>
          <p:nvPr/>
        </p:nvSpPr>
        <p:spPr bwMode="auto">
          <a:xfrm>
            <a:off x="323850" y="2276475"/>
            <a:ext cx="8569325" cy="4321175"/>
          </a:xfrm>
          <a:prstGeom prst="rect">
            <a:avLst/>
          </a:prstGeom>
          <a:gradFill rotWithShape="1">
            <a:gsLst>
              <a:gs pos="0">
                <a:srgbClr val="5E9EFF"/>
              </a:gs>
              <a:gs pos="39999">
                <a:srgbClr val="85C2FF">
                  <a:alpha val="60001"/>
                </a:srgbClr>
              </a:gs>
              <a:gs pos="70000">
                <a:srgbClr val="C4D6EB">
                  <a:alpha val="30000"/>
                </a:srgbClr>
              </a:gs>
              <a:gs pos="100000">
                <a:srgbClr val="FFEBFA">
                  <a:alpha val="0"/>
                </a:srgbClr>
              </a:gs>
            </a:gsLst>
            <a:path path="shape">
              <a:fillToRect l="50000" t="50000" r="50000" b="50000"/>
            </a:path>
          </a:gradFill>
          <a:ln w="9525">
            <a:solidFill>
              <a:schemeClr val="accent1"/>
            </a:solidFill>
            <a:miter lim="800000"/>
            <a:headEnd/>
            <a:tailEnd/>
          </a:ln>
          <a:effectLst/>
        </p:spPr>
        <p:txBody>
          <a:bodyPr anchor="ctr"/>
          <a:lstStyle/>
          <a:p>
            <a:pPr marL="838200" indent="-838200"/>
            <a:r>
              <a:rPr lang="ar-SA" sz="4400">
                <a:solidFill>
                  <a:srgbClr val="66FF33"/>
                </a:solidFill>
                <a:effectLst>
                  <a:outerShdw blurRad="38100" dist="38100" dir="2700000" algn="tl">
                    <a:srgbClr val="000000"/>
                  </a:outerShdw>
                </a:effectLst>
              </a:rPr>
              <a:t>العقد (الغدد الليمفاوية) الإبطية.</a:t>
            </a:r>
            <a:r>
              <a:rPr lang="ar-SA" sz="4400">
                <a:solidFill>
                  <a:schemeClr val="tx2"/>
                </a:solidFill>
                <a:effectLst>
                  <a:outerShdw blurRad="38100" dist="38100" dir="2700000" algn="tl">
                    <a:srgbClr val="000000"/>
                  </a:outerShdw>
                </a:effectLst>
              </a:rPr>
              <a:t> </a:t>
            </a:r>
            <a:br>
              <a:rPr lang="ar-SA" sz="4400">
                <a:solidFill>
                  <a:schemeClr val="tx2"/>
                </a:solidFill>
                <a:effectLst>
                  <a:outerShdw blurRad="38100" dist="38100" dir="2700000" algn="tl">
                    <a:srgbClr val="000000"/>
                  </a:outerShdw>
                </a:effectLst>
              </a:rPr>
            </a:br>
            <a:r>
              <a:rPr lang="ar-SA" sz="4400">
                <a:solidFill>
                  <a:srgbClr val="FFCCFF"/>
                </a:solidFill>
                <a:effectLst>
                  <a:outerShdw blurRad="38100" dist="38100" dir="2700000" algn="tl">
                    <a:srgbClr val="000000"/>
                  </a:outerShdw>
                </a:effectLst>
              </a:rPr>
              <a:t>عقد (الغدد الليمفاوية) الثدي الداخلية</a:t>
            </a:r>
            <a:r>
              <a:rPr lang="ar-SA" sz="4400">
                <a:solidFill>
                  <a:schemeClr val="tx2"/>
                </a:solidFill>
                <a:effectLst>
                  <a:outerShdw blurRad="38100" dist="38100" dir="2700000" algn="tl">
                    <a:srgbClr val="000000"/>
                  </a:outerShdw>
                </a:effectLst>
              </a:rPr>
              <a:t> </a:t>
            </a:r>
            <a:br>
              <a:rPr lang="ar-SA" sz="4400">
                <a:solidFill>
                  <a:schemeClr val="tx2"/>
                </a:solidFill>
                <a:effectLst>
                  <a:outerShdw blurRad="38100" dist="38100" dir="2700000" algn="tl">
                    <a:srgbClr val="000000"/>
                  </a:outerShdw>
                </a:effectLst>
              </a:rPr>
            </a:br>
            <a:r>
              <a:rPr lang="ar-SA" sz="4400">
                <a:solidFill>
                  <a:srgbClr val="00FFFF"/>
                </a:solidFill>
                <a:effectLst>
                  <a:outerShdw blurRad="38100" dist="38100" dir="2700000" algn="tl">
                    <a:srgbClr val="000000"/>
                  </a:outerShdw>
                </a:effectLst>
              </a:rPr>
              <a:t>عقد (الغدد الليمفاوية)  فوق الترقوية</a:t>
            </a:r>
            <a:r>
              <a:rPr lang="ar-SA" sz="4400">
                <a:solidFill>
                  <a:schemeClr val="tx2"/>
                </a:solidFill>
                <a:effectLst>
                  <a:outerShdw blurRad="38100" dist="38100" dir="2700000" algn="tl">
                    <a:srgbClr val="000000"/>
                  </a:outerShdw>
                </a:effectLst>
              </a:rPr>
              <a:t> </a:t>
            </a:r>
            <a:br>
              <a:rPr lang="ar-SA" sz="4400">
                <a:solidFill>
                  <a:schemeClr val="tx2"/>
                </a:solidFill>
                <a:effectLst>
                  <a:outerShdw blurRad="38100" dist="38100" dir="2700000" algn="tl">
                    <a:srgbClr val="000000"/>
                  </a:outerShdw>
                </a:effectLst>
              </a:rPr>
            </a:br>
            <a:r>
              <a:rPr lang="ar-SA" sz="4400">
                <a:solidFill>
                  <a:srgbClr val="FFFF00"/>
                </a:solidFill>
                <a:effectLst>
                  <a:outerShdw blurRad="38100" dist="38100" dir="2700000" algn="tl">
                    <a:srgbClr val="000000"/>
                  </a:outerShdw>
                </a:effectLst>
              </a:rPr>
              <a:t>الرئتين _الكبد_ العظم _المبيض_ الدماغ</a:t>
            </a:r>
            <a:r>
              <a:rPr lang="ar-SA" sz="4400" b="1">
                <a:solidFill>
                  <a:schemeClr val="tx2"/>
                </a:solidFill>
                <a:effectLst>
                  <a:outerShdw blurRad="38100" dist="38100" dir="2700000" algn="tl">
                    <a:srgbClr val="000000"/>
                  </a:outerShdw>
                </a:effectLst>
              </a:rPr>
              <a:t> </a:t>
            </a:r>
            <a:endParaRPr lang="en-US" sz="4400" b="1">
              <a:solidFill>
                <a:schemeClr val="tx2"/>
              </a:solidFill>
              <a:effectLst>
                <a:outerShdw blurRad="38100" dist="38100" dir="2700000" algn="tl">
                  <a:srgbClr val="000000"/>
                </a:outerShdw>
              </a:effectLst>
            </a:endParaRPr>
          </a:p>
        </p:txBody>
      </p:sp>
      <p:sp>
        <p:nvSpPr>
          <p:cNvPr id="9221" name="WordArt 5"/>
          <p:cNvSpPr>
            <a:spLocks noChangeArrowheads="1" noChangeShapeType="1" noTextEdit="1"/>
          </p:cNvSpPr>
          <p:nvPr/>
        </p:nvSpPr>
        <p:spPr bwMode="auto">
          <a:xfrm>
            <a:off x="1042988" y="476250"/>
            <a:ext cx="6842125" cy="1296988"/>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الانتقالات المتوقعة للورم: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descr="eye"/>
          <p:cNvSpPr>
            <a:spLocks noChangeArrowheads="1"/>
          </p:cNvSpPr>
          <p:nvPr/>
        </p:nvSpPr>
        <p:spPr bwMode="auto">
          <a:xfrm>
            <a:off x="323850" y="2133600"/>
            <a:ext cx="8497888" cy="3451225"/>
          </a:xfrm>
          <a:prstGeom prst="rect">
            <a:avLst/>
          </a:prstGeom>
          <a:blipFill dpi="0" rotWithShape="0">
            <a:blip r:embed="rId2" cstate="print">
              <a:alphaModFix amt="27000"/>
            </a:blip>
            <a:srcRect/>
            <a:stretch>
              <a:fillRect/>
            </a:stretch>
          </a:blipFill>
          <a:ln w="9525">
            <a:solidFill>
              <a:schemeClr val="hlink"/>
            </a:solidFill>
            <a:miter lim="800000"/>
            <a:headEnd/>
            <a:tailEnd/>
          </a:ln>
          <a:effectLst/>
        </p:spPr>
        <p:txBody>
          <a:bodyPr>
            <a:spAutoFit/>
          </a:bodyPr>
          <a:lstStyle/>
          <a:p>
            <a:pPr marL="342900" indent="-342900">
              <a:buFontTx/>
              <a:buChar char="•"/>
            </a:pPr>
            <a:r>
              <a:rPr lang="ar-SA" sz="4400">
                <a:solidFill>
                  <a:srgbClr val="FFFF00"/>
                </a:solidFill>
                <a:latin typeface="Arabic Typesetting" pitchFamily="66" charset="-78"/>
                <a:cs typeface="Arabic Typesetting" pitchFamily="66" charset="-78"/>
              </a:rPr>
              <a:t>السن : تزيد احتمال الإصابة كلما زاد سن المرأة. </a:t>
            </a:r>
          </a:p>
          <a:p>
            <a:pPr marL="342900" indent="-342900">
              <a:buFontTx/>
              <a:buChar char="•"/>
            </a:pPr>
            <a:r>
              <a:rPr lang="ar-SA" sz="4400">
                <a:solidFill>
                  <a:srgbClr val="FFCCFF"/>
                </a:solidFill>
                <a:latin typeface="Arabic Typesetting" pitchFamily="66" charset="-78"/>
                <a:cs typeface="Arabic Typesetting" pitchFamily="66" charset="-78"/>
              </a:rPr>
              <a:t>التاريخ المرضي للعائلة: يزيد احتمال حدوث سرطان الثدي إذا أصيب أحد أقارب المرأة ( أم، أخت، أو بنت) به.</a:t>
            </a:r>
            <a:r>
              <a:rPr lang="ar-SA" sz="4400">
                <a:solidFill>
                  <a:schemeClr val="tx2"/>
                </a:solidFill>
                <a:latin typeface="Arabic Typesetting" pitchFamily="66" charset="-78"/>
                <a:cs typeface="Arabic Typesetting" pitchFamily="66" charset="-78"/>
              </a:rPr>
              <a:t> </a:t>
            </a:r>
          </a:p>
          <a:p>
            <a:pPr marL="342900" indent="-342900">
              <a:buFontTx/>
              <a:buChar char="•"/>
            </a:pPr>
            <a:r>
              <a:rPr lang="ar-SA" sz="4400">
                <a:solidFill>
                  <a:srgbClr val="66FF33"/>
                </a:solidFill>
                <a:latin typeface="Arabic Typesetting" pitchFamily="66" charset="-78"/>
                <a:cs typeface="Arabic Typesetting" pitchFamily="66" charset="-78"/>
              </a:rPr>
              <a:t>علاقة سرطان الثدي بالحمل: يكثر احتمال الإصابة عند المرأة التى تحمل بالطفل الأول لها بعد سن الثلاثين أو التي لم تحمل أبدا.</a:t>
            </a:r>
            <a:endParaRPr lang="en-US" sz="4400">
              <a:solidFill>
                <a:srgbClr val="66FF33"/>
              </a:solidFill>
              <a:latin typeface="Arabic Typesetting" pitchFamily="66" charset="-78"/>
              <a:cs typeface="Arabic Typesetting" pitchFamily="66" charset="-78"/>
            </a:endParaRPr>
          </a:p>
        </p:txBody>
      </p:sp>
      <p:sp>
        <p:nvSpPr>
          <p:cNvPr id="10245" name="WordArt 5"/>
          <p:cNvSpPr>
            <a:spLocks noChangeArrowheads="1" noChangeShapeType="1" noTextEdit="1"/>
          </p:cNvSpPr>
          <p:nvPr/>
        </p:nvSpPr>
        <p:spPr bwMode="auto">
          <a:xfrm>
            <a:off x="468313" y="333375"/>
            <a:ext cx="8280400" cy="1366838"/>
          </a:xfrm>
          <a:prstGeom prst="rect">
            <a:avLst/>
          </a:prstGeom>
        </p:spPr>
        <p:txBody>
          <a:bodyPr wrap="none" fromWordArt="1">
            <a:prstTxWarp prst="textPlain">
              <a:avLst>
                <a:gd name="adj" fmla="val 50000"/>
              </a:avLst>
            </a:prstTxWarp>
          </a:bodyPr>
          <a:lstStyle/>
          <a:p>
            <a:pPr algn="ctr"/>
            <a:r>
              <a:rPr lang="ar-EG" sz="20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العوامل التي تساعد في حدوث سرطان الثدي: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descr="eye"/>
          <p:cNvSpPr>
            <a:spLocks noChangeArrowheads="1"/>
          </p:cNvSpPr>
          <p:nvPr/>
        </p:nvSpPr>
        <p:spPr bwMode="auto">
          <a:xfrm>
            <a:off x="539750" y="1989138"/>
            <a:ext cx="8101013" cy="4492625"/>
          </a:xfrm>
          <a:prstGeom prst="rect">
            <a:avLst/>
          </a:prstGeom>
          <a:blipFill dpi="0" rotWithShape="1">
            <a:blip r:embed="rId2" cstate="print">
              <a:alphaModFix amt="17000"/>
            </a:blip>
            <a:srcRect/>
            <a:stretch>
              <a:fillRect/>
            </a:stretch>
          </a:blipFill>
          <a:ln w="9525">
            <a:solidFill>
              <a:schemeClr val="accent1"/>
            </a:solidFill>
            <a:miter lim="800000"/>
            <a:headEnd/>
            <a:tailEnd/>
          </a:ln>
          <a:effectLst/>
        </p:spPr>
        <p:txBody>
          <a:bodyPr>
            <a:spAutoFit/>
          </a:bodyPr>
          <a:lstStyle/>
          <a:p>
            <a:r>
              <a:rPr lang="ar-SA" sz="4800">
                <a:latin typeface="Arabic Typesetting" pitchFamily="66" charset="-78"/>
                <a:cs typeface="Arabic Typesetting" pitchFamily="66" charset="-78"/>
              </a:rPr>
              <a:t>عوامل أخرى:</a:t>
            </a:r>
          </a:p>
          <a:p>
            <a:pPr>
              <a:buFontTx/>
              <a:buChar char="•"/>
            </a:pPr>
            <a:r>
              <a:rPr lang="ar-SA" sz="4800">
                <a:solidFill>
                  <a:srgbClr val="66FF33"/>
                </a:solidFill>
                <a:latin typeface="Arabic Typesetting" pitchFamily="66" charset="-78"/>
                <a:cs typeface="Arabic Typesetting" pitchFamily="66" charset="-78"/>
              </a:rPr>
              <a:t> السمنة : يمكن أن يزيد احتمال حدوثه اذا زاد وزن المرأة 40% عن الوزن المثالي.</a:t>
            </a:r>
          </a:p>
          <a:p>
            <a:pPr>
              <a:buFontTx/>
              <a:buChar char="•"/>
            </a:pPr>
            <a:r>
              <a:rPr lang="ar-SA" sz="4800">
                <a:solidFill>
                  <a:srgbClr val="00FFFF"/>
                </a:solidFill>
                <a:latin typeface="Arabic Typesetting" pitchFamily="66" charset="-78"/>
                <a:cs typeface="Arabic Typesetting" pitchFamily="66" charset="-78"/>
              </a:rPr>
              <a:t>الأدوية</a:t>
            </a:r>
            <a:r>
              <a:rPr lang="en-US" sz="4800">
                <a:solidFill>
                  <a:srgbClr val="00FFFF"/>
                </a:solidFill>
                <a:latin typeface="Arabic Typesetting" pitchFamily="66" charset="-78"/>
                <a:cs typeface="Arabic Typesetting" pitchFamily="66" charset="-78"/>
              </a:rPr>
              <a:t> </a:t>
            </a:r>
            <a:r>
              <a:rPr lang="ar-SA" sz="4800">
                <a:solidFill>
                  <a:srgbClr val="00FFFF"/>
                </a:solidFill>
                <a:latin typeface="Arabic Typesetting" pitchFamily="66" charset="-78"/>
                <a:cs typeface="Arabic Typesetting" pitchFamily="66" charset="-78"/>
              </a:rPr>
              <a:t>.</a:t>
            </a:r>
            <a:endParaRPr lang="en-US" sz="4800">
              <a:solidFill>
                <a:srgbClr val="00FFFF"/>
              </a:solidFill>
              <a:latin typeface="Arabic Typesetting" pitchFamily="66" charset="-78"/>
              <a:cs typeface="Arabic Typesetting" pitchFamily="66" charset="-78"/>
            </a:endParaRPr>
          </a:p>
          <a:p>
            <a:pPr>
              <a:buFontTx/>
              <a:buChar char="•"/>
            </a:pPr>
            <a:r>
              <a:rPr lang="ar-SA" sz="4800">
                <a:solidFill>
                  <a:srgbClr val="FFCCFF"/>
                </a:solidFill>
                <a:latin typeface="Arabic Typesetting" pitchFamily="66" charset="-78"/>
                <a:cs typeface="Arabic Typesetting" pitchFamily="66" charset="-78"/>
              </a:rPr>
              <a:t>عدم الإرضاع الطبيعي.</a:t>
            </a:r>
          </a:p>
          <a:p>
            <a:pPr>
              <a:buFontTx/>
              <a:buChar char="•"/>
            </a:pPr>
            <a:r>
              <a:rPr lang="ar-SA" sz="4800">
                <a:solidFill>
                  <a:srgbClr val="FFFF00"/>
                </a:solidFill>
                <a:latin typeface="Arabic Typesetting" pitchFamily="66" charset="-78"/>
                <a:cs typeface="Arabic Typesetting" pitchFamily="66" charset="-78"/>
              </a:rPr>
              <a:t>استعمال الحبوب المانعة للحمل لفترة طويلة.</a:t>
            </a:r>
            <a:endParaRPr lang="en-US" sz="4800">
              <a:solidFill>
                <a:srgbClr val="FFFF00"/>
              </a:solidFill>
              <a:latin typeface="Arabic Typesetting" pitchFamily="66" charset="-78"/>
              <a:cs typeface="Arabic Typesetting" pitchFamily="66" charset="-78"/>
            </a:endParaRPr>
          </a:p>
        </p:txBody>
      </p:sp>
      <p:sp>
        <p:nvSpPr>
          <p:cNvPr id="166917" name="WordArt 5"/>
          <p:cNvSpPr>
            <a:spLocks noChangeArrowheads="1" noChangeShapeType="1" noTextEdit="1"/>
          </p:cNvSpPr>
          <p:nvPr/>
        </p:nvSpPr>
        <p:spPr bwMode="auto">
          <a:xfrm>
            <a:off x="395288" y="476250"/>
            <a:ext cx="8280400" cy="1366838"/>
          </a:xfrm>
          <a:prstGeom prst="rect">
            <a:avLst/>
          </a:prstGeom>
        </p:spPr>
        <p:txBody>
          <a:bodyPr wrap="none" fromWordArt="1">
            <a:prstTxWarp prst="textPlain">
              <a:avLst>
                <a:gd name="adj" fmla="val 50000"/>
              </a:avLst>
            </a:prstTxWarp>
          </a:bodyPr>
          <a:lstStyle/>
          <a:p>
            <a:pPr algn="ctr"/>
            <a:r>
              <a:rPr lang="ar-EG" sz="20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العوامل التي تساعد في حدوث سرطان الثدي: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5" name="Rectangle 7" descr="hh"/>
          <p:cNvSpPr>
            <a:spLocks noChangeArrowheads="1"/>
          </p:cNvSpPr>
          <p:nvPr/>
        </p:nvSpPr>
        <p:spPr bwMode="auto">
          <a:xfrm>
            <a:off x="323850" y="1922463"/>
            <a:ext cx="8532813" cy="4791075"/>
          </a:xfrm>
          <a:prstGeom prst="rect">
            <a:avLst/>
          </a:prstGeom>
          <a:blipFill dpi="0" rotWithShape="1">
            <a:blip r:embed="rId2" cstate="print">
              <a:alphaModFix amt="38000"/>
            </a:blip>
            <a:srcRect/>
            <a:stretch>
              <a:fillRect/>
            </a:stretch>
          </a:blipFill>
          <a:ln w="9525">
            <a:solidFill>
              <a:schemeClr val="accent1"/>
            </a:solidFill>
            <a:miter lim="800000"/>
            <a:headEnd/>
            <a:tailEnd/>
          </a:ln>
          <a:effectLst/>
        </p:spPr>
        <p:txBody>
          <a:bodyPr anchor="ctr">
            <a:spAutoFit/>
          </a:bodyPr>
          <a:lstStyle/>
          <a:p>
            <a:pPr>
              <a:buFontTx/>
              <a:buChar char="•"/>
            </a:pPr>
            <a:r>
              <a:rPr lang="ar-SA" sz="4400" dirty="0">
                <a:solidFill>
                  <a:srgbClr val="66FF33"/>
                </a:solidFill>
                <a:latin typeface="Arabic Typesetting" pitchFamily="66" charset="-78"/>
                <a:cs typeface="Arabic Typesetting" pitchFamily="66" charset="-78"/>
              </a:rPr>
              <a:t>ابتداء الدورة الشهرية قبل سن الثانية عشرة</a:t>
            </a:r>
            <a:r>
              <a:rPr lang="en-US" sz="4400" dirty="0">
                <a:solidFill>
                  <a:srgbClr val="66FF33"/>
                </a:solidFill>
                <a:latin typeface="Arabic Typesetting" pitchFamily="66" charset="-78"/>
                <a:cs typeface="Arabic Typesetting" pitchFamily="66" charset="-78"/>
              </a:rPr>
              <a:t> </a:t>
            </a:r>
            <a:r>
              <a:rPr lang="ar-SA" sz="4400" dirty="0">
                <a:solidFill>
                  <a:srgbClr val="66FF33"/>
                </a:solidFill>
                <a:latin typeface="Arabic Typesetting" pitchFamily="66" charset="-78"/>
                <a:cs typeface="Arabic Typesetting" pitchFamily="66" charset="-78"/>
              </a:rPr>
              <a:t>.</a:t>
            </a:r>
            <a:endParaRPr lang="en-US" sz="4400" dirty="0">
              <a:solidFill>
                <a:srgbClr val="66FF33"/>
              </a:solidFill>
              <a:latin typeface="Arabic Typesetting" pitchFamily="66" charset="-78"/>
              <a:cs typeface="Arabic Typesetting" pitchFamily="66" charset="-78"/>
            </a:endParaRPr>
          </a:p>
          <a:p>
            <a:pPr>
              <a:buFontTx/>
              <a:buChar char="•"/>
            </a:pPr>
            <a:r>
              <a:rPr lang="ar-SA" sz="4400" dirty="0">
                <a:solidFill>
                  <a:srgbClr val="FFCCFF"/>
                </a:solidFill>
                <a:latin typeface="Arabic Typesetting" pitchFamily="66" charset="-78"/>
                <a:cs typeface="Arabic Typesetting" pitchFamily="66" charset="-78"/>
              </a:rPr>
              <a:t>استمرار الدورة الشهرية لما بعد سن الخمسين.</a:t>
            </a:r>
            <a:r>
              <a:rPr lang="en-US" sz="4400" dirty="0">
                <a:latin typeface="Arabic Typesetting" pitchFamily="66" charset="-78"/>
                <a:cs typeface="Arabic Typesetting" pitchFamily="66" charset="-78"/>
              </a:rPr>
              <a:t> </a:t>
            </a:r>
            <a:endParaRPr lang="ar-SA" sz="4400" dirty="0">
              <a:latin typeface="Arabic Typesetting" pitchFamily="66" charset="-78"/>
              <a:cs typeface="Arabic Typesetting" pitchFamily="66" charset="-78"/>
            </a:endParaRPr>
          </a:p>
          <a:p>
            <a:pPr>
              <a:buFontTx/>
              <a:buChar char="•"/>
            </a:pPr>
            <a:r>
              <a:rPr lang="ar-SA" sz="4400" dirty="0">
                <a:solidFill>
                  <a:schemeClr val="accent1"/>
                </a:solidFill>
                <a:latin typeface="Arabic Typesetting" pitchFamily="66" charset="-78"/>
                <a:cs typeface="Arabic Typesetting" pitchFamily="66" charset="-78"/>
              </a:rPr>
              <a:t>وجود أنواع أخرى من الأورام مثل سرطان المبيض، الرحم أو القولون. </a:t>
            </a:r>
          </a:p>
          <a:p>
            <a:pPr>
              <a:buFontTx/>
              <a:buChar char="•"/>
            </a:pPr>
            <a:r>
              <a:rPr lang="ar-SA" sz="4400" dirty="0">
                <a:latin typeface="Arabic Typesetting" pitchFamily="66" charset="-78"/>
                <a:cs typeface="Arabic Typesetting" pitchFamily="66" charset="-78"/>
              </a:rPr>
              <a:t> </a:t>
            </a:r>
            <a:r>
              <a:rPr lang="ar-SA" sz="4400" dirty="0">
                <a:solidFill>
                  <a:srgbClr val="FFCCCC"/>
                </a:solidFill>
                <a:latin typeface="Arabic Typesetting" pitchFamily="66" charset="-78"/>
                <a:cs typeface="Arabic Typesetting" pitchFamily="66" charset="-78"/>
              </a:rPr>
              <a:t>وجود سرطان سابق في أحد الثديين خاصة إذا حدث ذلك قبل انقطاع الطمث</a:t>
            </a:r>
            <a:r>
              <a:rPr lang="en-US" sz="4400" dirty="0">
                <a:solidFill>
                  <a:srgbClr val="FFCCCC"/>
                </a:solidFill>
                <a:latin typeface="Arabic Typesetting" pitchFamily="66" charset="-78"/>
                <a:cs typeface="Arabic Typesetting" pitchFamily="66" charset="-78"/>
              </a:rPr>
              <a:t> </a:t>
            </a:r>
            <a:r>
              <a:rPr lang="ar-SA" sz="4400" dirty="0">
                <a:solidFill>
                  <a:srgbClr val="FFCCCC"/>
                </a:solidFill>
                <a:latin typeface="Arabic Typesetting" pitchFamily="66" charset="-78"/>
                <a:cs typeface="Arabic Typesetting" pitchFamily="66" charset="-78"/>
              </a:rPr>
              <a:t>.</a:t>
            </a:r>
          </a:p>
          <a:p>
            <a:pPr>
              <a:buFontTx/>
              <a:buChar char="•"/>
            </a:pPr>
            <a:r>
              <a:rPr lang="ar-SA" sz="4400" dirty="0">
                <a:latin typeface="Arabic Typesetting" pitchFamily="66" charset="-78"/>
                <a:cs typeface="Arabic Typesetting" pitchFamily="66" charset="-78"/>
              </a:rPr>
              <a:t> </a:t>
            </a:r>
            <a:r>
              <a:rPr lang="ar-SA" sz="4400" dirty="0">
                <a:solidFill>
                  <a:srgbClr val="FF9900"/>
                </a:solidFill>
                <a:latin typeface="Arabic Typesetting" pitchFamily="66" charset="-78"/>
                <a:cs typeface="Arabic Typesetting" pitchFamily="66" charset="-78"/>
              </a:rPr>
              <a:t>داء السكري.</a:t>
            </a:r>
          </a:p>
        </p:txBody>
      </p:sp>
      <p:sp>
        <p:nvSpPr>
          <p:cNvPr id="37899" name="WordArt 11"/>
          <p:cNvSpPr>
            <a:spLocks noChangeArrowheads="1" noChangeShapeType="1" noTextEdit="1"/>
          </p:cNvSpPr>
          <p:nvPr/>
        </p:nvSpPr>
        <p:spPr bwMode="auto">
          <a:xfrm>
            <a:off x="539750" y="260350"/>
            <a:ext cx="8280400" cy="1366838"/>
          </a:xfrm>
          <a:prstGeom prst="rect">
            <a:avLst/>
          </a:prstGeom>
        </p:spPr>
        <p:txBody>
          <a:bodyPr wrap="none" fromWordArt="1">
            <a:prstTxWarp prst="textPlain">
              <a:avLst>
                <a:gd name="adj" fmla="val 50000"/>
              </a:avLst>
            </a:prstTxWarp>
          </a:bodyPr>
          <a:lstStyle/>
          <a:p>
            <a:pPr algn="ctr"/>
            <a:r>
              <a:rPr lang="ar-EG" sz="20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العوامل التي تساعد في حدوث سرطان الثدي: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descr="15"/>
          <p:cNvSpPr>
            <a:spLocks noChangeArrowheads="1"/>
          </p:cNvSpPr>
          <p:nvPr/>
        </p:nvSpPr>
        <p:spPr bwMode="auto">
          <a:xfrm>
            <a:off x="323850" y="1839913"/>
            <a:ext cx="8496300" cy="4791075"/>
          </a:xfrm>
          <a:prstGeom prst="rect">
            <a:avLst/>
          </a:prstGeom>
          <a:blipFill dpi="0" rotWithShape="1">
            <a:blip r:embed="rId2" cstate="print">
              <a:alphaModFix amt="26000"/>
            </a:blip>
            <a:srcRect/>
            <a:stretch>
              <a:fillRect/>
            </a:stretch>
          </a:blipFill>
          <a:ln w="9525">
            <a:solidFill>
              <a:schemeClr val="accent1"/>
            </a:solidFill>
            <a:miter lim="800000"/>
            <a:headEnd/>
            <a:tailEnd/>
          </a:ln>
          <a:effectLst/>
        </p:spPr>
        <p:txBody>
          <a:bodyPr anchor="ctr">
            <a:spAutoFit/>
          </a:bodyPr>
          <a:lstStyle/>
          <a:p>
            <a:pPr algn="ctr">
              <a:tabLst>
                <a:tab pos="457200" algn="l"/>
              </a:tabLst>
            </a:pPr>
            <a:r>
              <a:rPr lang="ar-SA" sz="4400" b="1">
                <a:solidFill>
                  <a:srgbClr val="00FFFF"/>
                </a:solidFill>
                <a:latin typeface="Arabic Typesetting" pitchFamily="66" charset="-78"/>
                <a:cs typeface="Arabic Typesetting" pitchFamily="66" charset="-78"/>
              </a:rPr>
              <a:t>هو ضرورة أساسية لإقلال العواقب الوخيمة ويشمل على</a:t>
            </a:r>
            <a:r>
              <a:rPr lang="en-US" sz="4400" b="1">
                <a:solidFill>
                  <a:srgbClr val="00FFFF"/>
                </a:solidFill>
                <a:latin typeface="Arabic Typesetting" pitchFamily="66" charset="-78"/>
                <a:cs typeface="Arabic Typesetting" pitchFamily="66" charset="-78"/>
              </a:rPr>
              <a:t>: </a:t>
            </a:r>
          </a:p>
          <a:p>
            <a:pPr>
              <a:buFontTx/>
              <a:buChar char="•"/>
              <a:tabLst>
                <a:tab pos="457200" algn="l"/>
              </a:tabLst>
            </a:pPr>
            <a:r>
              <a:rPr lang="ar-SA" sz="4400" b="1">
                <a:solidFill>
                  <a:srgbClr val="66FF33"/>
                </a:solidFill>
                <a:latin typeface="Arabic Typesetting" pitchFamily="66" charset="-78"/>
                <a:cs typeface="Arabic Typesetting" pitchFamily="66" charset="-78"/>
              </a:rPr>
              <a:t>الفحص الذاتي :</a:t>
            </a:r>
            <a:r>
              <a:rPr lang="ar-SA" sz="4400" b="1">
                <a:latin typeface="Arabic Typesetting" pitchFamily="66" charset="-78"/>
                <a:cs typeface="Arabic Typesetting" pitchFamily="66" charset="-78"/>
              </a:rPr>
              <a:t> </a:t>
            </a:r>
            <a:r>
              <a:rPr lang="ar-SA" sz="4400" b="1">
                <a:solidFill>
                  <a:srgbClr val="FFFF00"/>
                </a:solidFill>
                <a:latin typeface="Arabic Typesetting" pitchFamily="66" charset="-78"/>
                <a:cs typeface="Arabic Typesetting" pitchFamily="66" charset="-78"/>
              </a:rPr>
              <a:t>يكتشف هذا الفحص السرطان بنسبة حوالي 25% ويكون إجراءه شهرية من قبل السيدة</a:t>
            </a:r>
            <a:r>
              <a:rPr lang="en-US" sz="4400" b="1">
                <a:solidFill>
                  <a:srgbClr val="FFFF00"/>
                </a:solidFill>
                <a:latin typeface="Arabic Typesetting" pitchFamily="66" charset="-78"/>
                <a:cs typeface="Arabic Typesetting" pitchFamily="66" charset="-78"/>
              </a:rPr>
              <a:t>. </a:t>
            </a:r>
          </a:p>
          <a:p>
            <a:pPr>
              <a:buFontTx/>
              <a:buChar char="•"/>
              <a:tabLst>
                <a:tab pos="457200" algn="l"/>
              </a:tabLst>
            </a:pPr>
            <a:r>
              <a:rPr lang="ar-SA" sz="4400" b="1">
                <a:solidFill>
                  <a:srgbClr val="66FF33"/>
                </a:solidFill>
                <a:latin typeface="Arabic Typesetting" pitchFamily="66" charset="-78"/>
                <a:cs typeface="Arabic Typesetting" pitchFamily="66" charset="-78"/>
              </a:rPr>
              <a:t>الفحص السريري :</a:t>
            </a:r>
            <a:r>
              <a:rPr lang="ar-SA" sz="4400" b="1">
                <a:latin typeface="Arabic Typesetting" pitchFamily="66" charset="-78"/>
                <a:cs typeface="Arabic Typesetting" pitchFamily="66" charset="-78"/>
              </a:rPr>
              <a:t> </a:t>
            </a:r>
            <a:r>
              <a:rPr lang="ar-SA" sz="4400" b="1">
                <a:solidFill>
                  <a:srgbClr val="FFFF00"/>
                </a:solidFill>
                <a:latin typeface="Arabic Typesetting" pitchFamily="66" charset="-78"/>
                <a:cs typeface="Arabic Typesetting" pitchFamily="66" charset="-78"/>
              </a:rPr>
              <a:t>يكتشف هذا الفحص السرطان بمعدل حوالي 40% ويكون سنويا ويتم من قبل الطبيب أثناء الفحص العام</a:t>
            </a:r>
            <a:r>
              <a:rPr lang="en-US" sz="4400" b="1">
                <a:solidFill>
                  <a:srgbClr val="FFFF00"/>
                </a:solidFill>
                <a:latin typeface="Arabic Typesetting" pitchFamily="66" charset="-78"/>
                <a:cs typeface="Arabic Typesetting" pitchFamily="66" charset="-78"/>
              </a:rPr>
              <a:t> .</a:t>
            </a:r>
            <a:r>
              <a:rPr lang="en-US" sz="4400" b="1">
                <a:latin typeface="Arabic Typesetting" pitchFamily="66" charset="-78"/>
                <a:cs typeface="Arabic Typesetting" pitchFamily="66" charset="-78"/>
              </a:rPr>
              <a:t> </a:t>
            </a:r>
            <a:endParaRPr lang="ar-SA" sz="4400" b="1">
              <a:latin typeface="Arabic Typesetting" pitchFamily="66" charset="-78"/>
              <a:cs typeface="Arabic Typesetting" pitchFamily="66" charset="-78"/>
            </a:endParaRPr>
          </a:p>
        </p:txBody>
      </p:sp>
      <p:sp>
        <p:nvSpPr>
          <p:cNvPr id="45061" name="WordArt 5"/>
          <p:cNvSpPr>
            <a:spLocks noChangeArrowheads="1" noChangeShapeType="1" noTextEdit="1"/>
          </p:cNvSpPr>
          <p:nvPr/>
        </p:nvSpPr>
        <p:spPr bwMode="auto">
          <a:xfrm>
            <a:off x="900113" y="476250"/>
            <a:ext cx="7200900" cy="104775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الفحص الدوري للثدي</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40" name="Rectangle 4" descr="15"/>
          <p:cNvSpPr>
            <a:spLocks noChangeArrowheads="1"/>
          </p:cNvSpPr>
          <p:nvPr/>
        </p:nvSpPr>
        <p:spPr bwMode="auto">
          <a:xfrm>
            <a:off x="250825" y="1844675"/>
            <a:ext cx="8569325" cy="4791075"/>
          </a:xfrm>
          <a:prstGeom prst="rect">
            <a:avLst/>
          </a:prstGeom>
          <a:blipFill dpi="0" rotWithShape="1">
            <a:blip r:embed="rId2" cstate="print">
              <a:alphaModFix amt="23000"/>
            </a:blip>
            <a:srcRect/>
            <a:stretch>
              <a:fillRect/>
            </a:stretch>
          </a:blipFill>
          <a:ln w="9525">
            <a:solidFill>
              <a:schemeClr val="accent1"/>
            </a:solidFill>
            <a:miter lim="800000"/>
            <a:headEnd/>
            <a:tailEnd/>
          </a:ln>
          <a:effectLst/>
        </p:spPr>
        <p:txBody>
          <a:bodyPr>
            <a:spAutoFit/>
          </a:bodyPr>
          <a:lstStyle/>
          <a:p>
            <a:pPr>
              <a:buFontTx/>
              <a:buChar char="•"/>
            </a:pPr>
            <a:r>
              <a:rPr lang="ar-SA" sz="4400" b="1">
                <a:solidFill>
                  <a:srgbClr val="66FF33"/>
                </a:solidFill>
                <a:latin typeface="Arabic Typesetting" pitchFamily="66" charset="-78"/>
                <a:cs typeface="Arabic Typesetting" pitchFamily="66" charset="-78"/>
              </a:rPr>
              <a:t>الفحص الشعاعي (الماموجرام) :</a:t>
            </a:r>
          </a:p>
          <a:p>
            <a:r>
              <a:rPr lang="ar-SA" sz="4400" b="1">
                <a:solidFill>
                  <a:srgbClr val="FFFF00"/>
                </a:solidFill>
                <a:latin typeface="Arabic Typesetting" pitchFamily="66" charset="-78"/>
                <a:cs typeface="Arabic Typesetting" pitchFamily="66" charset="-78"/>
              </a:rPr>
              <a:t>يكتشف هذا الفحص السرطان بنسبة حوالي 90% .ويكون سنويا ويتم من قبل الطبيب الاستشاري للأشعة. هذا الفحص الدوري مهم جدا وهو أفضل الفحوصات الدورية ويفضل أن يبدأ به من سن 35-39 سنة كقاعدة أولية . وعند سن 40 سنة وبعدها يجب إجراء هذا الفحص (الماموجرام) كل سنة</a:t>
            </a:r>
            <a:r>
              <a:rPr lang="en-US" sz="4400" b="1">
                <a:solidFill>
                  <a:srgbClr val="FFFF00"/>
                </a:solidFill>
                <a:latin typeface="Arabic Typesetting" pitchFamily="66" charset="-78"/>
                <a:cs typeface="Arabic Typesetting" pitchFamily="66" charset="-78"/>
              </a:rPr>
              <a:t>. </a:t>
            </a:r>
          </a:p>
        </p:txBody>
      </p:sp>
      <p:sp>
        <p:nvSpPr>
          <p:cNvPr id="167942" name="WordArt 6"/>
          <p:cNvSpPr>
            <a:spLocks noChangeArrowheads="1" noChangeShapeType="1" noTextEdit="1"/>
          </p:cNvSpPr>
          <p:nvPr/>
        </p:nvSpPr>
        <p:spPr bwMode="auto">
          <a:xfrm>
            <a:off x="900113" y="476250"/>
            <a:ext cx="7200900" cy="104775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الفحص الدوري للثدي</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85" name="Picture 5" descr="2077476627"/>
          <p:cNvPicPr>
            <a:picLocks noChangeAspect="1" noChangeArrowheads="1"/>
          </p:cNvPicPr>
          <p:nvPr/>
        </p:nvPicPr>
        <p:blipFill>
          <a:blip r:embed="rId2" cstate="print"/>
          <a:srcRect/>
          <a:stretch>
            <a:fillRect/>
          </a:stretch>
        </p:blipFill>
        <p:spPr bwMode="auto">
          <a:xfrm>
            <a:off x="4716463" y="1557338"/>
            <a:ext cx="4427537" cy="5300662"/>
          </a:xfrm>
          <a:prstGeom prst="rect">
            <a:avLst/>
          </a:prstGeom>
          <a:noFill/>
        </p:spPr>
      </p:pic>
      <p:sp>
        <p:nvSpPr>
          <p:cNvPr id="174086" name="WordArt 6"/>
          <p:cNvSpPr>
            <a:spLocks noChangeArrowheads="1" noChangeShapeType="1" noTextEdit="1"/>
          </p:cNvSpPr>
          <p:nvPr/>
        </p:nvSpPr>
        <p:spPr bwMode="auto">
          <a:xfrm>
            <a:off x="611188" y="549275"/>
            <a:ext cx="7921625" cy="81915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الفحص الذاتي</a:t>
            </a:r>
          </a:p>
        </p:txBody>
      </p:sp>
      <p:pic>
        <p:nvPicPr>
          <p:cNvPr id="174087" name="Picture 7" descr="1"/>
          <p:cNvPicPr>
            <a:picLocks noChangeAspect="1" noChangeArrowheads="1"/>
          </p:cNvPicPr>
          <p:nvPr/>
        </p:nvPicPr>
        <p:blipFill>
          <a:blip r:embed="rId3" cstate="print"/>
          <a:srcRect/>
          <a:stretch>
            <a:fillRect/>
          </a:stretch>
        </p:blipFill>
        <p:spPr bwMode="auto">
          <a:xfrm>
            <a:off x="0" y="1557338"/>
            <a:ext cx="4716463" cy="5300662"/>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descr="15"/>
          <p:cNvSpPr>
            <a:spLocks noChangeArrowheads="1"/>
          </p:cNvSpPr>
          <p:nvPr/>
        </p:nvSpPr>
        <p:spPr bwMode="auto">
          <a:xfrm>
            <a:off x="250825" y="1916113"/>
            <a:ext cx="8569325" cy="4791075"/>
          </a:xfrm>
          <a:prstGeom prst="rect">
            <a:avLst/>
          </a:prstGeom>
          <a:blipFill dpi="0" rotWithShape="1">
            <a:blip r:embed="rId2" cstate="print">
              <a:alphaModFix amt="23000"/>
            </a:blip>
            <a:srcRect/>
            <a:stretch>
              <a:fillRect/>
            </a:stretch>
          </a:blipFill>
          <a:ln w="9525">
            <a:solidFill>
              <a:schemeClr val="accent1"/>
            </a:solidFill>
            <a:miter lim="800000"/>
            <a:headEnd/>
            <a:tailEnd/>
          </a:ln>
          <a:effectLst/>
        </p:spPr>
        <p:txBody>
          <a:bodyPr>
            <a:spAutoFit/>
          </a:bodyPr>
          <a:lstStyle/>
          <a:p>
            <a:pPr>
              <a:buFontTx/>
              <a:buChar char="•"/>
            </a:pPr>
            <a:r>
              <a:rPr lang="ar-SA" sz="4400">
                <a:solidFill>
                  <a:srgbClr val="66FF33"/>
                </a:solidFill>
                <a:latin typeface="Arabic Typesetting" pitchFamily="66" charset="-78"/>
                <a:cs typeface="Arabic Typesetting" pitchFamily="66" charset="-78"/>
              </a:rPr>
              <a:t>الفحص الشعاعي (الماموجرام) :</a:t>
            </a:r>
          </a:p>
          <a:p>
            <a:r>
              <a:rPr lang="ar-SA" sz="4400">
                <a:solidFill>
                  <a:srgbClr val="FFFF00"/>
                </a:solidFill>
                <a:latin typeface="Arabic Typesetting" pitchFamily="66" charset="-78"/>
                <a:cs typeface="Arabic Typesetting" pitchFamily="66" charset="-78"/>
              </a:rPr>
              <a:t>يكتشف هذا الفحص السرطان بنسبة حوالي 90% .ويكون سنويا ويتم من قبل الطبيب الاستشاري للأشعة. هذا الفحص الدوري مهم جدا وهو أفضل الفحوصات الدورية ويفضل أن يبدأ به من سن 35-39 سنة كقاعدة أولية . وعند سن 40 سنة وبعدها يجب إجراء هذا الفحص (الماموجرام) كل سنة</a:t>
            </a:r>
            <a:r>
              <a:rPr lang="en-US" sz="4400">
                <a:solidFill>
                  <a:srgbClr val="FFFF00"/>
                </a:solidFill>
                <a:latin typeface="Arabic Typesetting" pitchFamily="66" charset="-78"/>
                <a:cs typeface="Arabic Typesetting" pitchFamily="66" charset="-78"/>
              </a:rPr>
              <a:t>. </a:t>
            </a:r>
          </a:p>
        </p:txBody>
      </p:sp>
      <p:sp>
        <p:nvSpPr>
          <p:cNvPr id="187395" name="WordArt 3"/>
          <p:cNvSpPr>
            <a:spLocks noChangeArrowheads="1" noChangeShapeType="1" noTextEdit="1"/>
          </p:cNvSpPr>
          <p:nvPr/>
        </p:nvSpPr>
        <p:spPr bwMode="auto">
          <a:xfrm>
            <a:off x="900113" y="476250"/>
            <a:ext cx="7200900" cy="104775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الفحص الدوري للثدي</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6"/>
          <p:cNvSpPr>
            <a:spLocks noGrp="1" noChangeArrowheads="1"/>
          </p:cNvSpPr>
          <p:nvPr>
            <p:ph type="ctrTitle"/>
          </p:nvPr>
        </p:nvSpPr>
        <p:spPr>
          <a:xfrm>
            <a:off x="-1404938" y="0"/>
            <a:ext cx="11306176" cy="2224088"/>
          </a:xfrm>
          <a:gradFill rotWithShape="1">
            <a:gsLst>
              <a:gs pos="0">
                <a:srgbClr val="FFFF99"/>
              </a:gs>
              <a:gs pos="100000">
                <a:srgbClr val="FFFF99">
                  <a:gamma/>
                  <a:shade val="47451"/>
                  <a:invGamma/>
                </a:srgbClr>
              </a:gs>
            </a:gsLst>
            <a:path path="shape">
              <a:fillToRect l="50000" t="50000" r="50000" b="50000"/>
            </a:path>
          </a:gradFill>
        </p:spPr>
        <p:txBody>
          <a:bodyPr/>
          <a:lstStyle/>
          <a:p>
            <a:endParaRPr lang="en-US"/>
          </a:p>
        </p:txBody>
      </p:sp>
      <p:sp>
        <p:nvSpPr>
          <p:cNvPr id="2053" name="WordArt 5"/>
          <p:cNvSpPr>
            <a:spLocks noChangeArrowheads="1" noChangeShapeType="1" noTextEdit="1"/>
          </p:cNvSpPr>
          <p:nvPr/>
        </p:nvSpPr>
        <p:spPr bwMode="auto">
          <a:xfrm>
            <a:off x="1042988" y="692150"/>
            <a:ext cx="7273925" cy="1223963"/>
          </a:xfrm>
          <a:prstGeom prst="rect">
            <a:avLst/>
          </a:prstGeom>
        </p:spPr>
        <p:txBody>
          <a:bodyPr wrap="none" fromWordArt="1">
            <a:prstTxWarp prst="textPlain">
              <a:avLst>
                <a:gd name="adj" fmla="val 50000"/>
              </a:avLst>
            </a:prstTxWarp>
          </a:bodyPr>
          <a:lstStyle/>
          <a:p>
            <a:pPr algn="ctr"/>
            <a:r>
              <a:rPr lang="ar-EG" sz="3600"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سرطان الثدي</a:t>
            </a:r>
          </a:p>
        </p:txBody>
      </p:sp>
      <p:pic>
        <p:nvPicPr>
          <p:cNvPr id="2056" name="Picture 8" descr="main"/>
          <p:cNvPicPr>
            <a:picLocks noChangeAspect="1" noChangeArrowheads="1"/>
          </p:cNvPicPr>
          <p:nvPr/>
        </p:nvPicPr>
        <p:blipFill>
          <a:blip r:embed="rId2" cstate="print"/>
          <a:srcRect/>
          <a:stretch>
            <a:fillRect/>
          </a:stretch>
        </p:blipFill>
        <p:spPr bwMode="auto">
          <a:xfrm>
            <a:off x="0" y="2276475"/>
            <a:ext cx="9144000" cy="4581525"/>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5" descr="images(11)"/>
          <p:cNvPicPr>
            <a:picLocks noChangeAspect="1" noChangeArrowheads="1"/>
          </p:cNvPicPr>
          <p:nvPr/>
        </p:nvPicPr>
        <p:blipFill>
          <a:blip r:embed="rId2" cstate="print">
            <a:lum contrast="14000"/>
          </a:blip>
          <a:srcRect/>
          <a:stretch>
            <a:fillRect/>
          </a:stretch>
        </p:blipFill>
        <p:spPr bwMode="auto">
          <a:xfrm>
            <a:off x="0" y="0"/>
            <a:ext cx="9144000" cy="6858000"/>
          </a:xfrm>
          <a:prstGeom prst="rect">
            <a:avLst/>
          </a:prstGeom>
          <a:solidFill>
            <a:schemeClr val="tx1">
              <a:alpha val="33000"/>
            </a:schemeClr>
          </a:solidFill>
        </p:spPr>
      </p:pic>
      <p:sp>
        <p:nvSpPr>
          <p:cNvPr id="12292" name="Rectangle 4"/>
          <p:cNvSpPr>
            <a:spLocks noChangeArrowheads="1"/>
          </p:cNvSpPr>
          <p:nvPr/>
        </p:nvSpPr>
        <p:spPr bwMode="auto">
          <a:xfrm>
            <a:off x="2806700" y="2424113"/>
            <a:ext cx="6337300" cy="4203700"/>
          </a:xfrm>
          <a:prstGeom prst="rect">
            <a:avLst/>
          </a:prstGeom>
          <a:solidFill>
            <a:srgbClr val="FF99CC">
              <a:alpha val="55000"/>
            </a:srgbClr>
          </a:solidFill>
          <a:ln w="9525">
            <a:noFill/>
            <a:miter lim="800000"/>
            <a:headEnd/>
            <a:tailEnd/>
          </a:ln>
          <a:effectLst/>
        </p:spPr>
        <p:txBody>
          <a:bodyPr anchor="ctr">
            <a:spAutoFit/>
          </a:bodyPr>
          <a:lstStyle/>
          <a:p>
            <a:r>
              <a:rPr lang="ar-SA" sz="5400" b="1">
                <a:solidFill>
                  <a:schemeClr val="bg1"/>
                </a:solidFill>
                <a:latin typeface="Arabic Typesetting" pitchFamily="66" charset="-78"/>
                <a:cs typeface="Arabic Typesetting" pitchFamily="66" charset="-78"/>
              </a:rPr>
              <a:t>هناك طريقة بسيطة من ثلاث خطوات تساعدك على فحص ثدييك ، وبالتالي اكتشاف أي ورم في مرحلة مبكرة يمكن معها معالجته والشفاء منه بإذن الله. </a:t>
            </a:r>
          </a:p>
        </p:txBody>
      </p:sp>
      <p:sp>
        <p:nvSpPr>
          <p:cNvPr id="12294" name="WordArt 6"/>
          <p:cNvSpPr>
            <a:spLocks noChangeArrowheads="1" noChangeShapeType="1" noTextEdit="1"/>
          </p:cNvSpPr>
          <p:nvPr/>
        </p:nvSpPr>
        <p:spPr bwMode="auto">
          <a:xfrm rot="-1747313">
            <a:off x="323850" y="1412875"/>
            <a:ext cx="5975350" cy="1479550"/>
          </a:xfrm>
          <a:prstGeom prst="rect">
            <a:avLst/>
          </a:prstGeom>
        </p:spPr>
        <p:txBody>
          <a:bodyPr wrap="none" fromWordArt="1">
            <a:prstTxWarp prst="textPlain">
              <a:avLst>
                <a:gd name="adj" fmla="val 50000"/>
              </a:avLst>
            </a:prstTxWarp>
          </a:bodyPr>
          <a:lstStyle/>
          <a:p>
            <a:pPr algn="ctr"/>
            <a:r>
              <a:rPr lang="ar-EG" sz="3600" b="1" kern="10">
                <a:ln w="12700">
                  <a:solidFill>
                    <a:srgbClr val="EAEAEA"/>
                  </a:solidFill>
                  <a:round/>
                  <a:headEnd/>
                  <a:tailEnd/>
                </a:ln>
                <a:gradFill rotWithShape="0">
                  <a:gsLst>
                    <a:gs pos="0">
                      <a:srgbClr val="FF6600"/>
                    </a:gs>
                    <a:gs pos="100000">
                      <a:schemeClr val="bg1"/>
                    </a:gs>
                  </a:gsLst>
                  <a:path path="rect">
                    <a:fillToRect l="50000" t="50000" r="50000" b="50000"/>
                  </a:path>
                </a:gradFill>
                <a:effectLst>
                  <a:outerShdw dist="35921" dir="2700000" sy="50000" kx="2115830" algn="bl" rotWithShape="0">
                    <a:srgbClr val="C0C0C0">
                      <a:alpha val="80000"/>
                    </a:srgbClr>
                  </a:outerShdw>
                </a:effectLst>
                <a:latin typeface="Akhbar MT"/>
              </a:rPr>
              <a:t>كيف تفحصين ثدييك؟</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WordArt 5"/>
          <p:cNvSpPr>
            <a:spLocks noChangeArrowheads="1" noChangeShapeType="1" noTextEdit="1"/>
          </p:cNvSpPr>
          <p:nvPr/>
        </p:nvSpPr>
        <p:spPr bwMode="auto">
          <a:xfrm>
            <a:off x="827088" y="333375"/>
            <a:ext cx="7561262"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الفحص الذاتي للثدي </a:t>
            </a:r>
          </a:p>
        </p:txBody>
      </p:sp>
      <p:pic>
        <p:nvPicPr>
          <p:cNvPr id="13318" name="Picture 6" descr="BCS1"/>
          <p:cNvPicPr>
            <a:picLocks noChangeAspect="1" noChangeArrowheads="1"/>
          </p:cNvPicPr>
          <p:nvPr/>
        </p:nvPicPr>
        <p:blipFill>
          <a:blip r:embed="rId2" cstate="print"/>
          <a:srcRect/>
          <a:stretch>
            <a:fillRect/>
          </a:stretch>
        </p:blipFill>
        <p:spPr bwMode="auto">
          <a:xfrm>
            <a:off x="6084888" y="2492375"/>
            <a:ext cx="3059112" cy="4365625"/>
          </a:xfrm>
          <a:prstGeom prst="rect">
            <a:avLst/>
          </a:prstGeom>
          <a:noFill/>
        </p:spPr>
      </p:pic>
      <p:pic>
        <p:nvPicPr>
          <p:cNvPr id="13320" name="Picture 8" descr="BCS4"/>
          <p:cNvPicPr>
            <a:picLocks noChangeAspect="1" noChangeArrowheads="1"/>
          </p:cNvPicPr>
          <p:nvPr/>
        </p:nvPicPr>
        <p:blipFill>
          <a:blip r:embed="rId3" cstate="print"/>
          <a:srcRect/>
          <a:stretch>
            <a:fillRect/>
          </a:stretch>
        </p:blipFill>
        <p:spPr bwMode="auto">
          <a:xfrm>
            <a:off x="0" y="2492375"/>
            <a:ext cx="2987675" cy="4365625"/>
          </a:xfrm>
          <a:prstGeom prst="rect">
            <a:avLst/>
          </a:prstGeom>
          <a:noFill/>
        </p:spPr>
      </p:pic>
      <p:pic>
        <p:nvPicPr>
          <p:cNvPr id="13322" name="Picture 10" descr="BCS2"/>
          <p:cNvPicPr>
            <a:picLocks noChangeAspect="1" noChangeArrowheads="1"/>
          </p:cNvPicPr>
          <p:nvPr/>
        </p:nvPicPr>
        <p:blipFill>
          <a:blip r:embed="rId4" cstate="print"/>
          <a:srcRect/>
          <a:stretch>
            <a:fillRect/>
          </a:stretch>
        </p:blipFill>
        <p:spPr bwMode="auto">
          <a:xfrm>
            <a:off x="2987675" y="2492375"/>
            <a:ext cx="3130550" cy="4365625"/>
          </a:xfrm>
          <a:prstGeom prst="rect">
            <a:avLst/>
          </a:prstGeom>
          <a:noFill/>
        </p:spPr>
      </p:pic>
      <p:sp>
        <p:nvSpPr>
          <p:cNvPr id="13323" name="Rectangle 11"/>
          <p:cNvSpPr>
            <a:spLocks noChangeArrowheads="1"/>
          </p:cNvSpPr>
          <p:nvPr/>
        </p:nvSpPr>
        <p:spPr bwMode="auto">
          <a:xfrm>
            <a:off x="6721475" y="1989138"/>
            <a:ext cx="2422525" cy="366712"/>
          </a:xfrm>
          <a:prstGeom prst="rect">
            <a:avLst/>
          </a:prstGeom>
          <a:noFill/>
          <a:ln w="9525">
            <a:noFill/>
            <a:miter lim="800000"/>
            <a:headEnd/>
            <a:tailEnd/>
          </a:ln>
          <a:effectLst/>
        </p:spPr>
        <p:txBody>
          <a:bodyPr>
            <a:spAutoFit/>
          </a:bodyPr>
          <a:lstStyle/>
          <a:p>
            <a:r>
              <a:rPr lang="ar-SA" sz="1800">
                <a:hlinkClick r:id="rId5"/>
              </a:rPr>
              <a:t>الخطوة الاولى - عند الاستحمام</a:t>
            </a:r>
            <a:endParaRPr lang="en-US" sz="1800"/>
          </a:p>
        </p:txBody>
      </p:sp>
      <p:sp>
        <p:nvSpPr>
          <p:cNvPr id="13324" name="Rectangle 12"/>
          <p:cNvSpPr>
            <a:spLocks noChangeArrowheads="1"/>
          </p:cNvSpPr>
          <p:nvPr/>
        </p:nvSpPr>
        <p:spPr bwMode="auto">
          <a:xfrm>
            <a:off x="3492500" y="1989138"/>
            <a:ext cx="2168525" cy="366712"/>
          </a:xfrm>
          <a:prstGeom prst="rect">
            <a:avLst/>
          </a:prstGeom>
          <a:noFill/>
          <a:ln w="9525">
            <a:noFill/>
            <a:miter lim="800000"/>
            <a:headEnd/>
            <a:tailEnd/>
          </a:ln>
          <a:effectLst/>
        </p:spPr>
        <p:txBody>
          <a:bodyPr wrap="none">
            <a:spAutoFit/>
          </a:bodyPr>
          <a:lstStyle/>
          <a:p>
            <a:r>
              <a:rPr lang="ar-SA" sz="1800" u="sng">
                <a:hlinkClick r:id="rId6"/>
              </a:rPr>
              <a:t>الخطوة الثانية - أمام المرآة</a:t>
            </a:r>
            <a:r>
              <a:rPr lang="ar-SA" sz="1800"/>
              <a:t> </a:t>
            </a:r>
          </a:p>
        </p:txBody>
      </p:sp>
      <p:sp>
        <p:nvSpPr>
          <p:cNvPr id="13325" name="Rectangle 13"/>
          <p:cNvSpPr>
            <a:spLocks noChangeArrowheads="1"/>
          </p:cNvSpPr>
          <p:nvPr/>
        </p:nvSpPr>
        <p:spPr bwMode="auto">
          <a:xfrm>
            <a:off x="468313" y="1989138"/>
            <a:ext cx="2447925" cy="366712"/>
          </a:xfrm>
          <a:prstGeom prst="rect">
            <a:avLst/>
          </a:prstGeom>
          <a:noFill/>
          <a:ln w="9525">
            <a:noFill/>
            <a:miter lim="800000"/>
            <a:headEnd/>
            <a:tailEnd/>
          </a:ln>
          <a:effectLst/>
        </p:spPr>
        <p:txBody>
          <a:bodyPr>
            <a:spAutoFit/>
          </a:bodyPr>
          <a:lstStyle/>
          <a:p>
            <a:r>
              <a:rPr lang="ar-SA" sz="1800" u="sng">
                <a:hlinkClick r:id="rId7"/>
              </a:rPr>
              <a:t>الخطوة الثالثة - خلال الاستلقاء</a:t>
            </a:r>
            <a:endParaRPr lang="en-US" sz="1800" u="sng"/>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8" name="Rectangle 22"/>
          <p:cNvSpPr>
            <a:spLocks noChangeArrowheads="1"/>
          </p:cNvSpPr>
          <p:nvPr/>
        </p:nvSpPr>
        <p:spPr bwMode="auto">
          <a:xfrm>
            <a:off x="539750" y="2284413"/>
            <a:ext cx="8135938" cy="4121150"/>
          </a:xfrm>
          <a:prstGeom prst="rect">
            <a:avLst/>
          </a:prstGeom>
          <a:solidFill>
            <a:schemeClr val="tx1">
              <a:alpha val="23000"/>
            </a:schemeClr>
          </a:solidFill>
          <a:ln w="9525">
            <a:solidFill>
              <a:schemeClr val="tx1"/>
            </a:solidFill>
            <a:miter lim="800000"/>
            <a:headEnd/>
            <a:tailEnd/>
          </a:ln>
          <a:effectLst/>
        </p:spPr>
        <p:txBody>
          <a:bodyPr anchor="ctr">
            <a:spAutoFit/>
          </a:bodyPr>
          <a:lstStyle/>
          <a:p>
            <a:r>
              <a:rPr lang="ar-SA" sz="4400">
                <a:latin typeface="Arabic Typesetting" pitchFamily="66" charset="-78"/>
                <a:cs typeface="Arabic Typesetting" pitchFamily="66" charset="-78"/>
              </a:rPr>
              <a:t>افحصي ثدييك خلال الاستحمام والجلد مازال رطبا وذلك بوضع يدك والأصابع مبسوطة فوق الثدي ، وأجري حركات لطيفة فوق كل جزء من أجزاء الثدي ، افحصي ثديك الأيسر بيدك اليمنى ، ودلكي الأيمن بيدك اليسرى ، تحرى وتقصى كل كتلة تورم أو أي ثخانة في الجلد. </a:t>
            </a:r>
          </a:p>
        </p:txBody>
      </p:sp>
      <p:sp>
        <p:nvSpPr>
          <p:cNvPr id="14359" name="WordArt 23"/>
          <p:cNvSpPr>
            <a:spLocks noChangeArrowheads="1" noChangeShapeType="1" noTextEdit="1"/>
          </p:cNvSpPr>
          <p:nvPr/>
        </p:nvSpPr>
        <p:spPr bwMode="auto">
          <a:xfrm>
            <a:off x="1116013" y="404813"/>
            <a:ext cx="5472112" cy="10795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الخطوة الأولى:</a:t>
            </a:r>
          </a:p>
        </p:txBody>
      </p:sp>
      <p:pic>
        <p:nvPicPr>
          <p:cNvPr id="14360" name="Picture 24" descr="صورة1"/>
          <p:cNvPicPr>
            <a:picLocks noChangeAspect="1" noChangeArrowheads="1" noCrop="1"/>
          </p:cNvPicPr>
          <p:nvPr/>
        </p:nvPicPr>
        <p:blipFill>
          <a:blip r:embed="rId2" cstate="print"/>
          <a:srcRect/>
          <a:stretch>
            <a:fillRect/>
          </a:stretch>
        </p:blipFill>
        <p:spPr bwMode="auto">
          <a:xfrm>
            <a:off x="7451725" y="0"/>
            <a:ext cx="1692275" cy="1909763"/>
          </a:xfrm>
          <a:prstGeom prst="rect">
            <a:avLst/>
          </a:prstGeom>
          <a:noFill/>
        </p:spPr>
      </p:pic>
      <p:sp>
        <p:nvSpPr>
          <p:cNvPr id="14361" name="Rectangle 25"/>
          <p:cNvSpPr>
            <a:spLocks noChangeArrowheads="1"/>
          </p:cNvSpPr>
          <p:nvPr/>
        </p:nvSpPr>
        <p:spPr bwMode="auto">
          <a:xfrm>
            <a:off x="7451725" y="0"/>
            <a:ext cx="1692275" cy="1916113"/>
          </a:xfrm>
          <a:prstGeom prst="rect">
            <a:avLst/>
          </a:prstGeom>
          <a:solidFill>
            <a:schemeClr val="accent2">
              <a:alpha val="50999"/>
            </a:schemeClr>
          </a:solidFill>
          <a:ln w="9525">
            <a:solidFill>
              <a:schemeClr val="tx1"/>
            </a:solidFill>
            <a:miter lim="800000"/>
            <a:headEnd/>
            <a:tailEnd/>
          </a:ln>
          <a:effectLst/>
        </p:spPr>
        <p:txBody>
          <a:bodyPr wrap="none" anchor="ctr"/>
          <a:lstStyle/>
          <a:p>
            <a:endParaRPr lang="ar-EG"/>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6" name="Picture 6" descr="BCS1"/>
          <p:cNvPicPr>
            <a:picLocks noChangeAspect="1" noChangeArrowheads="1"/>
          </p:cNvPicPr>
          <p:nvPr/>
        </p:nvPicPr>
        <p:blipFill>
          <a:blip r:embed="rId2" cstate="print"/>
          <a:srcRect/>
          <a:stretch>
            <a:fillRect/>
          </a:stretch>
        </p:blipFill>
        <p:spPr bwMode="auto">
          <a:xfrm>
            <a:off x="0" y="0"/>
            <a:ext cx="9144000" cy="7205663"/>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2" name="Picture 4" descr="imagesx"/>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24" name="Picture 4" descr="mz_3"/>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1" name="Picture 7" descr="15"/>
          <p:cNvPicPr>
            <a:picLocks noChangeAspect="1" noChangeArrowheads="1" noCrop="1"/>
          </p:cNvPicPr>
          <p:nvPr/>
        </p:nvPicPr>
        <p:blipFill>
          <a:blip r:embed="rId2" cstate="print"/>
          <a:srcRect/>
          <a:stretch>
            <a:fillRect/>
          </a:stretch>
        </p:blipFill>
        <p:spPr bwMode="auto">
          <a:xfrm>
            <a:off x="179388" y="5734050"/>
            <a:ext cx="1047750" cy="971550"/>
          </a:xfrm>
          <a:prstGeom prst="rect">
            <a:avLst/>
          </a:prstGeom>
          <a:noFill/>
        </p:spPr>
      </p:pic>
      <p:sp>
        <p:nvSpPr>
          <p:cNvPr id="16388" name="Rectangle 4"/>
          <p:cNvSpPr>
            <a:spLocks noChangeArrowheads="1"/>
          </p:cNvSpPr>
          <p:nvPr/>
        </p:nvSpPr>
        <p:spPr bwMode="auto">
          <a:xfrm>
            <a:off x="468313" y="2133600"/>
            <a:ext cx="8243887" cy="4213225"/>
          </a:xfrm>
          <a:prstGeom prst="rect">
            <a:avLst/>
          </a:prstGeom>
          <a:solidFill>
            <a:schemeClr val="tx1">
              <a:alpha val="27000"/>
            </a:schemeClr>
          </a:solidFill>
          <a:ln w="9525">
            <a:solidFill>
              <a:schemeClr val="accent1"/>
            </a:solidFill>
            <a:miter lim="800000"/>
            <a:headEnd/>
            <a:tailEnd/>
          </a:ln>
          <a:effectLst/>
        </p:spPr>
        <p:txBody>
          <a:bodyPr anchor="ctr">
            <a:spAutoFit/>
          </a:bodyPr>
          <a:lstStyle/>
          <a:p>
            <a:pPr marL="342900" indent="-342900"/>
            <a:r>
              <a:rPr lang="ar-SA" sz="5400">
                <a:latin typeface="Arabic Typesetting" pitchFamily="66" charset="-78"/>
                <a:cs typeface="Arabic Typesetting" pitchFamily="66" charset="-78"/>
              </a:rPr>
              <a:t>ارفعي ثدييك وأنت أمام المرآة بجعل يديك مرفوعتين عاليا فوق رأسك. لاحظي إن كان هناك أي تبدل في شكل الثدي ، تورم ، أو انكماش في الجلد أو تبدلات في شكل الحلمة. </a:t>
            </a:r>
          </a:p>
        </p:txBody>
      </p:sp>
      <p:sp>
        <p:nvSpPr>
          <p:cNvPr id="16389" name="WordArt 5"/>
          <p:cNvSpPr>
            <a:spLocks noChangeArrowheads="1" noChangeShapeType="1" noTextEdit="1"/>
          </p:cNvSpPr>
          <p:nvPr/>
        </p:nvSpPr>
        <p:spPr bwMode="auto">
          <a:xfrm>
            <a:off x="755650" y="549275"/>
            <a:ext cx="7920038" cy="1008063"/>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الخطوة الثانية:</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descr="BCS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0468" name="Picture 4" descr="inflammatory-breast-cancer[1]"/>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250825" y="1814513"/>
            <a:ext cx="8570913" cy="4673600"/>
          </a:xfrm>
          <a:prstGeom prst="rect">
            <a:avLst/>
          </a:prstGeom>
          <a:solidFill>
            <a:schemeClr val="tx1">
              <a:alpha val="16000"/>
            </a:schemeClr>
          </a:solidFill>
          <a:ln w="9525">
            <a:solidFill>
              <a:schemeClr val="accent1"/>
            </a:solidFill>
            <a:miter lim="800000"/>
            <a:headEnd/>
            <a:tailEnd/>
          </a:ln>
          <a:effectLst/>
        </p:spPr>
        <p:txBody>
          <a:bodyPr anchor="ctr">
            <a:spAutoFit/>
          </a:bodyPr>
          <a:lstStyle/>
          <a:p>
            <a:r>
              <a:rPr lang="ar-SA">
                <a:latin typeface="Arabic Typesetting" pitchFamily="66" charset="-78"/>
                <a:cs typeface="Arabic Typesetting" pitchFamily="66" charset="-78"/>
              </a:rPr>
              <a:t>ضعي يديك على خاصرتيك واضغطي نحو الأسفل لكي تتقلص عضلات صدرك ، وأعلمي يا سيدتي أن هناك احتمالا لعدم تشابه الثديين عند معظم النساء وهذا شئ طبيعي . </a:t>
            </a:r>
          </a:p>
        </p:txBody>
      </p:sp>
      <p:sp>
        <p:nvSpPr>
          <p:cNvPr id="26629" name="WordArt 5"/>
          <p:cNvSpPr>
            <a:spLocks noChangeArrowheads="1" noChangeShapeType="1" noTextEdit="1"/>
          </p:cNvSpPr>
          <p:nvPr/>
        </p:nvSpPr>
        <p:spPr bwMode="auto">
          <a:xfrm>
            <a:off x="755650" y="549275"/>
            <a:ext cx="7920038" cy="1008063"/>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الخطوة الثانية:</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descr="bektsh25"/>
          <p:cNvSpPr>
            <a:spLocks noChangeArrowheads="1"/>
          </p:cNvSpPr>
          <p:nvPr/>
        </p:nvSpPr>
        <p:spPr bwMode="auto">
          <a:xfrm>
            <a:off x="395288" y="1865313"/>
            <a:ext cx="8497887" cy="5035550"/>
          </a:xfrm>
          <a:prstGeom prst="rect">
            <a:avLst/>
          </a:prstGeom>
          <a:blipFill dpi="0" rotWithShape="1">
            <a:blip r:embed="rId2" cstate="print">
              <a:alphaModFix amt="49000"/>
            </a:blip>
            <a:srcRect/>
            <a:stretch>
              <a:fillRect/>
            </a:stretch>
          </a:blipFill>
          <a:ln w="9525">
            <a:solidFill>
              <a:schemeClr val="accent1"/>
            </a:solidFill>
            <a:miter lim="800000"/>
            <a:headEnd/>
            <a:tailEnd/>
          </a:ln>
          <a:effectLst/>
        </p:spPr>
        <p:txBody>
          <a:bodyPr anchor="ctr">
            <a:spAutoFit/>
          </a:bodyPr>
          <a:lstStyle/>
          <a:p>
            <a:pPr algn="ctr"/>
            <a:r>
              <a:rPr lang="ar-SA" sz="5400" b="1">
                <a:solidFill>
                  <a:srgbClr val="FF6600"/>
                </a:solidFill>
                <a:latin typeface="Arabic Typesetting" pitchFamily="66" charset="-78"/>
                <a:cs typeface="Arabic Typesetting" pitchFamily="66" charset="-78"/>
              </a:rPr>
              <a:t>سرطان الثدي</a:t>
            </a:r>
            <a:r>
              <a:rPr lang="ar-SA" sz="5400" b="1">
                <a:latin typeface="Arabic Typesetting" pitchFamily="66" charset="-78"/>
                <a:cs typeface="Arabic Typesetting" pitchFamily="66" charset="-78"/>
              </a:rPr>
              <a:t> يصيب كلاً من النساء والرجال ولكن حدوثه عند النساء بنسبة أكبر. حيث يشكل نسبة </a:t>
            </a:r>
            <a:r>
              <a:rPr lang="ar-SA" sz="5400" b="1">
                <a:solidFill>
                  <a:srgbClr val="FFCCFF"/>
                </a:solidFill>
                <a:latin typeface="Arabic Typesetting" pitchFamily="66" charset="-78"/>
                <a:cs typeface="Arabic Typesetting" pitchFamily="66" charset="-78"/>
              </a:rPr>
              <a:t>28%</a:t>
            </a:r>
            <a:r>
              <a:rPr lang="ar-SA" sz="5400" b="1">
                <a:latin typeface="Arabic Typesetting" pitchFamily="66" charset="-78"/>
                <a:cs typeface="Arabic Typesetting" pitchFamily="66" charset="-78"/>
              </a:rPr>
              <a:t> من إجمالي حالات السرطان المكتشفة في العالم. </a:t>
            </a:r>
          </a:p>
          <a:p>
            <a:pPr algn="ctr"/>
            <a:r>
              <a:rPr lang="ar-SA" sz="5400" b="1">
                <a:latin typeface="Arabic Typesetting" pitchFamily="66" charset="-78"/>
                <a:cs typeface="Arabic Typesetting" pitchFamily="66" charset="-78"/>
              </a:rPr>
              <a:t> يعتبر هذا السرطان من أهم الأمراض التي تؤدي الى </a:t>
            </a:r>
            <a:r>
              <a:rPr lang="ar-SA" sz="5400" b="1">
                <a:solidFill>
                  <a:srgbClr val="FFCCFF"/>
                </a:solidFill>
                <a:latin typeface="Arabic Typesetting" pitchFamily="66" charset="-78"/>
                <a:cs typeface="Arabic Typesetting" pitchFamily="66" charset="-78"/>
              </a:rPr>
              <a:t>الوفاة بين الإناث</a:t>
            </a:r>
            <a:r>
              <a:rPr lang="ar-SA" sz="5400" b="1">
                <a:latin typeface="Arabic Typesetting" pitchFamily="66" charset="-78"/>
                <a:cs typeface="Arabic Typesetting" pitchFamily="66" charset="-78"/>
              </a:rPr>
              <a:t>.  </a:t>
            </a:r>
            <a:r>
              <a:rPr lang="ar-SA" sz="5400">
                <a:latin typeface="Arabic Typesetting" pitchFamily="66" charset="-78"/>
                <a:cs typeface="Arabic Typesetting" pitchFamily="66" charset="-78"/>
              </a:rPr>
              <a:t> </a:t>
            </a:r>
          </a:p>
        </p:txBody>
      </p:sp>
      <p:sp>
        <p:nvSpPr>
          <p:cNvPr id="3077" name="WordArt 5"/>
          <p:cNvSpPr>
            <a:spLocks noChangeArrowheads="1" noChangeShapeType="1" noTextEdit="1"/>
          </p:cNvSpPr>
          <p:nvPr/>
        </p:nvSpPr>
        <p:spPr bwMode="auto">
          <a:xfrm>
            <a:off x="1476375" y="260350"/>
            <a:ext cx="6192838"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سرطان الثدي</a:t>
            </a:r>
          </a:p>
        </p:txBody>
      </p:sp>
      <p:pic>
        <p:nvPicPr>
          <p:cNvPr id="3078" name="Picture 6" descr="m27"/>
          <p:cNvPicPr>
            <a:picLocks noChangeAspect="1" noChangeArrowheads="1" noCrop="1"/>
          </p:cNvPicPr>
          <p:nvPr/>
        </p:nvPicPr>
        <p:blipFill>
          <a:blip r:embed="rId3" cstate="print"/>
          <a:srcRect/>
          <a:stretch>
            <a:fillRect/>
          </a:stretch>
        </p:blipFill>
        <p:spPr bwMode="auto">
          <a:xfrm>
            <a:off x="7956550" y="404813"/>
            <a:ext cx="804863" cy="1008062"/>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5" name="Picture 7" descr="BCS3"/>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3" name="Picture 5" descr="images(15)"/>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7652" name="Rectangle 4"/>
          <p:cNvSpPr>
            <a:spLocks noChangeArrowheads="1"/>
          </p:cNvSpPr>
          <p:nvPr/>
        </p:nvSpPr>
        <p:spPr bwMode="auto">
          <a:xfrm>
            <a:off x="684213" y="549275"/>
            <a:ext cx="7559675" cy="5586413"/>
          </a:xfrm>
          <a:prstGeom prst="rect">
            <a:avLst/>
          </a:prstGeom>
          <a:solidFill>
            <a:schemeClr val="tx1">
              <a:alpha val="25999"/>
            </a:schemeClr>
          </a:solidFill>
          <a:ln w="9525">
            <a:solidFill>
              <a:srgbClr val="FF99CC"/>
            </a:solidFill>
            <a:miter lim="800000"/>
            <a:headEnd/>
            <a:tailEnd/>
          </a:ln>
          <a:effectLst/>
        </p:spPr>
        <p:txBody>
          <a:bodyPr anchor="ctr">
            <a:spAutoFit/>
          </a:bodyPr>
          <a:lstStyle/>
          <a:p>
            <a:r>
              <a:rPr lang="ar-SA" sz="7200">
                <a:solidFill>
                  <a:schemeClr val="bg1"/>
                </a:solidFill>
                <a:latin typeface="Arabic Typesetting" pitchFamily="66" charset="-78"/>
                <a:cs typeface="Arabic Typesetting" pitchFamily="66" charset="-78"/>
              </a:rPr>
              <a:t>عندما تفحصين ثدييك بصورة دورية ، فانك تصبحين قادرة على معرفة الشكل الطبيعي بالنسبة لك ، وبالتالي سيكون عندك الثقة التامة بفحص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WordArt 4"/>
          <p:cNvSpPr>
            <a:spLocks noChangeArrowheads="1" noChangeShapeType="1" noTextEdit="1"/>
          </p:cNvSpPr>
          <p:nvPr/>
        </p:nvSpPr>
        <p:spPr bwMode="auto">
          <a:xfrm>
            <a:off x="2627313" y="620713"/>
            <a:ext cx="4752975" cy="6477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الخطوة الثالثة:</a:t>
            </a:r>
          </a:p>
        </p:txBody>
      </p:sp>
      <p:sp>
        <p:nvSpPr>
          <p:cNvPr id="28678" name="Rectangle 6"/>
          <p:cNvSpPr>
            <a:spLocks noChangeArrowheads="1"/>
          </p:cNvSpPr>
          <p:nvPr/>
        </p:nvSpPr>
        <p:spPr bwMode="auto">
          <a:xfrm>
            <a:off x="539750" y="2174875"/>
            <a:ext cx="8280400" cy="4121150"/>
          </a:xfrm>
          <a:prstGeom prst="rect">
            <a:avLst/>
          </a:prstGeom>
          <a:solidFill>
            <a:schemeClr val="tx1">
              <a:alpha val="25000"/>
            </a:schemeClr>
          </a:solidFill>
          <a:ln w="9525">
            <a:solidFill>
              <a:schemeClr val="accent1"/>
            </a:solidFill>
            <a:miter lim="800000"/>
            <a:headEnd/>
            <a:tailEnd/>
          </a:ln>
          <a:effectLst/>
        </p:spPr>
        <p:txBody>
          <a:bodyPr anchor="ctr">
            <a:spAutoFit/>
          </a:bodyPr>
          <a:lstStyle/>
          <a:p>
            <a:r>
              <a:rPr lang="ar-SA" sz="4400">
                <a:latin typeface="Arabic Typesetting" pitchFamily="66" charset="-78"/>
                <a:cs typeface="Arabic Typesetting" pitchFamily="66" charset="-78"/>
              </a:rPr>
              <a:t>افحصي الثدي الأيمن بوضع وسادة أو منشفة تحت كتفك الأيمن ويدك اليمنى خلف رأسك ، ثم ابسطي يدك اليسرى فوق ثديك الأيمن وامسحي بها الثدي بشكل دائري مع ضغط خفيف من الخارج ونحو المركز باتجاه الحلمة دون أن تتركي أي جزء دون فحص ، وهذا يحتاج على الأقل لثلاث حركات دائرية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701" name="Picture 5" descr="BCS4"/>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5348" name="Picture 4" descr="mz_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395288" y="1839913"/>
            <a:ext cx="8353425" cy="4673600"/>
          </a:xfrm>
          <a:prstGeom prst="rect">
            <a:avLst/>
          </a:prstGeom>
          <a:solidFill>
            <a:schemeClr val="tx1">
              <a:alpha val="14000"/>
            </a:schemeClr>
          </a:solidFill>
          <a:ln w="9525">
            <a:solidFill>
              <a:schemeClr val="accent1"/>
            </a:solidFill>
            <a:miter lim="800000"/>
            <a:headEnd/>
            <a:tailEnd/>
          </a:ln>
          <a:effectLst/>
        </p:spPr>
        <p:txBody>
          <a:bodyPr anchor="ctr">
            <a:spAutoFit/>
          </a:bodyPr>
          <a:lstStyle/>
          <a:p>
            <a:r>
              <a:rPr lang="ar-SA">
                <a:latin typeface="Arabic Typesetting" pitchFamily="66" charset="-78"/>
                <a:cs typeface="Arabic Typesetting" pitchFamily="66" charset="-78"/>
              </a:rPr>
              <a:t>ثم افحصي الثدي الأيسر بوضع وسادة أو منشفة تحت كتفك الأيسر ويدك اليسرى خلف رأسك ، واستعملي يدك اليمنى في فحص ثديك الأيسر بنفس التي فحصت بها ثديك الأيمن باستعمال يدك اليسرى .</a:t>
            </a:r>
          </a:p>
        </p:txBody>
      </p:sp>
      <p:sp>
        <p:nvSpPr>
          <p:cNvPr id="30725" name="WordArt 5"/>
          <p:cNvSpPr>
            <a:spLocks noChangeArrowheads="1" noChangeShapeType="1" noTextEdit="1"/>
          </p:cNvSpPr>
          <p:nvPr/>
        </p:nvSpPr>
        <p:spPr bwMode="auto">
          <a:xfrm>
            <a:off x="2627313" y="620713"/>
            <a:ext cx="4752975" cy="6477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الخطوة الثالثة:</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8" name="Picture 4" descr="BCS5"/>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ChangeArrowheads="1"/>
          </p:cNvSpPr>
          <p:nvPr/>
        </p:nvSpPr>
        <p:spPr bwMode="auto">
          <a:xfrm>
            <a:off x="468313" y="1671638"/>
            <a:ext cx="8137525" cy="4673600"/>
          </a:xfrm>
          <a:prstGeom prst="rect">
            <a:avLst/>
          </a:prstGeom>
          <a:solidFill>
            <a:schemeClr val="tx1">
              <a:alpha val="20000"/>
            </a:schemeClr>
          </a:solidFill>
          <a:ln w="9525">
            <a:solidFill>
              <a:schemeClr val="tx1"/>
            </a:solidFill>
            <a:miter lim="800000"/>
            <a:headEnd/>
            <a:tailEnd/>
          </a:ln>
          <a:effectLst/>
        </p:spPr>
        <p:txBody>
          <a:bodyPr anchor="ctr">
            <a:spAutoFit/>
          </a:bodyPr>
          <a:lstStyle/>
          <a:p>
            <a:r>
              <a:rPr lang="ar-SA">
                <a:latin typeface="Arabic Typesetting" pitchFamily="66" charset="-78"/>
                <a:cs typeface="Arabic Typesetting" pitchFamily="66" charset="-78"/>
              </a:rPr>
              <a:t>في نهاية الفحص قومي بالضغط على الحلمتين بلطف بين أصبعي السبابة والإبهام ولاحظي خروج أي إفراز مائي أو دموي . وفي حالة حصول هذا أخبري طبيبك فورا بذلك. </a:t>
            </a:r>
          </a:p>
        </p:txBody>
      </p:sp>
      <p:sp>
        <p:nvSpPr>
          <p:cNvPr id="32773" name="WordArt 5"/>
          <p:cNvSpPr>
            <a:spLocks noChangeArrowheads="1" noChangeShapeType="1" noTextEdit="1"/>
          </p:cNvSpPr>
          <p:nvPr/>
        </p:nvSpPr>
        <p:spPr bwMode="auto">
          <a:xfrm>
            <a:off x="2627313" y="620713"/>
            <a:ext cx="4752975" cy="6477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الخطوة الثالثة:</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6" name="Picture 4" descr="BCS6"/>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4"/>
          <p:cNvSpPr>
            <a:spLocks noChangeArrowheads="1"/>
          </p:cNvSpPr>
          <p:nvPr/>
        </p:nvSpPr>
        <p:spPr bwMode="auto">
          <a:xfrm>
            <a:off x="539750" y="1630363"/>
            <a:ext cx="8137525" cy="5133975"/>
          </a:xfrm>
          <a:prstGeom prst="rect">
            <a:avLst/>
          </a:prstGeom>
          <a:solidFill>
            <a:schemeClr val="tx1">
              <a:alpha val="14999"/>
            </a:schemeClr>
          </a:solidFill>
          <a:ln w="9525">
            <a:solidFill>
              <a:schemeClr val="tx1"/>
            </a:solidFill>
            <a:miter lim="800000"/>
            <a:headEnd/>
            <a:tailEnd/>
          </a:ln>
          <a:effectLst/>
        </p:spPr>
        <p:txBody>
          <a:bodyPr anchor="ctr">
            <a:spAutoFit/>
          </a:bodyPr>
          <a:lstStyle/>
          <a:p>
            <a:pPr algn="ctr"/>
            <a:r>
              <a:rPr lang="ar-SA" sz="6600" b="1">
                <a:latin typeface="Arabic Typesetting" pitchFamily="66" charset="-78"/>
                <a:cs typeface="Arabic Typesetting" pitchFamily="66" charset="-78"/>
              </a:rPr>
              <a:t>تجري الصورة الإشعاعية لرؤية الأجزاء الداخلية للثدي تؤخذ أول صورة للمرأة عند سن يتراوح بين 35 و39 سنة مرة كل سنة أو سنتين.</a:t>
            </a:r>
            <a:r>
              <a:rPr lang="ar-SA" sz="6600">
                <a:latin typeface="Arabic Typesetting" pitchFamily="66" charset="-78"/>
                <a:cs typeface="Arabic Typesetting" pitchFamily="66" charset="-78"/>
              </a:rPr>
              <a:t> </a:t>
            </a:r>
          </a:p>
        </p:txBody>
      </p:sp>
      <p:sp>
        <p:nvSpPr>
          <p:cNvPr id="36869" name="WordArt 5"/>
          <p:cNvSpPr>
            <a:spLocks noChangeArrowheads="1" noChangeShapeType="1" noTextEdit="1"/>
          </p:cNvSpPr>
          <p:nvPr/>
        </p:nvSpPr>
        <p:spPr bwMode="auto">
          <a:xfrm>
            <a:off x="1187450" y="333375"/>
            <a:ext cx="7200900" cy="1158875"/>
          </a:xfrm>
          <a:prstGeom prst="rect">
            <a:avLst/>
          </a:prstGeom>
        </p:spPr>
        <p:txBody>
          <a:bodyPr wrap="none" fromWordArt="1">
            <a:prstTxWarp prst="textPlain">
              <a:avLst>
                <a:gd name="adj" fmla="val 50000"/>
              </a:avLst>
            </a:prstTxWarp>
          </a:bodyPr>
          <a:lstStyle/>
          <a:p>
            <a:pPr algn="ctr"/>
            <a:r>
              <a:rPr lang="ar-EG" sz="1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الصورة الإشعاعية للثدي</a:t>
            </a:r>
          </a:p>
          <a:p>
            <a:pPr algn="ctr"/>
            <a:r>
              <a:rPr lang="ar-EG" sz="18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(المامجرام):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3492500" y="1844675"/>
            <a:ext cx="5364163" cy="4791075"/>
          </a:xfrm>
          <a:prstGeom prst="rect">
            <a:avLst/>
          </a:prstGeom>
          <a:solidFill>
            <a:schemeClr val="tx1">
              <a:alpha val="14999"/>
            </a:schemeClr>
          </a:solidFill>
          <a:ln w="9525">
            <a:solidFill>
              <a:schemeClr val="accent1"/>
            </a:solidFill>
            <a:miter lim="800000"/>
            <a:headEnd/>
            <a:tailEnd/>
          </a:ln>
          <a:effectLst/>
        </p:spPr>
        <p:txBody>
          <a:bodyPr>
            <a:spAutoFit/>
          </a:bodyPr>
          <a:lstStyle/>
          <a:p>
            <a:r>
              <a:rPr lang="ar-SA" sz="4400">
                <a:solidFill>
                  <a:schemeClr val="tx2"/>
                </a:solidFill>
                <a:latin typeface="Arabic Typesetting" pitchFamily="66" charset="-78"/>
                <a:cs typeface="Arabic Typesetting" pitchFamily="66" charset="-78"/>
              </a:rPr>
              <a:t>حوالي </a:t>
            </a:r>
            <a:r>
              <a:rPr lang="ar-SA" sz="4400">
                <a:solidFill>
                  <a:srgbClr val="66FF33"/>
                </a:solidFill>
                <a:latin typeface="Arabic Typesetting" pitchFamily="66" charset="-78"/>
                <a:cs typeface="Arabic Typesetting" pitchFamily="66" charset="-78"/>
              </a:rPr>
              <a:t>مائة وثمانون ألف</a:t>
            </a:r>
            <a:r>
              <a:rPr lang="ar-SA" sz="4400">
                <a:solidFill>
                  <a:schemeClr val="tx2"/>
                </a:solidFill>
                <a:latin typeface="Arabic Typesetting" pitchFamily="66" charset="-78"/>
                <a:cs typeface="Arabic Typesetting" pitchFamily="66" charset="-78"/>
              </a:rPr>
              <a:t> حالة جديدة لسرطان الثدي ، وأكثر من </a:t>
            </a:r>
            <a:r>
              <a:rPr lang="ar-SA" sz="4400">
                <a:solidFill>
                  <a:srgbClr val="66FF33"/>
                </a:solidFill>
                <a:latin typeface="Arabic Typesetting" pitchFamily="66" charset="-78"/>
                <a:cs typeface="Arabic Typesetting" pitchFamily="66" charset="-78"/>
              </a:rPr>
              <a:t>أربعون ألف</a:t>
            </a:r>
            <a:r>
              <a:rPr lang="ar-SA" sz="4400">
                <a:solidFill>
                  <a:schemeClr val="tx2"/>
                </a:solidFill>
                <a:latin typeface="Arabic Typesetting" pitchFamily="66" charset="-78"/>
                <a:cs typeface="Arabic Typesetting" pitchFamily="66" charset="-78"/>
              </a:rPr>
              <a:t> حالة وفاة بسبب هذا السرطان سنويا . وتشير الإحصاءات الأمريكية إلى أن </a:t>
            </a:r>
            <a:r>
              <a:rPr lang="ar-SA" sz="4400">
                <a:solidFill>
                  <a:srgbClr val="66FF33"/>
                </a:solidFill>
                <a:latin typeface="Arabic Typesetting" pitchFamily="66" charset="-78"/>
                <a:cs typeface="Arabic Typesetting" pitchFamily="66" charset="-78"/>
              </a:rPr>
              <a:t>واحدة</a:t>
            </a:r>
            <a:r>
              <a:rPr lang="ar-SA" sz="4400">
                <a:solidFill>
                  <a:schemeClr val="tx2"/>
                </a:solidFill>
                <a:latin typeface="Arabic Typesetting" pitchFamily="66" charset="-78"/>
                <a:cs typeface="Arabic Typesetting" pitchFamily="66" charset="-78"/>
              </a:rPr>
              <a:t> من كل </a:t>
            </a:r>
            <a:r>
              <a:rPr lang="ar-SA" sz="4400">
                <a:solidFill>
                  <a:srgbClr val="66FF33"/>
                </a:solidFill>
                <a:latin typeface="Arabic Typesetting" pitchFamily="66" charset="-78"/>
                <a:cs typeface="Arabic Typesetting" pitchFamily="66" charset="-78"/>
              </a:rPr>
              <a:t>ثمانية أو عشرة</a:t>
            </a:r>
            <a:r>
              <a:rPr lang="ar-SA" sz="4400">
                <a:solidFill>
                  <a:schemeClr val="tx2"/>
                </a:solidFill>
                <a:latin typeface="Arabic Typesetting" pitchFamily="66" charset="-78"/>
                <a:cs typeface="Arabic Typesetting" pitchFamily="66" charset="-78"/>
              </a:rPr>
              <a:t> نساء تصاب بسرطان الثدي</a:t>
            </a:r>
            <a:r>
              <a:rPr lang="en-US" sz="4400">
                <a:solidFill>
                  <a:schemeClr val="tx2"/>
                </a:solidFill>
                <a:latin typeface="Arabic Typesetting" pitchFamily="66" charset="-78"/>
                <a:cs typeface="Arabic Typesetting" pitchFamily="66" charset="-78"/>
              </a:rPr>
              <a:t>. </a:t>
            </a:r>
          </a:p>
        </p:txBody>
      </p:sp>
      <p:sp>
        <p:nvSpPr>
          <p:cNvPr id="5125" name="WordArt 5"/>
          <p:cNvSpPr>
            <a:spLocks noChangeArrowheads="1" noChangeShapeType="1" noTextEdit="1"/>
          </p:cNvSpPr>
          <p:nvPr/>
        </p:nvSpPr>
        <p:spPr bwMode="auto">
          <a:xfrm>
            <a:off x="1476375" y="260350"/>
            <a:ext cx="6911975"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سرطان الثدي</a:t>
            </a:r>
          </a:p>
        </p:txBody>
      </p:sp>
      <p:sp>
        <p:nvSpPr>
          <p:cNvPr id="5127" name="Text Box 7" descr="images"/>
          <p:cNvSpPr txBox="1">
            <a:spLocks noChangeArrowheads="1"/>
          </p:cNvSpPr>
          <p:nvPr/>
        </p:nvSpPr>
        <p:spPr bwMode="auto">
          <a:xfrm>
            <a:off x="0" y="1844675"/>
            <a:ext cx="3132138" cy="4964113"/>
          </a:xfrm>
          <a:prstGeom prst="rect">
            <a:avLst/>
          </a:prstGeom>
          <a:blipFill dpi="0" rotWithShape="1">
            <a:blip r:embed="rId2" cstate="print">
              <a:alphaModFix amt="76000"/>
            </a:blip>
            <a:srcRect/>
            <a:stretch>
              <a:fillRect/>
            </a:stretch>
          </a:blipFill>
          <a:ln w="57150" cmpd="thinThick">
            <a:solidFill>
              <a:schemeClr val="accent1"/>
            </a:solidFill>
            <a:miter lim="800000"/>
            <a:headEnd/>
            <a:tailEnd/>
          </a:ln>
          <a:effectLst/>
        </p:spPr>
        <p:txBody>
          <a:bodyPr>
            <a:spAutoFit/>
          </a:bodyPr>
          <a:lstStyle/>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p:txBody>
      </p:sp>
      <p:pic>
        <p:nvPicPr>
          <p:cNvPr id="5128" name="Picture 8" descr="m27"/>
          <p:cNvPicPr>
            <a:picLocks noChangeAspect="1" noChangeArrowheads="1" noCrop="1"/>
          </p:cNvPicPr>
          <p:nvPr/>
        </p:nvPicPr>
        <p:blipFill>
          <a:blip r:embed="rId3" cstate="print"/>
          <a:srcRect/>
          <a:stretch>
            <a:fillRect/>
          </a:stretch>
        </p:blipFill>
        <p:spPr bwMode="auto">
          <a:xfrm>
            <a:off x="8243888" y="549275"/>
            <a:ext cx="633412" cy="792163"/>
          </a:xfrm>
          <a:prstGeom prst="rect">
            <a:avLst/>
          </a:prstGeom>
          <a:noFill/>
        </p:spPr>
      </p:pic>
      <p:pic>
        <p:nvPicPr>
          <p:cNvPr id="5129" name="Picture 9" descr="bektsh25"/>
          <p:cNvPicPr>
            <a:picLocks noChangeAspect="1" noChangeArrowheads="1" noCrop="1"/>
          </p:cNvPicPr>
          <p:nvPr/>
        </p:nvPicPr>
        <p:blipFill>
          <a:blip r:embed="rId4" cstate="print"/>
          <a:srcRect/>
          <a:stretch>
            <a:fillRect/>
          </a:stretch>
        </p:blipFill>
        <p:spPr bwMode="auto">
          <a:xfrm>
            <a:off x="3492500" y="5734050"/>
            <a:ext cx="762000" cy="7620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2" name="Picture 6" descr="images(10)"/>
          <p:cNvPicPr>
            <a:picLocks noChangeAspect="1" noChangeArrowheads="1"/>
          </p:cNvPicPr>
          <p:nvPr/>
        </p:nvPicPr>
        <p:blipFill>
          <a:blip r:embed="rId2" cstate="print"/>
          <a:srcRect l="89375" t="74144"/>
          <a:stretch>
            <a:fillRect/>
          </a:stretch>
        </p:blipFill>
        <p:spPr bwMode="auto">
          <a:xfrm>
            <a:off x="0" y="0"/>
            <a:ext cx="9144000" cy="6858000"/>
          </a:xfrm>
          <a:prstGeom prst="rect">
            <a:avLst/>
          </a:prstGeom>
          <a:noFill/>
        </p:spPr>
      </p:pic>
      <p:sp>
        <p:nvSpPr>
          <p:cNvPr id="34820" name="Rectangle 4"/>
          <p:cNvSpPr>
            <a:spLocks noChangeArrowheads="1"/>
          </p:cNvSpPr>
          <p:nvPr/>
        </p:nvSpPr>
        <p:spPr bwMode="auto">
          <a:xfrm>
            <a:off x="3492500" y="1052513"/>
            <a:ext cx="5262563" cy="4968875"/>
          </a:xfrm>
          <a:prstGeom prst="rect">
            <a:avLst/>
          </a:prstGeom>
          <a:gradFill rotWithShape="1">
            <a:gsLst>
              <a:gs pos="0">
                <a:srgbClr val="FF33CC"/>
              </a:gs>
              <a:gs pos="100000">
                <a:srgbClr val="FF33CC">
                  <a:gamma/>
                  <a:shade val="46275"/>
                  <a:invGamma/>
                  <a:alpha val="44000"/>
                </a:srgbClr>
              </a:gs>
            </a:gsLst>
            <a:path path="shape">
              <a:fillToRect l="50000" t="50000" r="50000" b="50000"/>
            </a:path>
          </a:gradFill>
          <a:ln w="9525">
            <a:noFill/>
            <a:miter lim="800000"/>
            <a:headEnd/>
            <a:tailEnd/>
          </a:ln>
          <a:effectLst/>
        </p:spPr>
        <p:txBody>
          <a:bodyPr anchor="ctr">
            <a:spAutoFit/>
          </a:bodyPr>
          <a:lstStyle/>
          <a:p>
            <a:r>
              <a:rPr lang="ar-SA" sz="4000" b="1">
                <a:latin typeface="Arabic Typesetting" pitchFamily="66" charset="-78"/>
                <a:cs typeface="Arabic Typesetting" pitchFamily="66" charset="-78"/>
              </a:rPr>
              <a:t>إ</a:t>
            </a:r>
            <a:r>
              <a:rPr lang="ar-SA" sz="4000">
                <a:latin typeface="Arabic Typesetting" pitchFamily="66" charset="-78"/>
                <a:cs typeface="Arabic Typesetting" pitchFamily="66" charset="-78"/>
              </a:rPr>
              <a:t>ن أفضل وقت لفحص الثديين هو في اليوم السادس أو السابع من العادة الشهرية حيث يختفي التورم والألم من الثديين أما بعد سن اليأس فيمكنك فحص ثدييك في أول يوم من كل شهر ، أما بعد استئصال الرحم فاسألي طبيبك عن أفضل وقت لفحص ثدييك.</a:t>
            </a:r>
          </a:p>
        </p:txBody>
      </p:sp>
      <p:sp>
        <p:nvSpPr>
          <p:cNvPr id="34821" name="WordArt 5"/>
          <p:cNvSpPr>
            <a:spLocks noChangeArrowheads="1" noChangeShapeType="1" noTextEdit="1"/>
          </p:cNvSpPr>
          <p:nvPr/>
        </p:nvSpPr>
        <p:spPr bwMode="auto">
          <a:xfrm rot="-2865346">
            <a:off x="-150812" y="1725612"/>
            <a:ext cx="5710238" cy="1423987"/>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2865346" scaled="1"/>
                </a:gradFill>
                <a:effectLst>
                  <a:outerShdw dist="35921" dir="2700000" sy="50000" kx="2115830" algn="bl" rotWithShape="0">
                    <a:srgbClr val="C0C0C0">
                      <a:alpha val="80000"/>
                    </a:srgbClr>
                  </a:outerShdw>
                </a:effectLst>
                <a:latin typeface="Arial Black"/>
              </a:rPr>
              <a:t>ما هو أفضل وقت لفحص ثدييك؟</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6" name="Picture 6" descr="images(15)"/>
          <p:cNvPicPr>
            <a:picLocks noChangeAspect="1" noChangeArrowheads="1"/>
          </p:cNvPicPr>
          <p:nvPr/>
        </p:nvPicPr>
        <p:blipFill>
          <a:blip r:embed="rId2" cstate="print"/>
          <a:srcRect/>
          <a:stretch>
            <a:fillRect/>
          </a:stretch>
        </p:blipFill>
        <p:spPr bwMode="auto">
          <a:xfrm>
            <a:off x="0" y="0"/>
            <a:ext cx="9144000" cy="6742113"/>
          </a:xfrm>
          <a:prstGeom prst="rect">
            <a:avLst/>
          </a:prstGeom>
          <a:noFill/>
        </p:spPr>
      </p:pic>
      <p:sp>
        <p:nvSpPr>
          <p:cNvPr id="35845" name="WordArt 5"/>
          <p:cNvSpPr>
            <a:spLocks noChangeArrowheads="1" noChangeShapeType="1" noTextEdit="1"/>
          </p:cNvSpPr>
          <p:nvPr/>
        </p:nvSpPr>
        <p:spPr bwMode="auto">
          <a:xfrm rot="-2446728">
            <a:off x="-354013" y="2201863"/>
            <a:ext cx="8621713" cy="3046412"/>
          </a:xfrm>
          <a:prstGeom prst="rect">
            <a:avLst/>
          </a:prstGeom>
        </p:spPr>
        <p:txBody>
          <a:bodyPr wrap="none" fromWordArt="1">
            <a:prstTxWarp prst="textPlain">
              <a:avLst>
                <a:gd name="adj" fmla="val 50000"/>
              </a:avLst>
            </a:prstTxWarp>
          </a:bodyPr>
          <a:lstStyle/>
          <a:p>
            <a:pPr algn="ctr"/>
            <a:r>
              <a:rPr lang="ar-EG" sz="3600" b="1" kern="1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7846728" scaled="1"/>
                </a:gradFill>
                <a:effectLst>
                  <a:outerShdw dist="35921" dir="2700000" sy="50000" kx="2115830" algn="bl" rotWithShape="0">
                    <a:srgbClr val="C0C0C0">
                      <a:alpha val="80000"/>
                    </a:srgbClr>
                  </a:outerShdw>
                </a:effectLst>
                <a:latin typeface="Arabic Typesetting"/>
                <a:cs typeface="Arabic Typesetting"/>
              </a:rPr>
              <a:t>ما العمل في حالة اكتشافك كتلة في الثدي</a:t>
            </a:r>
          </a:p>
          <a:p>
            <a:pPr algn="ctr"/>
            <a:r>
              <a:rPr lang="ar-EG" sz="3600" b="1" kern="10">
                <a:ln w="12700">
                  <a:solidFill>
                    <a:srgbClr val="EAEAEA"/>
                  </a:solidFill>
                  <a:round/>
                  <a:headEnd/>
                  <a:tailEnd/>
                </a:ln>
                <a:gradFill rotWithShape="0">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7846728" scaled="1"/>
                </a:gradFill>
                <a:effectLst>
                  <a:outerShdw dist="35921" dir="2700000" sy="50000" kx="2115830" algn="bl" rotWithShape="0">
                    <a:srgbClr val="C0C0C0">
                      <a:alpha val="80000"/>
                    </a:srgbClr>
                  </a:outerShdw>
                </a:effectLst>
                <a:latin typeface="Arabic Typesetting"/>
                <a:cs typeface="Arabic Typesetting"/>
              </a:rPr>
              <a:t> أو ثخانةفي جلد الثدي؟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5"/>
          <p:cNvSpPr>
            <a:spLocks noChangeArrowheads="1"/>
          </p:cNvSpPr>
          <p:nvPr/>
        </p:nvSpPr>
        <p:spPr bwMode="auto">
          <a:xfrm>
            <a:off x="323850" y="1557338"/>
            <a:ext cx="8540750" cy="4978400"/>
          </a:xfrm>
          <a:prstGeom prst="rect">
            <a:avLst/>
          </a:prstGeom>
          <a:solidFill>
            <a:schemeClr val="tx1">
              <a:alpha val="24001"/>
            </a:schemeClr>
          </a:solidFill>
          <a:ln w="9525">
            <a:solidFill>
              <a:schemeClr val="accent1"/>
            </a:solidFill>
            <a:miter lim="800000"/>
            <a:headEnd/>
            <a:tailEnd/>
          </a:ln>
          <a:effectLst/>
        </p:spPr>
        <p:txBody>
          <a:bodyPr anchor="ctr">
            <a:spAutoFit/>
          </a:bodyPr>
          <a:lstStyle/>
          <a:p>
            <a:pPr algn="ctr"/>
            <a:r>
              <a:rPr lang="ar-SA" sz="8000" u="sng">
                <a:solidFill>
                  <a:srgbClr val="FF33CC"/>
                </a:solidFill>
                <a:latin typeface="Arabic Typesetting" pitchFamily="66" charset="-78"/>
                <a:cs typeface="Arabic Typesetting" pitchFamily="66" charset="-78"/>
              </a:rPr>
              <a:t>الإرضاع </a:t>
            </a:r>
            <a:r>
              <a:rPr lang="ar-SA" sz="8000" u="sng">
                <a:solidFill>
                  <a:srgbClr val="66FF33"/>
                </a:solidFill>
                <a:latin typeface="Arabic Typesetting" pitchFamily="66" charset="-78"/>
                <a:cs typeface="Arabic Typesetting" pitchFamily="66" charset="-78"/>
              </a:rPr>
              <a:t>الطبيعي</a:t>
            </a:r>
            <a:r>
              <a:rPr lang="ar-SA" sz="8000" u="sng">
                <a:solidFill>
                  <a:srgbClr val="FFFF99"/>
                </a:solidFill>
                <a:latin typeface="Arabic Typesetting" pitchFamily="66" charset="-78"/>
                <a:cs typeface="Arabic Typesetting" pitchFamily="66" charset="-78"/>
              </a:rPr>
              <a:t> بعد </a:t>
            </a:r>
            <a:r>
              <a:rPr lang="ar-SA" sz="8000" u="sng">
                <a:solidFill>
                  <a:schemeClr val="accent1"/>
                </a:solidFill>
                <a:latin typeface="Arabic Typesetting" pitchFamily="66" charset="-78"/>
                <a:cs typeface="Arabic Typesetting" pitchFamily="66" charset="-78"/>
              </a:rPr>
              <a:t>الولادة</a:t>
            </a:r>
            <a:r>
              <a:rPr lang="ar-SA" sz="8000">
                <a:latin typeface="Arabic Typesetting" pitchFamily="66" charset="-78"/>
                <a:cs typeface="Arabic Typesetting" pitchFamily="66" charset="-78"/>
              </a:rPr>
              <a:t> إذ  أكد علماء بريطانيون أن الرضاعة الطبيعية تحد من خطر إصابة النساء بسرطان الثدي . </a:t>
            </a:r>
          </a:p>
        </p:txBody>
      </p:sp>
      <p:sp>
        <p:nvSpPr>
          <p:cNvPr id="41990" name="WordArt 6"/>
          <p:cNvSpPr>
            <a:spLocks noChangeArrowheads="1" noChangeShapeType="1" noTextEdit="1"/>
          </p:cNvSpPr>
          <p:nvPr/>
        </p:nvSpPr>
        <p:spPr bwMode="auto">
          <a:xfrm>
            <a:off x="323850" y="260350"/>
            <a:ext cx="8208963" cy="1223963"/>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ومن العوامل التي تحد من الخطورة :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ChangeArrowheads="1"/>
          </p:cNvSpPr>
          <p:nvPr/>
        </p:nvSpPr>
        <p:spPr bwMode="auto">
          <a:xfrm>
            <a:off x="395288" y="1700213"/>
            <a:ext cx="8208962" cy="4154984"/>
          </a:xfrm>
          <a:prstGeom prst="rect">
            <a:avLst/>
          </a:prstGeom>
          <a:solidFill>
            <a:schemeClr val="tx1">
              <a:alpha val="27000"/>
            </a:schemeClr>
          </a:solidFill>
          <a:ln w="9525">
            <a:solidFill>
              <a:schemeClr val="accent1"/>
            </a:solidFill>
            <a:miter lim="800000"/>
            <a:headEnd/>
            <a:tailEnd/>
          </a:ln>
          <a:effectLst/>
        </p:spPr>
        <p:txBody>
          <a:bodyPr>
            <a:spAutoFit/>
          </a:bodyPr>
          <a:lstStyle/>
          <a:p>
            <a:pPr algn="ctr"/>
            <a:r>
              <a:rPr lang="ar-SA" sz="6600" dirty="0">
                <a:cs typeface="Arabic Typesetting" pitchFamily="66" charset="-78"/>
              </a:rPr>
              <a:t>وأوضحت </a:t>
            </a:r>
            <a:r>
              <a:rPr lang="ar-EG" sz="6600" dirty="0" smtClean="0">
                <a:solidFill>
                  <a:srgbClr val="66FF33"/>
                </a:solidFill>
                <a:cs typeface="Arabic Typesetting" pitchFamily="66" charset="-78"/>
              </a:rPr>
              <a:t>دراسات </a:t>
            </a:r>
            <a:r>
              <a:rPr lang="ar-SA" sz="6600" dirty="0" smtClean="0">
                <a:cs typeface="Arabic Typesetting" pitchFamily="66" charset="-78"/>
              </a:rPr>
              <a:t>من </a:t>
            </a:r>
            <a:r>
              <a:rPr lang="ar-SA" sz="6600" dirty="0">
                <a:cs typeface="Arabic Typesetting" pitchFamily="66" charset="-78"/>
              </a:rPr>
              <a:t>المعهد البريطاني الخيري لأبحاث السرطان أنه كلما أرضعت النساء أطفالهن مدة أطول تمتعت بقدر أكبر من الحماية من سرطان الثدي. </a:t>
            </a:r>
          </a:p>
        </p:txBody>
      </p:sp>
      <p:sp>
        <p:nvSpPr>
          <p:cNvPr id="180229" name="WordArt 5"/>
          <p:cNvSpPr>
            <a:spLocks noChangeArrowheads="1" noChangeShapeType="1" noTextEdit="1"/>
          </p:cNvSpPr>
          <p:nvPr/>
        </p:nvSpPr>
        <p:spPr bwMode="auto">
          <a:xfrm>
            <a:off x="323850" y="260350"/>
            <a:ext cx="8208963" cy="1223963"/>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ومن العوامل التي تحد من الخطورة :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4"/>
          <p:cNvSpPr>
            <a:spLocks noChangeArrowheads="1"/>
          </p:cNvSpPr>
          <p:nvPr/>
        </p:nvSpPr>
        <p:spPr bwMode="auto">
          <a:xfrm>
            <a:off x="323850" y="2250371"/>
            <a:ext cx="8404225" cy="3724096"/>
          </a:xfrm>
          <a:prstGeom prst="rect">
            <a:avLst/>
          </a:prstGeom>
          <a:solidFill>
            <a:schemeClr val="tx1">
              <a:alpha val="16000"/>
            </a:schemeClr>
          </a:solidFill>
          <a:ln w="9525">
            <a:solidFill>
              <a:schemeClr val="accent1"/>
            </a:solidFill>
            <a:miter lim="800000"/>
            <a:headEnd/>
            <a:tailEnd/>
          </a:ln>
          <a:effectLst/>
        </p:spPr>
        <p:txBody>
          <a:bodyPr anchor="ctr">
            <a:spAutoFit/>
          </a:bodyPr>
          <a:lstStyle/>
          <a:p>
            <a:pPr algn="ctr"/>
            <a:r>
              <a:rPr lang="ar-SA" dirty="0" smtClean="0">
                <a:latin typeface="Arabic Typesetting" pitchFamily="66" charset="-78"/>
                <a:cs typeface="Arabic Typesetting" pitchFamily="66" charset="-78"/>
              </a:rPr>
              <a:t>وأشارت </a:t>
            </a:r>
            <a:r>
              <a:rPr lang="ar-SA" dirty="0">
                <a:latin typeface="Arabic Typesetting" pitchFamily="66" charset="-78"/>
                <a:cs typeface="Arabic Typesetting" pitchFamily="66" charset="-78"/>
              </a:rPr>
              <a:t>إلى أن </a:t>
            </a:r>
            <a:r>
              <a:rPr lang="ar-SA" sz="8800" b="1" dirty="0">
                <a:solidFill>
                  <a:srgbClr val="FFFF00"/>
                </a:solidFill>
                <a:latin typeface="Arabic Typesetting" pitchFamily="66" charset="-78"/>
                <a:cs typeface="Arabic Typesetting" pitchFamily="66" charset="-78"/>
              </a:rPr>
              <a:t>طول فترة الرضاعة الطبيعية</a:t>
            </a:r>
            <a:r>
              <a:rPr lang="ar-SA" sz="8800" b="1" dirty="0">
                <a:latin typeface="Arabic Typesetting" pitchFamily="66" charset="-78"/>
                <a:cs typeface="Arabic Typesetting" pitchFamily="66" charset="-78"/>
              </a:rPr>
              <a:t> </a:t>
            </a:r>
            <a:r>
              <a:rPr lang="ar-SA" sz="8800" b="1" dirty="0">
                <a:solidFill>
                  <a:srgbClr val="66FF33"/>
                </a:solidFill>
                <a:latin typeface="Arabic Typesetting" pitchFamily="66" charset="-78"/>
                <a:cs typeface="Arabic Typesetting" pitchFamily="66" charset="-78"/>
              </a:rPr>
              <a:t>وإنجاب المزيد من الأطفال</a:t>
            </a:r>
            <a:r>
              <a:rPr lang="ar-SA" dirty="0">
                <a:latin typeface="Arabic Typesetting" pitchFamily="66" charset="-78"/>
                <a:cs typeface="Arabic Typesetting" pitchFamily="66" charset="-78"/>
              </a:rPr>
              <a:t> يحد من معدلات الإصابة بسرطان الثدي .</a:t>
            </a:r>
            <a:r>
              <a:rPr lang="en-US" dirty="0">
                <a:latin typeface="Arabic Typesetting" pitchFamily="66" charset="-78"/>
                <a:cs typeface="Arabic Typesetting" pitchFamily="66" charset="-78"/>
              </a:rPr>
              <a:t> </a:t>
            </a:r>
          </a:p>
        </p:txBody>
      </p:sp>
      <p:sp>
        <p:nvSpPr>
          <p:cNvPr id="43013" name="WordArt 5"/>
          <p:cNvSpPr>
            <a:spLocks noChangeArrowheads="1" noChangeShapeType="1" noTextEdit="1"/>
          </p:cNvSpPr>
          <p:nvPr/>
        </p:nvSpPr>
        <p:spPr bwMode="auto">
          <a:xfrm>
            <a:off x="395288" y="260350"/>
            <a:ext cx="8208962" cy="1223963"/>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ومن العوامل التي تحد من الخطورة :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ChangeArrowheads="1"/>
          </p:cNvSpPr>
          <p:nvPr/>
        </p:nvSpPr>
        <p:spPr bwMode="auto">
          <a:xfrm>
            <a:off x="611188" y="1882775"/>
            <a:ext cx="7991475" cy="4127500"/>
          </a:xfrm>
          <a:prstGeom prst="rect">
            <a:avLst/>
          </a:prstGeom>
          <a:solidFill>
            <a:schemeClr val="accent1">
              <a:alpha val="37000"/>
            </a:schemeClr>
          </a:solidFill>
          <a:ln w="9525">
            <a:solidFill>
              <a:schemeClr val="tx1"/>
            </a:solidFill>
            <a:miter lim="800000"/>
            <a:headEnd/>
            <a:tailEnd/>
          </a:ln>
          <a:effectLst/>
        </p:spPr>
        <p:txBody>
          <a:bodyPr anchor="ctr">
            <a:spAutoFit/>
          </a:bodyPr>
          <a:lstStyle/>
          <a:p>
            <a:pPr algn="ctr"/>
            <a:r>
              <a:rPr lang="ar-SA" sz="6600">
                <a:latin typeface="Arabic Typesetting" pitchFamily="66" charset="-78"/>
                <a:cs typeface="Arabic Typesetting" pitchFamily="66" charset="-78"/>
              </a:rPr>
              <a:t>وقدروا أنه في كل عام </a:t>
            </a:r>
            <a:r>
              <a:rPr lang="ar-SA" sz="6600">
                <a:solidFill>
                  <a:srgbClr val="66FF33"/>
                </a:solidFill>
                <a:latin typeface="Arabic Typesetting" pitchFamily="66" charset="-78"/>
                <a:cs typeface="Arabic Typesetting" pitchFamily="66" charset="-78"/>
              </a:rPr>
              <a:t>تقوم فيه المرأة بالإرضاع بشكل طبيعي</a:t>
            </a:r>
            <a:r>
              <a:rPr lang="ar-SA" sz="6600">
                <a:latin typeface="Arabic Typesetting" pitchFamily="66" charset="-78"/>
                <a:cs typeface="Arabic Typesetting" pitchFamily="66" charset="-78"/>
              </a:rPr>
              <a:t> فإنها تحد من خطر الإصابة بسرطان الثدي بنسبة </a:t>
            </a:r>
            <a:r>
              <a:rPr lang="ar-SA" sz="6600">
                <a:solidFill>
                  <a:srgbClr val="FFFF00"/>
                </a:solidFill>
                <a:latin typeface="Arabic Typesetting" pitchFamily="66" charset="-78"/>
                <a:cs typeface="Arabic Typesetting" pitchFamily="66" charset="-78"/>
              </a:rPr>
              <a:t>4.3 %</a:t>
            </a:r>
            <a:r>
              <a:rPr lang="ar-SA" sz="6600">
                <a:latin typeface="Arabic Typesetting" pitchFamily="66" charset="-78"/>
                <a:cs typeface="Arabic Typesetting" pitchFamily="66" charset="-78"/>
              </a:rPr>
              <a:t> .</a:t>
            </a:r>
            <a:r>
              <a:rPr lang="ar-SA">
                <a:latin typeface="Arabic Typesetting" pitchFamily="66" charset="-78"/>
                <a:cs typeface="Arabic Typesetting" pitchFamily="66" charset="-78"/>
              </a:rPr>
              <a:t> </a:t>
            </a:r>
          </a:p>
        </p:txBody>
      </p:sp>
      <p:sp>
        <p:nvSpPr>
          <p:cNvPr id="44037" name="WordArt 5"/>
          <p:cNvSpPr>
            <a:spLocks noChangeArrowheads="1" noChangeShapeType="1" noTextEdit="1"/>
          </p:cNvSpPr>
          <p:nvPr/>
        </p:nvSpPr>
        <p:spPr bwMode="auto">
          <a:xfrm>
            <a:off x="323850" y="260350"/>
            <a:ext cx="8208963" cy="1223963"/>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ومن العوامل التي تحد من الخطورة :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WordArt 5"/>
          <p:cNvSpPr>
            <a:spLocks noChangeArrowheads="1" noChangeShapeType="1" noTextEdit="1"/>
          </p:cNvSpPr>
          <p:nvPr/>
        </p:nvSpPr>
        <p:spPr bwMode="auto">
          <a:xfrm>
            <a:off x="468313" y="333375"/>
            <a:ext cx="8424862" cy="1150938"/>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العـلاج في حالة إكتشاف سرطان الثدي : </a:t>
            </a:r>
          </a:p>
        </p:txBody>
      </p:sp>
      <p:sp>
        <p:nvSpPr>
          <p:cNvPr id="46086" name="Text Box 6"/>
          <p:cNvSpPr txBox="1">
            <a:spLocks noChangeArrowheads="1"/>
          </p:cNvSpPr>
          <p:nvPr/>
        </p:nvSpPr>
        <p:spPr bwMode="auto">
          <a:xfrm>
            <a:off x="1403350" y="1989138"/>
            <a:ext cx="6481763" cy="4624387"/>
          </a:xfrm>
          <a:prstGeom prst="rect">
            <a:avLst/>
          </a:prstGeom>
          <a:gradFill rotWithShape="1">
            <a:gsLst>
              <a:gs pos="0">
                <a:srgbClr val="FF99CC">
                  <a:gamma/>
                  <a:shade val="46275"/>
                  <a:invGamma/>
                </a:srgbClr>
              </a:gs>
              <a:gs pos="100000">
                <a:srgbClr val="FF99CC">
                  <a:alpha val="37000"/>
                </a:srgbClr>
              </a:gs>
            </a:gsLst>
            <a:path path="shape">
              <a:fillToRect l="50000" t="50000" r="50000" b="50000"/>
            </a:path>
          </a:gradFill>
          <a:ln w="9525">
            <a:solidFill>
              <a:srgbClr val="FF99CC"/>
            </a:solidFill>
            <a:miter lim="800000"/>
            <a:headEnd/>
            <a:tailEnd/>
          </a:ln>
          <a:effectLst/>
        </p:spPr>
        <p:txBody>
          <a:bodyPr>
            <a:spAutoFit/>
          </a:bodyPr>
          <a:lstStyle/>
          <a:p>
            <a:pPr algn="ctr">
              <a:spcBef>
                <a:spcPct val="50000"/>
              </a:spcBef>
            </a:pPr>
            <a:r>
              <a:rPr lang="ar-SA" sz="5400">
                <a:solidFill>
                  <a:srgbClr val="FF6600"/>
                </a:solidFill>
                <a:latin typeface="Arabic Typesetting" pitchFamily="66" charset="-78"/>
                <a:cs typeface="Arabic Typesetting" pitchFamily="66" charset="-78"/>
              </a:rPr>
              <a:t>الجراحة</a:t>
            </a:r>
          </a:p>
          <a:p>
            <a:pPr algn="ctr">
              <a:spcBef>
                <a:spcPct val="50000"/>
              </a:spcBef>
            </a:pPr>
            <a:r>
              <a:rPr lang="ar-SA" sz="5400">
                <a:solidFill>
                  <a:srgbClr val="FFFF00"/>
                </a:solidFill>
                <a:latin typeface="Arabic Typesetting" pitchFamily="66" charset="-78"/>
                <a:cs typeface="Arabic Typesetting" pitchFamily="66" charset="-78"/>
              </a:rPr>
              <a:t>العلاج الشعاعي</a:t>
            </a:r>
          </a:p>
          <a:p>
            <a:pPr algn="ctr">
              <a:spcBef>
                <a:spcPct val="50000"/>
              </a:spcBef>
            </a:pPr>
            <a:r>
              <a:rPr lang="ar-SA" sz="5400">
                <a:solidFill>
                  <a:srgbClr val="66FF33"/>
                </a:solidFill>
                <a:latin typeface="Arabic Typesetting" pitchFamily="66" charset="-78"/>
                <a:cs typeface="Arabic Typesetting" pitchFamily="66" charset="-78"/>
              </a:rPr>
              <a:t>العلاج الكيماوي</a:t>
            </a:r>
          </a:p>
          <a:p>
            <a:pPr algn="ctr">
              <a:spcBef>
                <a:spcPct val="50000"/>
              </a:spcBef>
            </a:pPr>
            <a:r>
              <a:rPr lang="ar-SA" sz="5400">
                <a:solidFill>
                  <a:schemeClr val="accent1"/>
                </a:solidFill>
                <a:latin typeface="Arabic Typesetting" pitchFamily="66" charset="-78"/>
                <a:cs typeface="Arabic Typesetting" pitchFamily="66" charset="-78"/>
              </a:rPr>
              <a:t>العلاج الهرموني</a:t>
            </a:r>
            <a:r>
              <a:rPr lang="ar-SA" sz="5400">
                <a:latin typeface="Arabic Typesetting" pitchFamily="66" charset="-78"/>
                <a:cs typeface="Arabic Typesetting" pitchFamily="66" charset="-78"/>
              </a:rPr>
              <a:t> </a:t>
            </a:r>
            <a:endParaRPr lang="en-US" sz="5400">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0" name="Picture 6" descr="C002"/>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7109" name="WordArt 5"/>
          <p:cNvSpPr>
            <a:spLocks noChangeArrowheads="1" noChangeShapeType="1" noTextEdit="1"/>
          </p:cNvSpPr>
          <p:nvPr/>
        </p:nvSpPr>
        <p:spPr bwMode="auto">
          <a:xfrm>
            <a:off x="1476375" y="333375"/>
            <a:ext cx="6696075" cy="109855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النصائح</a:t>
            </a:r>
          </a:p>
        </p:txBody>
      </p:sp>
      <p:sp>
        <p:nvSpPr>
          <p:cNvPr id="47111" name="Text Box 7"/>
          <p:cNvSpPr txBox="1">
            <a:spLocks noChangeArrowheads="1"/>
          </p:cNvSpPr>
          <p:nvPr/>
        </p:nvSpPr>
        <p:spPr bwMode="auto">
          <a:xfrm>
            <a:off x="900113" y="1484313"/>
            <a:ext cx="7632700" cy="4770437"/>
          </a:xfrm>
          <a:prstGeom prst="rect">
            <a:avLst/>
          </a:prstGeom>
          <a:solidFill>
            <a:srgbClr val="FF99CC">
              <a:alpha val="27000"/>
            </a:srgbClr>
          </a:solidFill>
          <a:ln w="9525">
            <a:solidFill>
              <a:srgbClr val="FF99CC"/>
            </a:solidFill>
            <a:miter lim="800000"/>
            <a:headEnd/>
            <a:tailEnd/>
          </a:ln>
          <a:effectLst/>
        </p:spPr>
        <p:txBody>
          <a:bodyPr>
            <a:spAutoFit/>
          </a:bodyPr>
          <a:lstStyle/>
          <a:p>
            <a:pPr marL="342900" indent="-342900" algn="ctr">
              <a:spcBef>
                <a:spcPct val="50000"/>
              </a:spcBef>
              <a:buFontTx/>
              <a:buAutoNum type="arabicPeriod"/>
            </a:pPr>
            <a:r>
              <a:rPr lang="ar-SA" sz="3600">
                <a:solidFill>
                  <a:schemeClr val="bg1"/>
                </a:solidFill>
                <a:latin typeface="Arabic Typesetting" pitchFamily="66" charset="-78"/>
                <a:cs typeface="Arabic Typesetting" pitchFamily="66" charset="-78"/>
              </a:rPr>
              <a:t>إجراء الفحص الذاتي شهريا.</a:t>
            </a:r>
          </a:p>
          <a:p>
            <a:pPr marL="342900" indent="-342900" algn="ctr">
              <a:spcBef>
                <a:spcPct val="50000"/>
              </a:spcBef>
              <a:buFontTx/>
              <a:buAutoNum type="arabicPeriod"/>
            </a:pPr>
            <a:r>
              <a:rPr lang="ar-SA" sz="3600">
                <a:solidFill>
                  <a:schemeClr val="bg1"/>
                </a:solidFill>
                <a:latin typeface="Arabic Typesetting" pitchFamily="66" charset="-78"/>
                <a:cs typeface="Arabic Typesetting" pitchFamily="66" charset="-78"/>
              </a:rPr>
              <a:t>مراجعة الطبيب عند ظهور أي عوارض مرضية على الثدي أثناء الفحص الدوري.</a:t>
            </a:r>
            <a:r>
              <a:rPr lang="en-US" sz="3600">
                <a:solidFill>
                  <a:schemeClr val="bg1"/>
                </a:solidFill>
                <a:latin typeface="Arabic Typesetting" pitchFamily="66" charset="-78"/>
                <a:cs typeface="Arabic Typesetting" pitchFamily="66" charset="-78"/>
              </a:rPr>
              <a:t> </a:t>
            </a:r>
            <a:endParaRPr lang="ar-SA" sz="3600">
              <a:solidFill>
                <a:schemeClr val="bg1"/>
              </a:solidFill>
              <a:latin typeface="Arabic Typesetting" pitchFamily="66" charset="-78"/>
              <a:cs typeface="Arabic Typesetting" pitchFamily="66" charset="-78"/>
              <a:hlinkClick r:id="rId3"/>
            </a:endParaRPr>
          </a:p>
          <a:p>
            <a:pPr marL="342900" indent="-342900" algn="ctr">
              <a:buFontTx/>
              <a:buAutoNum type="arabicPeriod"/>
            </a:pPr>
            <a:r>
              <a:rPr lang="ar-SA" sz="3600">
                <a:solidFill>
                  <a:schemeClr val="bg1"/>
                </a:solidFill>
                <a:latin typeface="Arabic Typesetting" pitchFamily="66" charset="-78"/>
                <a:cs typeface="Arabic Typesetting" pitchFamily="66" charset="-78"/>
              </a:rPr>
              <a:t>الإكثار من أكل أطعمة الألياف.</a:t>
            </a:r>
            <a:r>
              <a:rPr lang="en-US" sz="3600">
                <a:solidFill>
                  <a:schemeClr val="bg1"/>
                </a:solidFill>
                <a:latin typeface="Arabic Typesetting" pitchFamily="66" charset="-78"/>
                <a:cs typeface="Arabic Typesetting" pitchFamily="66" charset="-78"/>
              </a:rPr>
              <a:t> </a:t>
            </a:r>
          </a:p>
          <a:p>
            <a:pPr marL="342900" indent="-342900" algn="ctr">
              <a:buFontTx/>
              <a:buAutoNum type="arabicPeriod"/>
            </a:pPr>
            <a:r>
              <a:rPr lang="ar-SA" sz="3600">
                <a:solidFill>
                  <a:schemeClr val="bg1"/>
                </a:solidFill>
                <a:latin typeface="Arabic Typesetting" pitchFamily="66" charset="-78"/>
                <a:cs typeface="Arabic Typesetting" pitchFamily="66" charset="-78"/>
              </a:rPr>
              <a:t>الإكثار من أكل الفواكه والخضار.</a:t>
            </a:r>
          </a:p>
          <a:p>
            <a:pPr marL="342900" indent="-342900" algn="ctr">
              <a:buFontTx/>
              <a:buAutoNum type="arabicPeriod"/>
            </a:pPr>
            <a:r>
              <a:rPr lang="ar-SA" sz="3600">
                <a:solidFill>
                  <a:schemeClr val="bg1"/>
                </a:solidFill>
                <a:latin typeface="Arabic Typesetting" pitchFamily="66" charset="-78"/>
                <a:cs typeface="Arabic Typesetting" pitchFamily="66" charset="-78"/>
              </a:rPr>
              <a:t>الرضاعة الطبيعية.</a:t>
            </a:r>
          </a:p>
          <a:p>
            <a:pPr marL="342900" indent="-342900" algn="ctr">
              <a:buFontTx/>
              <a:buAutoNum type="arabicPeriod"/>
            </a:pPr>
            <a:r>
              <a:rPr lang="ar-SA" sz="3600">
                <a:solidFill>
                  <a:schemeClr val="bg1"/>
                </a:solidFill>
                <a:latin typeface="Arabic Typesetting" pitchFamily="66" charset="-78"/>
                <a:cs typeface="Arabic Typesetting" pitchFamily="66" charset="-78"/>
              </a:rPr>
              <a:t>االإنجاب. </a:t>
            </a:r>
          </a:p>
          <a:p>
            <a:pPr marL="342900" indent="-342900" algn="ctr">
              <a:buFontTx/>
              <a:buAutoNum type="arabicPeriod"/>
            </a:pPr>
            <a:r>
              <a:rPr lang="ar-SA" sz="3600">
                <a:solidFill>
                  <a:schemeClr val="bg1"/>
                </a:solidFill>
                <a:latin typeface="Arabic Typesetting" pitchFamily="66" charset="-78"/>
                <a:cs typeface="Arabic Typesetting" pitchFamily="66" charset="-78"/>
              </a:rPr>
              <a:t>عدم أستحدام موانع الحمل لفترة طويلة.</a:t>
            </a:r>
            <a:endParaRPr lang="en-US" sz="3600">
              <a:solidFill>
                <a:schemeClr val="bg1"/>
              </a:solidFill>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Text Placeholder 2"/>
          <p:cNvSpPr>
            <a:spLocks noGrp="1"/>
          </p:cNvSpPr>
          <p:nvPr>
            <p:ph type="body" idx="1"/>
          </p:nvPr>
        </p:nvSpPr>
        <p:spPr/>
        <p:txBody>
          <a:bodyPr/>
          <a:lstStyle/>
          <a:p>
            <a:pPr algn="ctr"/>
            <a:r>
              <a:rPr lang="ar-EG" sz="6600" dirty="0" smtClean="0">
                <a:solidFill>
                  <a:srgbClr val="FFC000"/>
                </a:solidFill>
                <a:latin typeface="Andalus" pitchFamily="18" charset="-78"/>
                <a:cs typeface="Andalus" pitchFamily="18" charset="-78"/>
              </a:rPr>
              <a:t>شكرا </a:t>
            </a:r>
            <a:endParaRPr lang="ar-EG" sz="6600" dirty="0">
              <a:solidFill>
                <a:srgbClr val="FFC000"/>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539750" y="1700213"/>
            <a:ext cx="8280400" cy="3662541"/>
          </a:xfrm>
          <a:prstGeom prst="rect">
            <a:avLst/>
          </a:prstGeom>
          <a:solidFill>
            <a:schemeClr val="tx1">
              <a:alpha val="19000"/>
            </a:schemeClr>
          </a:solidFill>
          <a:ln w="9525">
            <a:solidFill>
              <a:schemeClr val="accent1"/>
            </a:solidFill>
            <a:miter lim="800000"/>
            <a:headEnd/>
            <a:tailEnd/>
          </a:ln>
          <a:effectLst/>
        </p:spPr>
        <p:txBody>
          <a:bodyPr>
            <a:spAutoFit/>
          </a:bodyPr>
          <a:lstStyle/>
          <a:p>
            <a:r>
              <a:rPr lang="ar-SA" sz="7200" dirty="0">
                <a:solidFill>
                  <a:schemeClr val="tx2"/>
                </a:solidFill>
                <a:latin typeface="Arabic Typesetting" pitchFamily="66" charset="-78"/>
                <a:cs typeface="Arabic Typesetting" pitchFamily="66" charset="-78"/>
              </a:rPr>
              <a:t>توصلت </a:t>
            </a:r>
            <a:r>
              <a:rPr lang="ar-SA" sz="7200" dirty="0" smtClean="0">
                <a:solidFill>
                  <a:schemeClr val="tx2"/>
                </a:solidFill>
                <a:latin typeface="Arabic Typesetting" pitchFamily="66" charset="-78"/>
                <a:cs typeface="Arabic Typesetting" pitchFamily="66" charset="-78"/>
              </a:rPr>
              <a:t>دراس</a:t>
            </a:r>
            <a:r>
              <a:rPr lang="ar-EG" sz="7200" dirty="0" smtClean="0">
                <a:solidFill>
                  <a:schemeClr val="tx2"/>
                </a:solidFill>
                <a:latin typeface="Arabic Typesetting" pitchFamily="66" charset="-78"/>
                <a:cs typeface="Arabic Typesetting" pitchFamily="66" charset="-78"/>
              </a:rPr>
              <a:t>ا</a:t>
            </a:r>
            <a:r>
              <a:rPr lang="ar-EG" sz="7200" dirty="0">
                <a:solidFill>
                  <a:schemeClr val="tx2"/>
                </a:solidFill>
                <a:latin typeface="Arabic Typesetting" pitchFamily="66" charset="-78"/>
                <a:cs typeface="Arabic Typesetting" pitchFamily="66" charset="-78"/>
              </a:rPr>
              <a:t>ت</a:t>
            </a:r>
            <a:r>
              <a:rPr lang="ar-SA" sz="7200" dirty="0" smtClean="0">
                <a:solidFill>
                  <a:schemeClr val="tx2"/>
                </a:solidFill>
                <a:latin typeface="Arabic Typesetting" pitchFamily="66" charset="-78"/>
                <a:cs typeface="Arabic Typesetting" pitchFamily="66" charset="-78"/>
              </a:rPr>
              <a:t> </a:t>
            </a:r>
            <a:r>
              <a:rPr lang="ar-SA" sz="7200" dirty="0">
                <a:solidFill>
                  <a:schemeClr val="tx2"/>
                </a:solidFill>
                <a:latin typeface="Arabic Typesetting" pitchFamily="66" charset="-78"/>
                <a:cs typeface="Arabic Typesetting" pitchFamily="66" charset="-78"/>
              </a:rPr>
              <a:t>علمية إلى أن</a:t>
            </a:r>
            <a:r>
              <a:rPr lang="ar-SA" sz="8800" dirty="0">
                <a:solidFill>
                  <a:schemeClr val="tx2"/>
                </a:solidFill>
                <a:latin typeface="Arabic Typesetting" pitchFamily="66" charset="-78"/>
                <a:cs typeface="Arabic Typesetting" pitchFamily="66" charset="-78"/>
              </a:rPr>
              <a:t> </a:t>
            </a:r>
            <a:r>
              <a:rPr lang="ar-SA" sz="8800" dirty="0">
                <a:solidFill>
                  <a:srgbClr val="FFFF00"/>
                </a:solidFill>
                <a:latin typeface="Arabic Typesetting" pitchFamily="66" charset="-78"/>
                <a:cs typeface="Arabic Typesetting" pitchFamily="66" charset="-78"/>
              </a:rPr>
              <a:t>6ر13</a:t>
            </a:r>
            <a:r>
              <a:rPr lang="ar-SA" sz="7200" dirty="0">
                <a:solidFill>
                  <a:schemeClr val="tx2"/>
                </a:solidFill>
                <a:latin typeface="Arabic Typesetting" pitchFamily="66" charset="-78"/>
                <a:cs typeface="Arabic Typesetting" pitchFamily="66" charset="-78"/>
              </a:rPr>
              <a:t> امرأة </a:t>
            </a:r>
            <a:r>
              <a:rPr lang="ar-SA" sz="7200" dirty="0" smtClean="0">
                <a:solidFill>
                  <a:schemeClr val="tx2"/>
                </a:solidFill>
                <a:latin typeface="Arabic Typesetting" pitchFamily="66" charset="-78"/>
                <a:cs typeface="Arabic Typesetting" pitchFamily="66" charset="-78"/>
              </a:rPr>
              <a:t> </a:t>
            </a:r>
            <a:r>
              <a:rPr lang="ar-SA" sz="7200" dirty="0">
                <a:solidFill>
                  <a:schemeClr val="tx2"/>
                </a:solidFill>
                <a:latin typeface="Arabic Typesetting" pitchFamily="66" charset="-78"/>
                <a:cs typeface="Arabic Typesetting" pitchFamily="66" charset="-78"/>
              </a:rPr>
              <a:t>تصاب </a:t>
            </a:r>
            <a:r>
              <a:rPr lang="ar-SA" sz="7200" dirty="0">
                <a:solidFill>
                  <a:srgbClr val="FFFF00"/>
                </a:solidFill>
                <a:latin typeface="Arabic Typesetting" pitchFamily="66" charset="-78"/>
                <a:cs typeface="Arabic Typesetting" pitchFamily="66" charset="-78"/>
              </a:rPr>
              <a:t>بسرطان </a:t>
            </a:r>
            <a:r>
              <a:rPr lang="ar-SA" sz="7200" dirty="0" smtClean="0">
                <a:solidFill>
                  <a:srgbClr val="FFFF00"/>
                </a:solidFill>
                <a:latin typeface="Arabic Typesetting" pitchFamily="66" charset="-78"/>
                <a:cs typeface="Arabic Typesetting" pitchFamily="66" charset="-78"/>
              </a:rPr>
              <a:t>الثدي</a:t>
            </a:r>
            <a:r>
              <a:rPr lang="ar-SA" sz="7200" dirty="0" smtClean="0">
                <a:solidFill>
                  <a:schemeClr val="tx2"/>
                </a:solidFill>
                <a:latin typeface="Arabic Typesetting" pitchFamily="66" charset="-78"/>
                <a:cs typeface="Arabic Typesetting" pitchFamily="66" charset="-78"/>
              </a:rPr>
              <a:t> </a:t>
            </a:r>
            <a:r>
              <a:rPr lang="ar-SA" sz="7200" dirty="0">
                <a:solidFill>
                  <a:schemeClr val="tx2"/>
                </a:solidFill>
                <a:latin typeface="Arabic Typesetting" pitchFamily="66" charset="-78"/>
                <a:cs typeface="Arabic Typesetting" pitchFamily="66" charset="-78"/>
              </a:rPr>
              <a:t>من بين كل مائة ألف </a:t>
            </a:r>
            <a:r>
              <a:rPr lang="ar-SA" sz="7200" dirty="0" smtClean="0">
                <a:solidFill>
                  <a:schemeClr val="tx2"/>
                </a:solidFill>
                <a:latin typeface="Arabic Typesetting" pitchFamily="66" charset="-78"/>
                <a:cs typeface="Arabic Typesetting" pitchFamily="66" charset="-78"/>
              </a:rPr>
              <a:t>امرأة0</a:t>
            </a:r>
            <a:endParaRPr lang="en-US" sz="7200" dirty="0">
              <a:solidFill>
                <a:schemeClr val="tx2"/>
              </a:solidFill>
              <a:latin typeface="Arabic Typesetting" pitchFamily="66" charset="-78"/>
              <a:cs typeface="Arabic Typesetting" pitchFamily="66" charset="-78"/>
            </a:endParaRPr>
          </a:p>
        </p:txBody>
      </p:sp>
      <p:sp>
        <p:nvSpPr>
          <p:cNvPr id="6149" name="WordArt 5"/>
          <p:cNvSpPr>
            <a:spLocks noChangeArrowheads="1" noChangeShapeType="1" noTextEdit="1"/>
          </p:cNvSpPr>
          <p:nvPr/>
        </p:nvSpPr>
        <p:spPr bwMode="auto">
          <a:xfrm>
            <a:off x="1476375" y="260350"/>
            <a:ext cx="6911975"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سرطان الثدي</a:t>
            </a:r>
          </a:p>
        </p:txBody>
      </p:sp>
      <p:pic>
        <p:nvPicPr>
          <p:cNvPr id="6150" name="Picture 6" descr="m27"/>
          <p:cNvPicPr>
            <a:picLocks noChangeAspect="1" noChangeArrowheads="1" noCrop="1"/>
          </p:cNvPicPr>
          <p:nvPr/>
        </p:nvPicPr>
        <p:blipFill>
          <a:blip r:embed="rId2" cstate="print"/>
          <a:srcRect/>
          <a:stretch>
            <a:fillRect/>
          </a:stretch>
        </p:blipFill>
        <p:spPr bwMode="auto">
          <a:xfrm>
            <a:off x="739775" y="1844675"/>
            <a:ext cx="692150" cy="863600"/>
          </a:xfrm>
          <a:prstGeom prst="rect">
            <a:avLst/>
          </a:prstGeom>
          <a:noFill/>
        </p:spPr>
      </p:pic>
      <p:pic>
        <p:nvPicPr>
          <p:cNvPr id="6151" name="Picture 7" descr="bektsh25"/>
          <p:cNvPicPr>
            <a:picLocks noChangeAspect="1" noChangeArrowheads="1" noCrop="1"/>
          </p:cNvPicPr>
          <p:nvPr/>
        </p:nvPicPr>
        <p:blipFill>
          <a:blip r:embed="rId3" cstate="print"/>
          <a:srcRect/>
          <a:stretch>
            <a:fillRect/>
          </a:stretch>
        </p:blipFill>
        <p:spPr bwMode="auto">
          <a:xfrm>
            <a:off x="755650" y="5516563"/>
            <a:ext cx="762000" cy="7620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6" name="Text Box 8"/>
          <p:cNvSpPr txBox="1">
            <a:spLocks noChangeArrowheads="1"/>
          </p:cNvSpPr>
          <p:nvPr/>
        </p:nvSpPr>
        <p:spPr bwMode="auto">
          <a:xfrm>
            <a:off x="0" y="4437063"/>
            <a:ext cx="9144000" cy="2430462"/>
          </a:xfrm>
          <a:prstGeom prst="rect">
            <a:avLst/>
          </a:prstGeom>
          <a:gradFill rotWithShape="1">
            <a:gsLst>
              <a:gs pos="0">
                <a:srgbClr val="FFFF99"/>
              </a:gs>
              <a:gs pos="100000">
                <a:srgbClr val="FFFF99">
                  <a:gamma/>
                  <a:shade val="46275"/>
                  <a:invGamma/>
                </a:srgbClr>
              </a:gs>
            </a:gsLst>
            <a:path path="shape">
              <a:fillToRect l="50000" t="50000" r="50000" b="50000"/>
            </a:path>
          </a:gradFill>
          <a:ln w="9525">
            <a:noFill/>
            <a:miter lim="800000"/>
            <a:headEnd/>
            <a:tailEnd/>
          </a:ln>
          <a:effectLst/>
        </p:spPr>
        <p:txBody>
          <a:bodyPr>
            <a:spAutoFit/>
          </a:bodyPr>
          <a:lstStyle/>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p:txBody>
      </p:sp>
      <p:sp>
        <p:nvSpPr>
          <p:cNvPr id="48133" name="WordArt 5"/>
          <p:cNvSpPr>
            <a:spLocks noChangeArrowheads="1" noChangeShapeType="1" noTextEdit="1"/>
          </p:cNvSpPr>
          <p:nvPr/>
        </p:nvSpPr>
        <p:spPr bwMode="auto">
          <a:xfrm>
            <a:off x="1476375" y="260350"/>
            <a:ext cx="6192838"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سرطان الثدي</a:t>
            </a:r>
          </a:p>
        </p:txBody>
      </p:sp>
      <p:sp>
        <p:nvSpPr>
          <p:cNvPr id="48134" name="WordArt 6"/>
          <p:cNvSpPr>
            <a:spLocks noChangeArrowheads="1" noChangeShapeType="1" noTextEdit="1"/>
          </p:cNvSpPr>
          <p:nvPr/>
        </p:nvSpPr>
        <p:spPr bwMode="auto">
          <a:xfrm>
            <a:off x="755650" y="2205038"/>
            <a:ext cx="7127875" cy="1871662"/>
          </a:xfrm>
          <a:prstGeom prst="rect">
            <a:avLst/>
          </a:prstGeom>
        </p:spPr>
        <p:txBody>
          <a:bodyPr wrap="none" fromWordArt="1">
            <a:prstTxWarp prst="textPlain">
              <a:avLst>
                <a:gd name="adj" fmla="val 50000"/>
              </a:avLst>
            </a:prstTxWarp>
          </a:bodyPr>
          <a:lstStyle/>
          <a:p>
            <a:pPr algn="ctr"/>
            <a:r>
              <a:rPr lang="ar-EG" sz="2000" kern="10">
                <a:ln w="12700">
                  <a:solidFill>
                    <a:srgbClr val="EAEAEA"/>
                  </a:solidFill>
                  <a:round/>
                  <a:headEnd/>
                  <a:tailEnd/>
                </a:ln>
                <a:effectLst>
                  <a:outerShdw dist="35921" dir="2700000" sy="50000" kx="2115830" algn="bl" rotWithShape="0">
                    <a:srgbClr val="C0C0C0">
                      <a:alpha val="80000"/>
                    </a:srgbClr>
                  </a:outerShdw>
                </a:effectLst>
                <a:latin typeface="Arabic Typesetting"/>
                <a:cs typeface="Arabic Typesetting"/>
              </a:rPr>
              <a:t>اكتشاف سرطان الثدي مبكرا وعلاجه</a:t>
            </a:r>
          </a:p>
          <a:p>
            <a:pPr algn="ctr"/>
            <a:r>
              <a:rPr lang="ar-EG" sz="2000" kern="10">
                <a:ln w="12700">
                  <a:solidFill>
                    <a:srgbClr val="EAEAEA"/>
                  </a:solidFill>
                  <a:round/>
                  <a:headEnd/>
                  <a:tailEnd/>
                </a:ln>
                <a:effectLst>
                  <a:outerShdw dist="35921" dir="2700000" sy="50000" kx="2115830" algn="bl" rotWithShape="0">
                    <a:srgbClr val="C0C0C0">
                      <a:alpha val="80000"/>
                    </a:srgbClr>
                  </a:outerShdw>
                </a:effectLst>
                <a:latin typeface="Arabic Typesetting"/>
                <a:cs typeface="Arabic Typesetting"/>
              </a:rPr>
              <a:t> مبكرا يؤدي في أغلب الأحيان </a:t>
            </a:r>
          </a:p>
        </p:txBody>
      </p:sp>
      <p:sp>
        <p:nvSpPr>
          <p:cNvPr id="48135" name="WordArt 7"/>
          <p:cNvSpPr>
            <a:spLocks noChangeArrowheads="1" noChangeShapeType="1" noTextEdit="1"/>
          </p:cNvSpPr>
          <p:nvPr/>
        </p:nvSpPr>
        <p:spPr bwMode="auto">
          <a:xfrm>
            <a:off x="1403350" y="5084763"/>
            <a:ext cx="6985000" cy="1368425"/>
          </a:xfrm>
          <a:prstGeom prst="rect">
            <a:avLst/>
          </a:prstGeom>
        </p:spPr>
        <p:txBody>
          <a:bodyPr wrap="none" fromWordArt="1">
            <a:prstTxWarp prst="textPlain">
              <a:avLst>
                <a:gd name="adj" fmla="val 50000"/>
              </a:avLst>
            </a:prstTxWarp>
          </a:bodyPr>
          <a:lstStyle/>
          <a:p>
            <a:pPr algn="ctr"/>
            <a:r>
              <a:rPr lang="ar-EG" sz="3600" b="1" kern="10">
                <a:ln w="38100">
                  <a:solidFill>
                    <a:schemeClr val="tx1"/>
                  </a:solidFill>
                  <a:round/>
                  <a:headEnd/>
                  <a:tailEnd/>
                </a:ln>
                <a:solidFill>
                  <a:schemeClr val="bg1"/>
                </a:solidFill>
                <a:effectLst>
                  <a:outerShdw dist="35921" dir="2700000" sy="50000" kx="2115830" algn="bl" rotWithShape="0">
                    <a:srgbClr val="C0C0C0">
                      <a:alpha val="80000"/>
                    </a:srgbClr>
                  </a:outerShdw>
                </a:effectLst>
                <a:latin typeface="Arabic Typesetting"/>
                <a:cs typeface="Arabic Typesetting"/>
              </a:rPr>
              <a:t>للشفاء التام</a:t>
            </a:r>
          </a:p>
        </p:txBody>
      </p:sp>
      <p:sp>
        <p:nvSpPr>
          <p:cNvPr id="48137" name="Text Box 9"/>
          <p:cNvSpPr txBox="1">
            <a:spLocks noChangeArrowheads="1"/>
          </p:cNvSpPr>
          <p:nvPr/>
        </p:nvSpPr>
        <p:spPr bwMode="auto">
          <a:xfrm>
            <a:off x="0" y="1773238"/>
            <a:ext cx="9144000" cy="2843212"/>
          </a:xfrm>
          <a:prstGeom prst="rect">
            <a:avLst/>
          </a:prstGeom>
          <a:solidFill>
            <a:schemeClr val="tx1">
              <a:alpha val="14000"/>
            </a:schemeClr>
          </a:solidFill>
          <a:ln w="57150" cmpd="thinThick">
            <a:noFill/>
            <a:miter lim="800000"/>
            <a:headEnd/>
            <a:tailEnd/>
          </a:ln>
          <a:effectLst/>
        </p:spPr>
        <p:txBody>
          <a:bodyPr>
            <a:spAutoFit/>
          </a:bodyPr>
          <a:lstStyle/>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en-US" sz="1800"/>
          </a:p>
        </p:txBody>
      </p:sp>
      <p:pic>
        <p:nvPicPr>
          <p:cNvPr id="48138" name="Picture 10" descr="m8"/>
          <p:cNvPicPr>
            <a:picLocks noChangeAspect="1" noChangeArrowheads="1" noCrop="1"/>
          </p:cNvPicPr>
          <p:nvPr/>
        </p:nvPicPr>
        <p:blipFill>
          <a:blip r:embed="rId2" cstate="print"/>
          <a:srcRect/>
          <a:stretch>
            <a:fillRect/>
          </a:stretch>
        </p:blipFill>
        <p:spPr bwMode="auto">
          <a:xfrm>
            <a:off x="250825" y="4292600"/>
            <a:ext cx="1584325" cy="12477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8" name="Text Box 8"/>
          <p:cNvSpPr txBox="1">
            <a:spLocks noChangeArrowheads="1"/>
          </p:cNvSpPr>
          <p:nvPr/>
        </p:nvSpPr>
        <p:spPr bwMode="auto">
          <a:xfrm>
            <a:off x="-828675" y="4840288"/>
            <a:ext cx="10585450" cy="2017712"/>
          </a:xfrm>
          <a:prstGeom prst="rect">
            <a:avLst/>
          </a:prstGeom>
          <a:gradFill rotWithShape="1">
            <a:gsLst>
              <a:gs pos="0">
                <a:srgbClr val="FFFF99"/>
              </a:gs>
              <a:gs pos="100000">
                <a:srgbClr val="FFFF99">
                  <a:gamma/>
                  <a:shade val="46275"/>
                  <a:invGamma/>
                </a:srgbClr>
              </a:gs>
            </a:gsLst>
            <a:path path="shape">
              <a:fillToRect l="50000" t="50000" r="50000" b="50000"/>
            </a:path>
          </a:gradFill>
          <a:ln w="9525">
            <a:noFill/>
            <a:miter lim="800000"/>
            <a:headEnd/>
            <a:tailEnd/>
          </a:ln>
          <a:effectLst/>
        </p:spPr>
        <p:txBody>
          <a:bodyPr>
            <a:spAutoFit/>
          </a:bodyPr>
          <a:lstStyle/>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p:txBody>
      </p:sp>
      <p:sp>
        <p:nvSpPr>
          <p:cNvPr id="163845" name="WordArt 5"/>
          <p:cNvSpPr>
            <a:spLocks noChangeArrowheads="1" noChangeShapeType="1" noTextEdit="1"/>
          </p:cNvSpPr>
          <p:nvPr/>
        </p:nvSpPr>
        <p:spPr bwMode="auto">
          <a:xfrm>
            <a:off x="539750" y="1989138"/>
            <a:ext cx="7848600" cy="1944687"/>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effectLst>
                  <a:outerShdw dist="35921" dir="2700000" sy="50000" kx="2115830" algn="bl" rotWithShape="0">
                    <a:srgbClr val="C0C0C0">
                      <a:alpha val="80000"/>
                    </a:srgbClr>
                  </a:outerShdw>
                </a:effectLst>
                <a:latin typeface="Arabic Typesetting"/>
                <a:cs typeface="Arabic Typesetting"/>
              </a:rPr>
              <a:t>اكتشاف سرطان الثدي متأخرايعني </a:t>
            </a:r>
          </a:p>
          <a:p>
            <a:pPr algn="ctr"/>
            <a:r>
              <a:rPr lang="ar-EG" sz="3600" kern="10">
                <a:ln w="12700">
                  <a:solidFill>
                    <a:srgbClr val="EAEAEA"/>
                  </a:solidFill>
                  <a:round/>
                  <a:headEnd/>
                  <a:tailEnd/>
                </a:ln>
                <a:effectLst>
                  <a:outerShdw dist="35921" dir="2700000" sy="50000" kx="2115830" algn="bl" rotWithShape="0">
                    <a:srgbClr val="C0C0C0">
                      <a:alpha val="80000"/>
                    </a:srgbClr>
                  </a:outerShdw>
                </a:effectLst>
                <a:latin typeface="Arabic Typesetting"/>
                <a:cs typeface="Arabic Typesetting"/>
              </a:rPr>
              <a:t>تفشي المرض في الجسم بنسبة </a:t>
            </a:r>
          </a:p>
        </p:txBody>
      </p:sp>
      <p:sp>
        <p:nvSpPr>
          <p:cNvPr id="163846" name="WordArt 6"/>
          <p:cNvSpPr>
            <a:spLocks noChangeArrowheads="1" noChangeShapeType="1" noTextEdit="1"/>
          </p:cNvSpPr>
          <p:nvPr/>
        </p:nvSpPr>
        <p:spPr bwMode="auto">
          <a:xfrm>
            <a:off x="1763713" y="3860800"/>
            <a:ext cx="5545137" cy="811213"/>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effectLst>
                  <a:outerShdw dist="35921" dir="2700000" sy="50000" kx="2115830" algn="bl" rotWithShape="0">
                    <a:srgbClr val="C0C0C0">
                      <a:alpha val="80000"/>
                    </a:srgbClr>
                  </a:outerShdw>
                </a:effectLst>
                <a:latin typeface="Arabic Typesetting"/>
                <a:cs typeface="Arabic Typesetting"/>
              </a:rPr>
              <a:t>كبيرة ويصبح </a:t>
            </a:r>
          </a:p>
        </p:txBody>
      </p:sp>
      <p:sp>
        <p:nvSpPr>
          <p:cNvPr id="163847" name="WordArt 7"/>
          <p:cNvSpPr>
            <a:spLocks noChangeArrowheads="1" noChangeShapeType="1" noTextEdit="1"/>
          </p:cNvSpPr>
          <p:nvPr/>
        </p:nvSpPr>
        <p:spPr bwMode="auto">
          <a:xfrm>
            <a:off x="971550" y="5229225"/>
            <a:ext cx="7200900" cy="1047750"/>
          </a:xfrm>
          <a:prstGeom prst="rect">
            <a:avLst/>
          </a:prstGeom>
        </p:spPr>
        <p:txBody>
          <a:bodyPr wrap="none" fromWordArt="1">
            <a:prstTxWarp prst="textPlain">
              <a:avLst>
                <a:gd name="adj" fmla="val 50000"/>
              </a:avLst>
            </a:prstTxWarp>
          </a:bodyPr>
          <a:lstStyle/>
          <a:p>
            <a:pPr algn="ctr"/>
            <a:r>
              <a:rPr lang="ar-EG" sz="3600" b="1" kern="10">
                <a:ln w="41275">
                  <a:solidFill>
                    <a:schemeClr val="tx1"/>
                  </a:solidFill>
                  <a:round/>
                  <a:headEnd/>
                  <a:tailEnd/>
                </a:ln>
                <a:solidFill>
                  <a:schemeClr val="bg1"/>
                </a:solidFill>
                <a:effectLst>
                  <a:outerShdw dist="35921" dir="2700000" sy="50000" kx="2115830" algn="bl" rotWithShape="0">
                    <a:srgbClr val="C0C0C0">
                      <a:alpha val="80000"/>
                    </a:srgbClr>
                  </a:outerShdw>
                </a:effectLst>
                <a:latin typeface="Arabic Typesetting"/>
                <a:cs typeface="Arabic Typesetting"/>
              </a:rPr>
              <a:t>علاجه صعبا</a:t>
            </a:r>
          </a:p>
        </p:txBody>
      </p:sp>
      <p:sp>
        <p:nvSpPr>
          <p:cNvPr id="163849" name="WordArt 9"/>
          <p:cNvSpPr>
            <a:spLocks noChangeArrowheads="1" noChangeShapeType="1" noTextEdit="1"/>
          </p:cNvSpPr>
          <p:nvPr/>
        </p:nvSpPr>
        <p:spPr bwMode="auto">
          <a:xfrm>
            <a:off x="1187450" y="404813"/>
            <a:ext cx="6911975"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سرطان الثدي</a:t>
            </a:r>
          </a:p>
        </p:txBody>
      </p:sp>
      <p:sp>
        <p:nvSpPr>
          <p:cNvPr id="163851" name="Text Box 11"/>
          <p:cNvSpPr txBox="1">
            <a:spLocks noChangeArrowheads="1"/>
          </p:cNvSpPr>
          <p:nvPr/>
        </p:nvSpPr>
        <p:spPr bwMode="auto">
          <a:xfrm>
            <a:off x="0" y="1844675"/>
            <a:ext cx="9144000" cy="3255963"/>
          </a:xfrm>
          <a:prstGeom prst="rect">
            <a:avLst/>
          </a:prstGeom>
          <a:solidFill>
            <a:schemeClr val="tx1">
              <a:alpha val="17000"/>
            </a:schemeClr>
          </a:solidFill>
          <a:ln w="9525">
            <a:noFill/>
            <a:miter lim="800000"/>
            <a:headEnd/>
            <a:tailEnd/>
          </a:ln>
          <a:effectLst/>
        </p:spPr>
        <p:txBody>
          <a:bodyPr>
            <a:spAutoFit/>
          </a:bodyPr>
          <a:lstStyle/>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en-US" sz="1800"/>
          </a:p>
        </p:txBody>
      </p:sp>
      <p:pic>
        <p:nvPicPr>
          <p:cNvPr id="163852" name="Picture 12" descr="m8"/>
          <p:cNvPicPr>
            <a:picLocks noChangeAspect="1" noChangeArrowheads="1" noCrop="1"/>
          </p:cNvPicPr>
          <p:nvPr/>
        </p:nvPicPr>
        <p:blipFill>
          <a:blip r:embed="rId2" cstate="print"/>
          <a:srcRect/>
          <a:stretch>
            <a:fillRect/>
          </a:stretch>
        </p:blipFill>
        <p:spPr bwMode="auto">
          <a:xfrm>
            <a:off x="0" y="4076700"/>
            <a:ext cx="1368425" cy="107791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ChangeArrowheads="1"/>
          </p:cNvSpPr>
          <p:nvPr/>
        </p:nvSpPr>
        <p:spPr bwMode="auto">
          <a:xfrm>
            <a:off x="250825" y="1989138"/>
            <a:ext cx="8618538" cy="1938992"/>
          </a:xfrm>
          <a:prstGeom prst="rect">
            <a:avLst/>
          </a:prstGeom>
          <a:solidFill>
            <a:schemeClr val="tx1">
              <a:alpha val="24001"/>
            </a:schemeClr>
          </a:solidFill>
          <a:ln w="9525">
            <a:solidFill>
              <a:schemeClr val="accent1"/>
            </a:solidFill>
            <a:miter lim="800000"/>
            <a:headEnd/>
            <a:tailEnd/>
          </a:ln>
          <a:effectLst/>
        </p:spPr>
        <p:txBody>
          <a:bodyPr>
            <a:spAutoFit/>
          </a:bodyPr>
          <a:lstStyle/>
          <a:p>
            <a:r>
              <a:rPr lang="ar-SA" dirty="0" smtClean="0">
                <a:solidFill>
                  <a:srgbClr val="66FF33"/>
                </a:solidFill>
                <a:latin typeface="Arabic Typesetting" pitchFamily="66" charset="-78"/>
                <a:cs typeface="Arabic Typesetting" pitchFamily="66" charset="-78"/>
              </a:rPr>
              <a:t>ثلثي</a:t>
            </a:r>
            <a:r>
              <a:rPr lang="ar-SA" dirty="0" smtClean="0">
                <a:solidFill>
                  <a:schemeClr val="tx2"/>
                </a:solidFill>
                <a:latin typeface="Arabic Typesetting" pitchFamily="66" charset="-78"/>
                <a:cs typeface="Arabic Typesetting" pitchFamily="66" charset="-78"/>
              </a:rPr>
              <a:t> </a:t>
            </a:r>
            <a:r>
              <a:rPr lang="ar-SA" dirty="0">
                <a:solidFill>
                  <a:schemeClr val="tx2"/>
                </a:solidFill>
                <a:latin typeface="Arabic Typesetting" pitchFamily="66" charset="-78"/>
                <a:cs typeface="Arabic Typesetting" pitchFamily="66" charset="-78"/>
              </a:rPr>
              <a:t>الحالات المصابة </a:t>
            </a:r>
            <a:r>
              <a:rPr lang="ar-SA" dirty="0">
                <a:solidFill>
                  <a:srgbClr val="66FF33"/>
                </a:solidFill>
                <a:latin typeface="Arabic Typesetting" pitchFamily="66" charset="-78"/>
                <a:cs typeface="Arabic Typesetting" pitchFamily="66" charset="-78"/>
              </a:rPr>
              <a:t>بسرطان الثدي</a:t>
            </a:r>
            <a:r>
              <a:rPr lang="ar-SA" dirty="0">
                <a:solidFill>
                  <a:schemeClr val="tx2"/>
                </a:solidFill>
                <a:latin typeface="Arabic Typesetting" pitchFamily="66" charset="-78"/>
                <a:cs typeface="Arabic Typesetting" pitchFamily="66" charset="-78"/>
              </a:rPr>
              <a:t> </a:t>
            </a:r>
            <a:r>
              <a:rPr lang="ar-SA" dirty="0" smtClean="0">
                <a:solidFill>
                  <a:schemeClr val="tx2"/>
                </a:solidFill>
                <a:latin typeface="Arabic Typesetting" pitchFamily="66" charset="-78"/>
                <a:cs typeface="Arabic Typesetting" pitchFamily="66" charset="-78"/>
              </a:rPr>
              <a:t>يتم </a:t>
            </a:r>
            <a:r>
              <a:rPr lang="ar-SA" dirty="0">
                <a:solidFill>
                  <a:schemeClr val="tx2"/>
                </a:solidFill>
                <a:latin typeface="Arabic Typesetting" pitchFamily="66" charset="-78"/>
                <a:cs typeface="Arabic Typesetting" pitchFamily="66" charset="-78"/>
              </a:rPr>
              <a:t>تشخيصها في مراحل </a:t>
            </a:r>
            <a:r>
              <a:rPr lang="ar-SA" dirty="0">
                <a:solidFill>
                  <a:schemeClr val="accent1"/>
                </a:solidFill>
                <a:latin typeface="Arabic Typesetting" pitchFamily="66" charset="-78"/>
                <a:cs typeface="Arabic Typesetting" pitchFamily="66" charset="-78"/>
              </a:rPr>
              <a:t>متقدمة </a:t>
            </a:r>
            <a:r>
              <a:rPr lang="ar-SA" dirty="0">
                <a:solidFill>
                  <a:schemeClr val="tx2"/>
                </a:solidFill>
                <a:latin typeface="Arabic Typesetting" pitchFamily="66" charset="-78"/>
                <a:cs typeface="Arabic Typesetting" pitchFamily="66" charset="-78"/>
              </a:rPr>
              <a:t>والثلث الباقي في </a:t>
            </a:r>
            <a:r>
              <a:rPr lang="ar-SA" dirty="0">
                <a:solidFill>
                  <a:schemeClr val="accent1"/>
                </a:solidFill>
                <a:latin typeface="Arabic Typesetting" pitchFamily="66" charset="-78"/>
                <a:cs typeface="Arabic Typesetting" pitchFamily="66" charset="-78"/>
              </a:rPr>
              <a:t>مراحل مبكرة</a:t>
            </a:r>
            <a:r>
              <a:rPr lang="ar-SA" dirty="0">
                <a:solidFill>
                  <a:schemeClr val="tx2"/>
                </a:solidFill>
                <a:latin typeface="Arabic Typesetting" pitchFamily="66" charset="-78"/>
                <a:cs typeface="Arabic Typesetting" pitchFamily="66" charset="-78"/>
              </a:rPr>
              <a:t> .</a:t>
            </a:r>
            <a:endParaRPr lang="en-US" dirty="0">
              <a:solidFill>
                <a:schemeClr val="tx2"/>
              </a:solidFill>
              <a:latin typeface="Arabic Typesetting" pitchFamily="66" charset="-78"/>
              <a:cs typeface="Arabic Typesetting" pitchFamily="66" charset="-78"/>
            </a:endParaRPr>
          </a:p>
        </p:txBody>
      </p:sp>
      <p:sp>
        <p:nvSpPr>
          <p:cNvPr id="7173" name="WordArt 5"/>
          <p:cNvSpPr>
            <a:spLocks noChangeArrowheads="1" noChangeShapeType="1" noTextEdit="1"/>
          </p:cNvSpPr>
          <p:nvPr/>
        </p:nvSpPr>
        <p:spPr bwMode="auto">
          <a:xfrm>
            <a:off x="1476375" y="260350"/>
            <a:ext cx="6192838"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سرطان الثدي</a:t>
            </a:r>
          </a:p>
        </p:txBody>
      </p:sp>
      <p:sp>
        <p:nvSpPr>
          <p:cNvPr id="7175" name="Text Box 7" descr="صور"/>
          <p:cNvSpPr txBox="1">
            <a:spLocks noChangeArrowheads="1"/>
          </p:cNvSpPr>
          <p:nvPr/>
        </p:nvSpPr>
        <p:spPr bwMode="auto">
          <a:xfrm>
            <a:off x="7740650" y="0"/>
            <a:ext cx="1403350" cy="2027238"/>
          </a:xfrm>
          <a:prstGeom prst="rect">
            <a:avLst/>
          </a:prstGeom>
          <a:blipFill dpi="0" rotWithShape="1">
            <a:blip r:embed="rId2" cstate="print">
              <a:alphaModFix amt="37000"/>
            </a:blip>
            <a:srcRect/>
            <a:stretch>
              <a:fillRect/>
            </a:stretch>
          </a:blipFill>
          <a:ln w="9525">
            <a:solidFill>
              <a:schemeClr val="accent1"/>
            </a:solidFill>
            <a:miter lim="800000"/>
            <a:headEnd/>
            <a:tailEnd/>
          </a:ln>
          <a:effectLst/>
        </p:spPr>
        <p:txBody>
          <a:bodyPr>
            <a:spAutoFit/>
          </a:bodyPr>
          <a:lstStyle/>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ar-SA" sz="1800"/>
          </a:p>
          <a:p>
            <a:pPr>
              <a:spcBef>
                <a:spcPct val="50000"/>
              </a:spcBef>
            </a:pPr>
            <a:endParaRPr 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Picture 7" descr="hckrzrock"/>
          <p:cNvPicPr>
            <a:picLocks noChangeAspect="1" noChangeArrowheads="1" noCrop="1"/>
          </p:cNvPicPr>
          <p:nvPr/>
        </p:nvPicPr>
        <p:blipFill>
          <a:blip r:embed="rId2" cstate="print"/>
          <a:srcRect/>
          <a:stretch>
            <a:fillRect/>
          </a:stretch>
        </p:blipFill>
        <p:spPr bwMode="auto">
          <a:xfrm>
            <a:off x="468313" y="2276475"/>
            <a:ext cx="2190750" cy="2114550"/>
          </a:xfrm>
          <a:prstGeom prst="rect">
            <a:avLst/>
          </a:prstGeom>
          <a:noFill/>
        </p:spPr>
      </p:pic>
      <p:sp>
        <p:nvSpPr>
          <p:cNvPr id="8197" name="WordArt 5"/>
          <p:cNvSpPr>
            <a:spLocks noChangeArrowheads="1" noChangeShapeType="1" noTextEdit="1"/>
          </p:cNvSpPr>
          <p:nvPr/>
        </p:nvSpPr>
        <p:spPr bwMode="auto">
          <a:xfrm>
            <a:off x="684213" y="333375"/>
            <a:ext cx="7632700" cy="1295400"/>
          </a:xfrm>
          <a:prstGeom prst="rect">
            <a:avLst/>
          </a:prstGeom>
        </p:spPr>
        <p:txBody>
          <a:bodyPr wrap="none" fromWordArt="1">
            <a:prstTxWarp prst="textPlain">
              <a:avLst>
                <a:gd name="adj" fmla="val 50000"/>
              </a:avLst>
            </a:prstTxWarp>
          </a:bodyPr>
          <a:lstStyle/>
          <a:p>
            <a:pPr algn="ctr"/>
            <a:r>
              <a:rPr lang="ar-EG"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abic Typesetting"/>
                <a:cs typeface="Arabic Typesetting"/>
              </a:rPr>
              <a:t>الظواهر التي يسببها الورم: </a:t>
            </a:r>
          </a:p>
        </p:txBody>
      </p:sp>
      <p:sp>
        <p:nvSpPr>
          <p:cNvPr id="8198" name="Rectangle 6"/>
          <p:cNvSpPr>
            <a:spLocks noChangeArrowheads="1"/>
          </p:cNvSpPr>
          <p:nvPr/>
        </p:nvSpPr>
        <p:spPr bwMode="auto">
          <a:xfrm>
            <a:off x="395288" y="2241550"/>
            <a:ext cx="8353425" cy="3759200"/>
          </a:xfrm>
          <a:prstGeom prst="rect">
            <a:avLst/>
          </a:prstGeom>
          <a:gradFill rotWithShape="1">
            <a:gsLst>
              <a:gs pos="0">
                <a:srgbClr val="000082"/>
              </a:gs>
              <a:gs pos="15000">
                <a:srgbClr val="66008F">
                  <a:alpha val="79300"/>
                </a:srgbClr>
              </a:gs>
              <a:gs pos="32499">
                <a:srgbClr val="BA0066">
                  <a:alpha val="55151"/>
                </a:srgbClr>
              </a:gs>
              <a:gs pos="45000">
                <a:srgbClr val="FF0000">
                  <a:alpha val="37900"/>
                </a:srgbClr>
              </a:gs>
              <a:gs pos="50000">
                <a:srgbClr val="FF8200">
                  <a:alpha val="31000"/>
                </a:srgbClr>
              </a:gs>
              <a:gs pos="55001">
                <a:srgbClr val="FF0000">
                  <a:alpha val="37900"/>
                </a:srgbClr>
              </a:gs>
              <a:gs pos="67501">
                <a:srgbClr val="BA0066">
                  <a:alpha val="55151"/>
                </a:srgbClr>
              </a:gs>
              <a:gs pos="85000">
                <a:srgbClr val="66008F">
                  <a:alpha val="79300"/>
                </a:srgbClr>
              </a:gs>
              <a:gs pos="100000">
                <a:srgbClr val="000082"/>
              </a:gs>
            </a:gsLst>
            <a:lin ang="5400000" scaled="1"/>
          </a:gradFill>
          <a:ln w="9525">
            <a:solidFill>
              <a:schemeClr val="accent1"/>
            </a:solidFill>
            <a:miter lim="800000"/>
            <a:headEnd/>
            <a:tailEnd/>
          </a:ln>
          <a:effectLst/>
        </p:spPr>
        <p:txBody>
          <a:bodyPr anchor="ctr">
            <a:spAutoFit/>
          </a:bodyPr>
          <a:lstStyle/>
          <a:p>
            <a:pPr>
              <a:buFontTx/>
              <a:buChar char="•"/>
            </a:pPr>
            <a:r>
              <a:rPr lang="ar-SA" b="1">
                <a:cs typeface="Arabic Typesetting" pitchFamily="66" charset="-78"/>
              </a:rPr>
              <a:t>أول ما يشير الداء له هو </a:t>
            </a:r>
            <a:r>
              <a:rPr lang="ar-SA" b="1">
                <a:solidFill>
                  <a:srgbClr val="66FF33"/>
                </a:solidFill>
                <a:cs typeface="Arabic Typesetting" pitchFamily="66" charset="-78"/>
              </a:rPr>
              <a:t>ظهور كتلة</a:t>
            </a:r>
            <a:r>
              <a:rPr lang="ar-SA" b="1">
                <a:cs typeface="Arabic Typesetting" pitchFamily="66" charset="-78"/>
              </a:rPr>
              <a:t> في الثدي تكتشفه المريضة بنفسها وعادةً تكون </a:t>
            </a:r>
            <a:r>
              <a:rPr lang="ar-SA" b="1">
                <a:solidFill>
                  <a:srgbClr val="FFFF00"/>
                </a:solidFill>
                <a:cs typeface="Arabic Typesetting" pitchFamily="66" charset="-78"/>
              </a:rPr>
              <a:t>الكتلة غير مؤلمة</a:t>
            </a:r>
            <a:r>
              <a:rPr lang="ar-SA" b="1">
                <a:cs typeface="Arabic Typesetting" pitchFamily="66" charset="-78"/>
              </a:rPr>
              <a:t> . </a:t>
            </a:r>
          </a:p>
          <a:p>
            <a:pPr>
              <a:buFontTx/>
              <a:buChar char="•"/>
            </a:pPr>
            <a:r>
              <a:rPr lang="ar-SA" b="1">
                <a:solidFill>
                  <a:srgbClr val="66FF33"/>
                </a:solidFill>
                <a:cs typeface="Arabic Typesetting" pitchFamily="66" charset="-78"/>
              </a:rPr>
              <a:t>سيلان دموي </a:t>
            </a:r>
            <a:r>
              <a:rPr lang="ar-SA" b="1">
                <a:cs typeface="Arabic Typesetting" pitchFamily="66" charset="-78"/>
              </a:rPr>
              <a:t>أو</a:t>
            </a:r>
            <a:r>
              <a:rPr lang="ar-SA" b="1">
                <a:solidFill>
                  <a:srgbClr val="66FF33"/>
                </a:solidFill>
                <a:cs typeface="Arabic Typesetting" pitchFamily="66" charset="-78"/>
              </a:rPr>
              <a:t> مصلي</a:t>
            </a:r>
            <a:r>
              <a:rPr lang="ar-SA" b="1">
                <a:cs typeface="Arabic Typesetting" pitchFamily="66" charset="-78"/>
              </a:rPr>
              <a:t>  من الحلمة</a:t>
            </a:r>
            <a:r>
              <a:rPr lang="ar-SA">
                <a:cs typeface="Arabic Typesetting" pitchFamily="66" charset="-78"/>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Shimmer</Template>
  <TotalTime>633</TotalTime>
  <Words>1135</Words>
  <Application>Microsoft Office PowerPoint</Application>
  <PresentationFormat>On-screen Show (4:3)</PresentationFormat>
  <Paragraphs>138</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Tahoma</vt:lpstr>
      <vt:lpstr>Times New Roman</vt:lpstr>
      <vt:lpstr>Wingdings</vt:lpstr>
      <vt:lpstr>Arabic Typesetting</vt:lpstr>
      <vt:lpstr>Shimmer</vt:lpstr>
      <vt:lpstr>الوقاية من سرطان الثدي</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vector>
  </TitlesOfParts>
  <Company>alhsabal;y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home</dc:creator>
  <cp:lastModifiedBy>TOSHIBA</cp:lastModifiedBy>
  <cp:revision>41</cp:revision>
  <dcterms:created xsi:type="dcterms:W3CDTF">2006-07-05T16:59:42Z</dcterms:created>
  <dcterms:modified xsi:type="dcterms:W3CDTF">2014-02-09T18:02:44Z</dcterms:modified>
</cp:coreProperties>
</file>