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Lst>
  <p:notesMasterIdLst>
    <p:notesMasterId r:id="rId35"/>
  </p:notesMasterIdLst>
  <p:sldIdLst>
    <p:sldId id="282" r:id="rId3"/>
    <p:sldId id="256" r:id="rId4"/>
    <p:sldId id="274" r:id="rId5"/>
    <p:sldId id="257" r:id="rId6"/>
    <p:sldId id="259" r:id="rId7"/>
    <p:sldId id="260" r:id="rId8"/>
    <p:sldId id="273" r:id="rId9"/>
    <p:sldId id="258" r:id="rId10"/>
    <p:sldId id="261" r:id="rId11"/>
    <p:sldId id="262" r:id="rId12"/>
    <p:sldId id="263" r:id="rId13"/>
    <p:sldId id="275" r:id="rId14"/>
    <p:sldId id="264" r:id="rId15"/>
    <p:sldId id="265" r:id="rId16"/>
    <p:sldId id="266" r:id="rId17"/>
    <p:sldId id="267" r:id="rId18"/>
    <p:sldId id="286" r:id="rId19"/>
    <p:sldId id="285" r:id="rId20"/>
    <p:sldId id="284" r:id="rId21"/>
    <p:sldId id="268" r:id="rId22"/>
    <p:sldId id="269" r:id="rId23"/>
    <p:sldId id="278" r:id="rId24"/>
    <p:sldId id="270" r:id="rId25"/>
    <p:sldId id="280" r:id="rId26"/>
    <p:sldId id="279" r:id="rId27"/>
    <p:sldId id="281" r:id="rId28"/>
    <p:sldId id="283" r:id="rId29"/>
    <p:sldId id="271" r:id="rId30"/>
    <p:sldId id="276" r:id="rId31"/>
    <p:sldId id="272" r:id="rId32"/>
    <p:sldId id="287" r:id="rId33"/>
    <p:sldId id="277" r:id="rId3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1F277-C0D8-4479-A14B-E617FEEABC9C}" type="datetimeFigureOut">
              <a:rPr lang="en-US" smtClean="0"/>
              <a:pPr/>
              <a:t>3/30/2014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BB3BF-67D3-4EDC-9C6F-1664E3142B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BB3BF-67D3-4EDC-9C6F-1664E3142B1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04D20C9-5B6A-417D-94B0-4A7CA75BCD30}" type="datetimeFigureOut">
              <a:rPr lang="ar-EG" smtClean="0"/>
              <a:pPr/>
              <a:t>5/29/1435</a:t>
            </a:fld>
            <a:endParaRPr lang="ar-EG"/>
          </a:p>
        </p:txBody>
      </p:sp>
      <p:sp>
        <p:nvSpPr>
          <p:cNvPr id="17" name="Footer Placeholder 16"/>
          <p:cNvSpPr>
            <a:spLocks noGrp="1"/>
          </p:cNvSpPr>
          <p:nvPr>
            <p:ph type="ftr" sz="quarter" idx="11"/>
          </p:nvPr>
        </p:nvSpPr>
        <p:spPr/>
        <p:txBody>
          <a:bodyPr/>
          <a:lstStyle/>
          <a:p>
            <a:endParaRPr lang="ar-E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4E56937-616B-4F1D-8FF5-6A3B765A4477}" type="slidenum">
              <a:rPr lang="ar-EG" smtClean="0"/>
              <a:pPr/>
              <a:t>‹#›</a:t>
            </a:fld>
            <a:endParaRPr lang="ar-E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04D20C9-5B6A-417D-94B0-4A7CA75BCD30}" type="datetimeFigureOut">
              <a:rPr lang="ar-EG" smtClean="0"/>
              <a:pPr/>
              <a:t>5/29/1435</a:t>
            </a:fld>
            <a:endParaRPr lang="ar-EG"/>
          </a:p>
        </p:txBody>
      </p:sp>
      <p:sp>
        <p:nvSpPr>
          <p:cNvPr id="17" name="Footer Placeholder 16"/>
          <p:cNvSpPr>
            <a:spLocks noGrp="1"/>
          </p:cNvSpPr>
          <p:nvPr>
            <p:ph type="ftr" sz="quarter" idx="11"/>
          </p:nvPr>
        </p:nvSpPr>
        <p:spPr/>
        <p:txBody>
          <a:bodyPr/>
          <a:lstStyle/>
          <a:p>
            <a:endParaRPr lang="ar-E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4E56937-616B-4F1D-8FF5-6A3B765A4477}" type="slidenum">
              <a:rPr lang="ar-EG" smtClean="0"/>
              <a:pPr/>
              <a:t>‹#›</a:t>
            </a:fld>
            <a:endParaRPr lang="ar-E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4E56937-616B-4F1D-8FF5-6A3B765A4477}" type="slidenum">
              <a:rPr lang="ar-EG" smtClean="0"/>
              <a:pPr/>
              <a:t>‹#›</a:t>
            </a:fld>
            <a:endParaRPr lang="ar-E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a:xfrm>
            <a:off x="800100" y="6172200"/>
            <a:ext cx="4000500" cy="457200"/>
          </a:xfrm>
        </p:spPr>
        <p:txBody>
          <a:bodyPr/>
          <a:lstStyle/>
          <a:p>
            <a:endParaRPr lang="ar-E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4E56937-616B-4F1D-8FF5-6A3B765A4477}"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4D20C9-5B6A-417D-94B0-4A7CA75BCD30}" type="datetimeFigureOut">
              <a:rPr lang="ar-EG" smtClean="0"/>
              <a:pPr/>
              <a:t>5/29/1435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4E56937-616B-4F1D-8FF5-6A3B765A4477}" type="slidenum">
              <a:rPr lang="ar-EG" smtClean="0"/>
              <a:pPr/>
              <a:t>‹#›</a:t>
            </a:fld>
            <a:endParaRPr lang="ar-E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4D20C9-5B6A-417D-94B0-4A7CA75BCD30}" type="datetimeFigureOut">
              <a:rPr lang="ar-EG" smtClean="0"/>
              <a:pPr/>
              <a:t>5/29/1435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4E56937-616B-4F1D-8FF5-6A3B765A4477}" type="slidenum">
              <a:rPr lang="ar-EG" smtClean="0"/>
              <a:pPr/>
              <a:t>‹#›</a:t>
            </a:fld>
            <a:endParaRPr lang="ar-E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4D20C9-5B6A-417D-94B0-4A7CA75BCD30}" type="datetimeFigureOut">
              <a:rPr lang="ar-EG" smtClean="0"/>
              <a:pPr/>
              <a:t>5/29/1435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D20C9-5B6A-417D-94B0-4A7CA75BCD30}" type="datetimeFigureOut">
              <a:rPr lang="ar-EG" smtClean="0"/>
              <a:pPr/>
              <a:t>5/29/1435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4D20C9-5B6A-417D-94B0-4A7CA75BCD30}" type="datetimeFigureOut">
              <a:rPr lang="ar-EG" smtClean="0"/>
              <a:pPr/>
              <a:t>5/29/1435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4E56937-616B-4F1D-8FF5-6A3B765A4477}" type="slidenum">
              <a:rPr lang="ar-EG" smtClean="0"/>
              <a:pPr/>
              <a:t>‹#›</a:t>
            </a:fld>
            <a:endParaRPr lang="ar-E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4E56937-616B-4F1D-8FF5-6A3B765A4477}" type="slidenum">
              <a:rPr lang="ar-EG" smtClean="0"/>
              <a:pPr/>
              <a:t>‹#›</a:t>
            </a:fld>
            <a:endParaRPr lang="ar-E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4D20C9-5B6A-417D-94B0-4A7CA75BCD30}" type="datetimeFigureOut">
              <a:rPr lang="ar-EG" smtClean="0"/>
              <a:pPr/>
              <a:t>5/29/1435</a:t>
            </a:fld>
            <a:endParaRPr lang="ar-EG"/>
          </a:p>
        </p:txBody>
      </p:sp>
      <p:sp>
        <p:nvSpPr>
          <p:cNvPr id="6" name="Footer Placeholder 5"/>
          <p:cNvSpPr>
            <a:spLocks noGrp="1"/>
          </p:cNvSpPr>
          <p:nvPr>
            <p:ph type="ftr" sz="quarter" idx="11"/>
          </p:nvPr>
        </p:nvSpPr>
        <p:spPr>
          <a:xfrm>
            <a:off x="914400" y="6172200"/>
            <a:ext cx="3886200" cy="457200"/>
          </a:xfrm>
        </p:spPr>
        <p:txBody>
          <a:bodyPr/>
          <a:lstStyle/>
          <a:p>
            <a:endParaRPr lang="ar-EG"/>
          </a:p>
        </p:txBody>
      </p:sp>
      <p:sp>
        <p:nvSpPr>
          <p:cNvPr id="7" name="Slide Number Placeholder 6"/>
          <p:cNvSpPr>
            <a:spLocks noGrp="1"/>
          </p:cNvSpPr>
          <p:nvPr>
            <p:ph type="sldNum" sz="quarter" idx="12"/>
          </p:nvPr>
        </p:nvSpPr>
        <p:spPr>
          <a:xfrm>
            <a:off x="146304" y="6208776"/>
            <a:ext cx="457200" cy="457200"/>
          </a:xfrm>
        </p:spPr>
        <p:txBody>
          <a:bodyPr/>
          <a:lstStyle/>
          <a:p>
            <a:fld id="{04E56937-616B-4F1D-8FF5-6A3B765A4477}" type="slidenum">
              <a:rPr lang="ar-EG" smtClean="0"/>
              <a:pPr/>
              <a:t>‹#›</a:t>
            </a:fld>
            <a:endParaRPr lang="ar-E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4D20C9-5B6A-417D-94B0-4A7CA75BCD30}" type="datetimeFigureOut">
              <a:rPr lang="ar-EG" smtClean="0"/>
              <a:pPr/>
              <a:t>5/29/1435</a:t>
            </a:fld>
            <a:endParaRPr lang="ar-EG"/>
          </a:p>
        </p:txBody>
      </p:sp>
      <p:sp>
        <p:nvSpPr>
          <p:cNvPr id="5" name="Footer Placeholder 4"/>
          <p:cNvSpPr>
            <a:spLocks noGrp="1"/>
          </p:cNvSpPr>
          <p:nvPr>
            <p:ph type="ftr" sz="quarter" idx="11"/>
          </p:nvPr>
        </p:nvSpPr>
        <p:spPr>
          <a:xfrm>
            <a:off x="800100" y="6172200"/>
            <a:ext cx="4000500" cy="457200"/>
          </a:xfrm>
        </p:spPr>
        <p:txBody>
          <a:bodyPr/>
          <a:lstStyle/>
          <a:p>
            <a:endParaRPr lang="ar-E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4E56937-616B-4F1D-8FF5-6A3B765A4477}"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4D20C9-5B6A-417D-94B0-4A7CA75BCD30}" type="datetimeFigureOut">
              <a:rPr lang="ar-EG" smtClean="0"/>
              <a:pPr/>
              <a:t>5/29/1435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4E56937-616B-4F1D-8FF5-6A3B765A4477}" type="slidenum">
              <a:rPr lang="ar-EG" smtClean="0"/>
              <a:pPr/>
              <a:t>‹#›</a:t>
            </a:fld>
            <a:endParaRPr lang="ar-E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4D20C9-5B6A-417D-94B0-4A7CA75BCD30}" type="datetimeFigureOut">
              <a:rPr lang="ar-EG" smtClean="0"/>
              <a:pPr/>
              <a:t>5/29/1435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4E56937-616B-4F1D-8FF5-6A3B765A4477}" type="slidenum">
              <a:rPr lang="ar-EG" smtClean="0"/>
              <a:pPr/>
              <a:t>‹#›</a:t>
            </a:fld>
            <a:endParaRPr lang="ar-E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4D20C9-5B6A-417D-94B0-4A7CA75BCD30}" type="datetimeFigureOut">
              <a:rPr lang="ar-EG" smtClean="0"/>
              <a:pPr/>
              <a:t>5/29/1435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D20C9-5B6A-417D-94B0-4A7CA75BCD30}" type="datetimeFigureOut">
              <a:rPr lang="ar-EG" smtClean="0"/>
              <a:pPr/>
              <a:t>5/29/1435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4E56937-616B-4F1D-8FF5-6A3B765A4477}"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4D20C9-5B6A-417D-94B0-4A7CA75BCD30}" type="datetimeFigureOut">
              <a:rPr lang="ar-EG" smtClean="0"/>
              <a:pPr/>
              <a:t>5/29/1435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4E56937-616B-4F1D-8FF5-6A3B765A4477}" type="slidenum">
              <a:rPr lang="ar-EG" smtClean="0"/>
              <a:pPr/>
              <a:t>‹#›</a:t>
            </a:fld>
            <a:endParaRPr lang="ar-E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4D20C9-5B6A-417D-94B0-4A7CA75BCD30}" type="datetimeFigureOut">
              <a:rPr lang="ar-EG" smtClean="0"/>
              <a:pPr/>
              <a:t>5/29/1435</a:t>
            </a:fld>
            <a:endParaRPr lang="ar-EG"/>
          </a:p>
        </p:txBody>
      </p:sp>
      <p:sp>
        <p:nvSpPr>
          <p:cNvPr id="6" name="Footer Placeholder 5"/>
          <p:cNvSpPr>
            <a:spLocks noGrp="1"/>
          </p:cNvSpPr>
          <p:nvPr>
            <p:ph type="ftr" sz="quarter" idx="11"/>
          </p:nvPr>
        </p:nvSpPr>
        <p:spPr>
          <a:xfrm>
            <a:off x="914400" y="6172200"/>
            <a:ext cx="3886200" cy="457200"/>
          </a:xfrm>
        </p:spPr>
        <p:txBody>
          <a:bodyPr/>
          <a:lstStyle/>
          <a:p>
            <a:endParaRPr lang="ar-EG"/>
          </a:p>
        </p:txBody>
      </p:sp>
      <p:sp>
        <p:nvSpPr>
          <p:cNvPr id="7" name="Slide Number Placeholder 6"/>
          <p:cNvSpPr>
            <a:spLocks noGrp="1"/>
          </p:cNvSpPr>
          <p:nvPr>
            <p:ph type="sldNum" sz="quarter" idx="12"/>
          </p:nvPr>
        </p:nvSpPr>
        <p:spPr>
          <a:xfrm>
            <a:off x="146304" y="6208776"/>
            <a:ext cx="457200" cy="457200"/>
          </a:xfrm>
        </p:spPr>
        <p:txBody>
          <a:bodyPr/>
          <a:lstStyle/>
          <a:p>
            <a:fld id="{04E56937-616B-4F1D-8FF5-6A3B765A4477}" type="slidenum">
              <a:rPr lang="ar-EG" smtClean="0"/>
              <a:pPr/>
              <a:t>‹#›</a:t>
            </a:fld>
            <a:endParaRPr lang="ar-E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04D20C9-5B6A-417D-94B0-4A7CA75BCD30}" type="datetimeFigureOut">
              <a:rPr lang="ar-EG" smtClean="0"/>
              <a:pPr/>
              <a:t>5/29/1435</a:t>
            </a:fld>
            <a:endParaRPr lang="ar-E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E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E56937-616B-4F1D-8FF5-6A3B765A4477}"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04D20C9-5B6A-417D-94B0-4A7CA75BCD30}" type="datetimeFigureOut">
              <a:rPr lang="ar-EG" smtClean="0"/>
              <a:pPr/>
              <a:t>5/29/1435</a:t>
            </a:fld>
            <a:endParaRPr lang="ar-E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E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E56937-616B-4F1D-8FF5-6A3B765A4477}"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film4business.com/" TargetMode="External"/><Relationship Id="rId2" Type="http://schemas.openxmlformats.org/officeDocument/2006/relationships/hyperlink" Target="http://www.yallabusiness.com/ar/run-your-business/marketing-sales/five-p-marketing.html"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arah\My Documents\967993_509863699125900_838486194_n.jpg"/>
          <p:cNvPicPr>
            <a:picLocks noChangeAspect="1" noChangeArrowheads="1"/>
          </p:cNvPicPr>
          <p:nvPr/>
        </p:nvPicPr>
        <p:blipFill>
          <a:blip r:embed="rId2"/>
          <a:srcRect/>
          <a:stretch>
            <a:fillRect/>
          </a:stretch>
        </p:blipFill>
        <p:spPr bwMode="auto">
          <a:xfrm>
            <a:off x="714348" y="714356"/>
            <a:ext cx="7858180" cy="52864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11288"/>
          </a:xfrm>
        </p:spPr>
        <p:txBody>
          <a:bodyPr>
            <a:normAutofit/>
          </a:bodyPr>
          <a:lstStyle/>
          <a:p>
            <a:pPr marL="742950" lvl="0" indent="-742950" algn="r">
              <a:buFont typeface="+mj-lt"/>
              <a:buAutoNum type="arabicPeriod" startAt="5"/>
            </a:pPr>
            <a:r>
              <a:rPr lang="ar-SA" b="1" u="sng" dirty="0" smtClean="0">
                <a:solidFill>
                  <a:srgbClr val="0070C0"/>
                </a:solidFill>
                <a:latin typeface="Arial" pitchFamily="34" charset="0"/>
                <a:cs typeface="Arial" pitchFamily="34" charset="0"/>
              </a:rPr>
              <a:t>الترويــج (</a:t>
            </a:r>
            <a:r>
              <a:rPr lang="en-US" b="1" u="sng" dirty="0" smtClean="0">
                <a:solidFill>
                  <a:srgbClr val="0070C0"/>
                </a:solidFill>
                <a:latin typeface="Arial" pitchFamily="34" charset="0"/>
                <a:cs typeface="Arial" pitchFamily="34" charset="0"/>
              </a:rPr>
              <a:t>Promotion</a:t>
            </a:r>
            <a:r>
              <a:rPr lang="ar-SA" b="1" u="sng" dirty="0" smtClean="0">
                <a:solidFill>
                  <a:srgbClr val="0070C0"/>
                </a:solidFill>
                <a:latin typeface="Arial" pitchFamily="34" charset="0"/>
                <a:cs typeface="Arial" pitchFamily="34" charset="0"/>
              </a:rPr>
              <a:t>)</a:t>
            </a:r>
            <a:r>
              <a:rPr lang="ar-EG" b="1" u="sng" dirty="0" smtClean="0">
                <a:solidFill>
                  <a:srgbClr val="0070C0"/>
                </a:solidFill>
                <a:latin typeface="Arial" pitchFamily="34" charset="0"/>
                <a:cs typeface="Arial" pitchFamily="34" charset="0"/>
              </a:rPr>
              <a:t> :</a:t>
            </a:r>
            <a:r>
              <a:rPr lang="en-US" dirty="0" smtClean="0"/>
              <a:t/>
            </a:r>
            <a:br>
              <a:rPr lang="en-US" dirty="0" smtClean="0"/>
            </a:br>
            <a:endParaRPr lang="ar-EG" dirty="0"/>
          </a:p>
        </p:txBody>
      </p:sp>
      <p:sp>
        <p:nvSpPr>
          <p:cNvPr id="3" name="Content Placeholder 2"/>
          <p:cNvSpPr>
            <a:spLocks noGrp="1"/>
          </p:cNvSpPr>
          <p:nvPr>
            <p:ph sz="quarter" idx="1"/>
          </p:nvPr>
        </p:nvSpPr>
        <p:spPr/>
        <p:txBody>
          <a:bodyPr/>
          <a:lstStyle/>
          <a:p>
            <a:pPr>
              <a:lnSpc>
                <a:spcPct val="150000"/>
              </a:lnSpc>
              <a:buClr>
                <a:schemeClr val="tx1"/>
              </a:buClr>
            </a:pPr>
            <a:r>
              <a:rPr lang="ar-SA" dirty="0" smtClean="0"/>
              <a:t>يشير "الترويج" إلى نشر معلومات عن المنتج للعملاء. ومن الجوانب التي تؤخذ في الاعتبار للترويج : اختيار وسائل الإعلام و</a:t>
            </a:r>
            <a:r>
              <a:rPr lang="ar-SA" sz="3200" b="1" dirty="0" smtClean="0">
                <a:solidFill>
                  <a:srgbClr val="FF0000"/>
                </a:solidFill>
              </a:rPr>
              <a:t>الإعلان</a:t>
            </a:r>
            <a:r>
              <a:rPr lang="ar-SA" dirty="0" smtClean="0"/>
              <a:t>، وتنشيط المبيعات، والعلاقات العامة. ومن العوامل الهامة في اتخاذ القرارات حساب التكلفة والوقت المستغرق لاسترداد مصروفات الترويج . </a:t>
            </a:r>
            <a:endParaRPr lang="en-US" dirty="0" smtClean="0"/>
          </a:p>
          <a:p>
            <a:endParaRPr lang="ar-EG" dirty="0"/>
          </a:p>
        </p:txBody>
      </p:sp>
      <p:pic>
        <p:nvPicPr>
          <p:cNvPr id="4" name="Picture 3" descr="viral-marketing2.jpg"/>
          <p:cNvPicPr/>
          <p:nvPr/>
        </p:nvPicPr>
        <p:blipFill>
          <a:blip r:embed="rId2"/>
          <a:stretch>
            <a:fillRect/>
          </a:stretch>
        </p:blipFill>
        <p:spPr>
          <a:xfrm>
            <a:off x="1071538" y="3857628"/>
            <a:ext cx="4929222" cy="272961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sz="4000" b="1" u="sng" dirty="0" smtClean="0">
                <a:solidFill>
                  <a:srgbClr val="C00000"/>
                </a:solidFill>
                <a:latin typeface="Arial" pitchFamily="34" charset="0"/>
                <a:cs typeface="Arial" pitchFamily="34" charset="0"/>
              </a:rPr>
              <a:t>العلاقة بين التسويق و الإعلان :</a:t>
            </a:r>
            <a:r>
              <a:rPr lang="ar-SA" b="1" u="sng" dirty="0" smtClean="0">
                <a:solidFill>
                  <a:srgbClr val="C00000"/>
                </a:solidFill>
                <a:latin typeface="Arial" pitchFamily="34" charset="0"/>
                <a:cs typeface="Arial" pitchFamily="34" charset="0"/>
              </a:rPr>
              <a:t/>
            </a:r>
            <a:br>
              <a:rPr lang="ar-SA" b="1" u="sng" dirty="0" smtClean="0">
                <a:solidFill>
                  <a:srgbClr val="C00000"/>
                </a:solidFill>
                <a:latin typeface="Arial" pitchFamily="34" charset="0"/>
                <a:cs typeface="Arial" pitchFamily="34" charset="0"/>
              </a:rPr>
            </a:br>
            <a:r>
              <a:rPr lang="en-US" sz="3200" b="1" dirty="0" smtClean="0">
                <a:solidFill>
                  <a:srgbClr val="C00000"/>
                </a:solidFill>
                <a:latin typeface="Arial" pitchFamily="34" charset="0"/>
                <a:cs typeface="Arial" pitchFamily="34" charset="0"/>
              </a:rPr>
              <a:t>(Marketing &amp; Advertising)</a:t>
            </a:r>
            <a:r>
              <a:rPr lang="ar-EG" sz="3200" b="1" dirty="0" smtClean="0">
                <a:solidFill>
                  <a:srgbClr val="C00000"/>
                </a:solidFill>
                <a:latin typeface="Arial" pitchFamily="34" charset="0"/>
                <a:cs typeface="Arial" pitchFamily="34" charset="0"/>
              </a:rPr>
              <a:t> </a:t>
            </a:r>
            <a:endParaRPr lang="ar-EG" sz="3200" dirty="0">
              <a:solidFill>
                <a:srgbClr val="C00000"/>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buClr>
                <a:schemeClr val="tx1"/>
              </a:buClr>
              <a:buFont typeface="Arial" pitchFamily="34" charset="0"/>
              <a:buChar char="•"/>
            </a:pPr>
            <a:r>
              <a:rPr lang="ar-EG" sz="2800" dirty="0" smtClean="0">
                <a:latin typeface="Arial" pitchFamily="34" charset="0"/>
                <a:cs typeface="Arial" pitchFamily="34" charset="0"/>
              </a:rPr>
              <a:t> تخيل أن التسويق شريحة بيتزا , و أن الإعلان أحد شرائحها ... </a:t>
            </a:r>
            <a:endParaRPr lang="en-US" sz="2800" dirty="0" smtClean="0">
              <a:latin typeface="Arial" pitchFamily="34" charset="0"/>
              <a:cs typeface="Arial" pitchFamily="34" charset="0"/>
            </a:endParaRPr>
          </a:p>
          <a:p>
            <a:endParaRPr lang="ar-EG" dirty="0"/>
          </a:p>
        </p:txBody>
      </p:sp>
      <p:pic>
        <p:nvPicPr>
          <p:cNvPr id="7" name="Picture 6" descr="can-stock-photo_csp10556140.jpg"/>
          <p:cNvPicPr/>
          <p:nvPr/>
        </p:nvPicPr>
        <p:blipFill>
          <a:blip r:embed="rId2"/>
          <a:stretch>
            <a:fillRect/>
          </a:stretch>
        </p:blipFill>
        <p:spPr>
          <a:xfrm>
            <a:off x="1500166" y="2285992"/>
            <a:ext cx="6357982" cy="36433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3116"/>
            <a:ext cx="7729566" cy="1082660"/>
          </a:xfrm>
        </p:spPr>
        <p:txBody>
          <a:bodyPr>
            <a:normAutofit fontScale="90000"/>
          </a:bodyPr>
          <a:lstStyle/>
          <a:p>
            <a:pPr algn="r">
              <a:buFont typeface="Arial" pitchFamily="34" charset="0"/>
              <a:buChar char="•"/>
            </a:pPr>
            <a:r>
              <a:rPr lang="ar-EG" b="1" dirty="0" smtClean="0">
                <a:solidFill>
                  <a:srgbClr val="0070C0"/>
                </a:solidFill>
                <a:cs typeface="+mn-cs"/>
              </a:rPr>
              <a:t> </a:t>
            </a:r>
            <a:r>
              <a:rPr lang="ar-EG" b="1" u="sng" dirty="0" smtClean="0">
                <a:solidFill>
                  <a:srgbClr val="0070C0"/>
                </a:solidFill>
                <a:cs typeface="+mn-cs"/>
              </a:rPr>
              <a:t>الدعاية (</a:t>
            </a:r>
            <a:r>
              <a:rPr lang="en-US" b="1" u="sng" dirty="0" smtClean="0">
                <a:solidFill>
                  <a:srgbClr val="0070C0"/>
                </a:solidFill>
                <a:cs typeface="+mn-cs"/>
              </a:rPr>
              <a:t>Publicity</a:t>
            </a:r>
            <a:r>
              <a:rPr lang="ar-EG" b="1" u="sng" dirty="0" smtClean="0">
                <a:solidFill>
                  <a:srgbClr val="0070C0"/>
                </a:solidFill>
                <a:cs typeface="+mn-cs"/>
              </a:rPr>
              <a:t>) :</a:t>
            </a:r>
            <a:r>
              <a:rPr lang="en-US" dirty="0" smtClean="0">
                <a:solidFill>
                  <a:srgbClr val="0070C0"/>
                </a:solidFill>
              </a:rPr>
              <a:t/>
            </a:r>
            <a:br>
              <a:rPr lang="en-US" dirty="0" smtClean="0">
                <a:solidFill>
                  <a:srgbClr val="0070C0"/>
                </a:solidFill>
              </a:rPr>
            </a:br>
            <a:endParaRPr lang="en-US" dirty="0"/>
          </a:p>
        </p:txBody>
      </p:sp>
      <p:sp>
        <p:nvSpPr>
          <p:cNvPr id="3" name="Content Placeholder 2"/>
          <p:cNvSpPr>
            <a:spLocks noGrp="1"/>
          </p:cNvSpPr>
          <p:nvPr>
            <p:ph sz="quarter" idx="1"/>
          </p:nvPr>
        </p:nvSpPr>
        <p:spPr>
          <a:xfrm>
            <a:off x="1000100" y="2928934"/>
            <a:ext cx="7772400" cy="3090866"/>
          </a:xfrm>
        </p:spPr>
        <p:txBody>
          <a:bodyPr>
            <a:normAutofit/>
          </a:bodyPr>
          <a:lstStyle/>
          <a:p>
            <a:pPr>
              <a:buNone/>
            </a:pPr>
            <a:r>
              <a:rPr lang="ar-SA" sz="2400" dirty="0" smtClean="0"/>
              <a:t>لها مفهوم أوسع حيث يقصد بها: " نوع معين </a:t>
            </a:r>
            <a:endParaRPr lang="ar-EG" sz="2400" dirty="0" smtClean="0"/>
          </a:p>
          <a:p>
            <a:pPr>
              <a:buNone/>
            </a:pPr>
            <a:r>
              <a:rPr lang="ar-SA" sz="2400" dirty="0" smtClean="0"/>
              <a:t>من الرسائل</a:t>
            </a:r>
            <a:r>
              <a:rPr lang="ar-EG" sz="2400" dirty="0" smtClean="0"/>
              <a:t> التى</a:t>
            </a:r>
            <a:r>
              <a:rPr lang="ar-SA" sz="2400" dirty="0" smtClean="0"/>
              <a:t> تخدم غرض معي</a:t>
            </a:r>
            <a:r>
              <a:rPr lang="ar-EG" sz="2400" dirty="0" smtClean="0"/>
              <a:t>ن</a:t>
            </a:r>
            <a:r>
              <a:rPr lang="ar-SA" sz="2400" dirty="0" smtClean="0"/>
              <a:t> للتأثير في آراء</a:t>
            </a:r>
            <a:endParaRPr lang="ar-EG" sz="2400" dirty="0" smtClean="0"/>
          </a:p>
          <a:p>
            <a:pPr>
              <a:buNone/>
            </a:pPr>
            <a:r>
              <a:rPr lang="ar-SA" sz="2400" dirty="0" smtClean="0"/>
              <a:t> أفكار الجمهور وقد تكون</a:t>
            </a:r>
            <a:r>
              <a:rPr lang="ar-EG" sz="2400" dirty="0" smtClean="0"/>
              <a:t> </a:t>
            </a:r>
            <a:r>
              <a:rPr lang="ar-SA" sz="2400" dirty="0" smtClean="0"/>
              <a:t>أفكار سياسية أو اقتصادية</a:t>
            </a:r>
            <a:endParaRPr lang="ar-EG" sz="2400" dirty="0" smtClean="0"/>
          </a:p>
          <a:p>
            <a:pPr>
              <a:buNone/>
            </a:pPr>
            <a:r>
              <a:rPr lang="ar-SA" sz="2400" dirty="0" smtClean="0"/>
              <a:t> أو تجارية أو دينية ، سواء لجعله يؤمن</a:t>
            </a:r>
            <a:r>
              <a:rPr lang="ar-EG" sz="2400" dirty="0" smtClean="0"/>
              <a:t> </a:t>
            </a:r>
            <a:r>
              <a:rPr lang="ar-SA" sz="2400" dirty="0" smtClean="0"/>
              <a:t>بفكرة معينة،</a:t>
            </a:r>
            <a:endParaRPr lang="ar-EG" sz="2400" dirty="0" smtClean="0"/>
          </a:p>
          <a:p>
            <a:pPr>
              <a:buNone/>
            </a:pPr>
            <a:r>
              <a:rPr lang="ar-SA" sz="2400" dirty="0" smtClean="0"/>
              <a:t> أو من أجل صرفه عن فكرة يؤمن بها باستعما</a:t>
            </a:r>
            <a:r>
              <a:rPr lang="ar-EG" sz="2400" dirty="0" smtClean="0"/>
              <a:t>ل</a:t>
            </a:r>
          </a:p>
          <a:p>
            <a:pPr>
              <a:buNone/>
            </a:pPr>
            <a:r>
              <a:rPr lang="ar-EG" sz="2400" dirty="0" smtClean="0"/>
              <a:t> </a:t>
            </a:r>
            <a:r>
              <a:rPr lang="ar-SA" sz="2400" dirty="0" smtClean="0"/>
              <a:t> وسائل</a:t>
            </a:r>
            <a:r>
              <a:rPr lang="ar-EG" sz="2400" dirty="0" smtClean="0"/>
              <a:t> النشر</a:t>
            </a:r>
            <a:r>
              <a:rPr lang="ar-SA" sz="2400" dirty="0" smtClean="0"/>
              <a:t> المختلفة</a:t>
            </a:r>
            <a:r>
              <a:rPr lang="en-US" sz="2400" dirty="0" smtClean="0"/>
              <a:t>.</a:t>
            </a:r>
            <a:r>
              <a:rPr lang="en-US" sz="2400" b="1" u="sng" dirty="0" smtClean="0"/>
              <a:t> </a:t>
            </a:r>
            <a:endParaRPr lang="en-US" sz="2400" dirty="0" smtClean="0"/>
          </a:p>
          <a:p>
            <a:endParaRPr lang="en-US" dirty="0"/>
          </a:p>
        </p:txBody>
      </p:sp>
      <p:pic>
        <p:nvPicPr>
          <p:cNvPr id="4" name="Picture 3" descr="fdh.jpg"/>
          <p:cNvPicPr/>
          <p:nvPr/>
        </p:nvPicPr>
        <p:blipFill>
          <a:blip r:embed="rId2"/>
          <a:stretch>
            <a:fillRect/>
          </a:stretch>
        </p:blipFill>
        <p:spPr>
          <a:xfrm>
            <a:off x="214282" y="4071942"/>
            <a:ext cx="3429024" cy="2428892"/>
          </a:xfrm>
          <a:prstGeom prst="rect">
            <a:avLst/>
          </a:prstGeom>
        </p:spPr>
      </p:pic>
      <p:sp>
        <p:nvSpPr>
          <p:cNvPr id="5" name="Rectangle 4"/>
          <p:cNvSpPr/>
          <p:nvPr/>
        </p:nvSpPr>
        <p:spPr>
          <a:xfrm>
            <a:off x="1928794" y="357166"/>
            <a:ext cx="6572264" cy="1200329"/>
          </a:xfrm>
          <a:prstGeom prst="rect">
            <a:avLst/>
          </a:prstGeom>
        </p:spPr>
        <p:txBody>
          <a:bodyPr wrap="square">
            <a:spAutoFit/>
          </a:bodyPr>
          <a:lstStyle/>
          <a:p>
            <a:r>
              <a:rPr lang="ar-EG" sz="3600" b="1" u="sng" dirty="0" smtClean="0">
                <a:solidFill>
                  <a:srgbClr val="C00000"/>
                </a:solidFill>
                <a:latin typeface="+mj-lt"/>
              </a:rPr>
              <a:t>الفرق بين الإعـــلان و الدعايـــة (</a:t>
            </a:r>
            <a:r>
              <a:rPr lang="en-US" sz="3600" b="1" u="sng" dirty="0" smtClean="0">
                <a:solidFill>
                  <a:srgbClr val="C00000"/>
                </a:solidFill>
                <a:latin typeface="+mj-lt"/>
              </a:rPr>
              <a:t>Advertising &amp; Publicity</a:t>
            </a:r>
            <a:r>
              <a:rPr lang="ar-EG" sz="3600" b="1" u="sng" dirty="0" smtClean="0">
                <a:solidFill>
                  <a:srgbClr val="C00000"/>
                </a:solidFill>
                <a:latin typeface="+mj-lt"/>
              </a:rPr>
              <a:t>) : </a:t>
            </a:r>
            <a:endParaRPr lang="en-US" sz="36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14290"/>
            <a:ext cx="7972452" cy="1785950"/>
          </a:xfrm>
        </p:spPr>
        <p:txBody>
          <a:bodyPr>
            <a:normAutofit fontScale="90000"/>
          </a:bodyPr>
          <a:lstStyle/>
          <a:p>
            <a:pPr algn="r"/>
            <a:r>
              <a:rPr lang="ar-EG" b="1" u="sng" dirty="0" smtClean="0">
                <a:solidFill>
                  <a:srgbClr val="C00000"/>
                </a:solidFill>
              </a:rPr>
              <a:t/>
            </a:r>
            <a:br>
              <a:rPr lang="ar-EG" b="1" u="sng" dirty="0" smtClean="0">
                <a:solidFill>
                  <a:srgbClr val="C00000"/>
                </a:solidFill>
              </a:rPr>
            </a:br>
            <a:r>
              <a:rPr lang="ar-EG" b="1" u="sng" dirty="0" smtClean="0">
                <a:solidFill>
                  <a:srgbClr val="C00000"/>
                </a:solidFill>
              </a:rPr>
              <a:t/>
            </a:r>
            <a:br>
              <a:rPr lang="ar-EG" b="1" u="sng" dirty="0" smtClean="0">
                <a:solidFill>
                  <a:srgbClr val="C00000"/>
                </a:solidFill>
              </a:rPr>
            </a:br>
            <a:r>
              <a:rPr lang="ar-EG" b="1" u="sng" dirty="0" smtClean="0">
                <a:solidFill>
                  <a:srgbClr val="C00000"/>
                </a:solidFill>
              </a:rPr>
              <a:t/>
            </a:r>
            <a:br>
              <a:rPr lang="ar-EG" b="1" u="sng" dirty="0" smtClean="0">
                <a:solidFill>
                  <a:srgbClr val="C00000"/>
                </a:solidFill>
              </a:rPr>
            </a:br>
            <a:r>
              <a:rPr lang="ar-EG" b="1" u="sng" dirty="0" smtClean="0">
                <a:solidFill>
                  <a:srgbClr val="C00000"/>
                </a:solidFill>
              </a:rPr>
              <a:t/>
            </a:r>
            <a:br>
              <a:rPr lang="ar-EG" b="1" u="sng" dirty="0" smtClean="0">
                <a:solidFill>
                  <a:srgbClr val="C00000"/>
                </a:solidFill>
              </a:rPr>
            </a:br>
            <a:r>
              <a:rPr lang="ar-EG" b="1" u="sng" dirty="0" smtClean="0">
                <a:solidFill>
                  <a:srgbClr val="C00000"/>
                </a:solidFill>
              </a:rPr>
              <a:t/>
            </a:r>
            <a:br>
              <a:rPr lang="ar-EG" b="1" u="sng" dirty="0" smtClean="0">
                <a:solidFill>
                  <a:srgbClr val="C00000"/>
                </a:solidFill>
              </a:rPr>
            </a:br>
            <a:r>
              <a:rPr lang="ar-EG" b="1" u="sng" dirty="0" smtClean="0">
                <a:solidFill>
                  <a:srgbClr val="C00000"/>
                </a:solidFill>
              </a:rPr>
              <a:t/>
            </a:r>
            <a:br>
              <a:rPr lang="ar-EG" b="1" u="sng" dirty="0" smtClean="0">
                <a:solidFill>
                  <a:srgbClr val="C00000"/>
                </a:solidFill>
              </a:rPr>
            </a:br>
            <a:r>
              <a:rPr lang="ar-EG" b="1" u="sng" dirty="0" smtClean="0">
                <a:solidFill>
                  <a:srgbClr val="C00000"/>
                </a:solidFill>
              </a:rPr>
              <a:t/>
            </a:r>
            <a:br>
              <a:rPr lang="ar-EG" b="1" u="sng" dirty="0" smtClean="0">
                <a:solidFill>
                  <a:srgbClr val="C00000"/>
                </a:solidFill>
              </a:rPr>
            </a:br>
            <a:r>
              <a:rPr lang="en-US" dirty="0" smtClean="0"/>
              <a:t/>
            </a:r>
            <a:br>
              <a:rPr lang="en-US" dirty="0" smtClean="0"/>
            </a:br>
            <a:endParaRPr lang="ar-EG" dirty="0"/>
          </a:p>
        </p:txBody>
      </p:sp>
      <p:sp>
        <p:nvSpPr>
          <p:cNvPr id="5" name="Text Placeholder 4"/>
          <p:cNvSpPr>
            <a:spLocks noGrp="1"/>
          </p:cNvSpPr>
          <p:nvPr>
            <p:ph sz="quarter" idx="1"/>
          </p:nvPr>
        </p:nvSpPr>
        <p:spPr>
          <a:xfrm>
            <a:off x="500034" y="785794"/>
            <a:ext cx="8286808" cy="5786478"/>
          </a:xfrm>
        </p:spPr>
        <p:txBody>
          <a:bodyPr>
            <a:normAutofit/>
          </a:bodyPr>
          <a:lstStyle/>
          <a:p>
            <a:endParaRPr lang="ar-SA" sz="2800" b="1" u="sng" dirty="0" smtClean="0">
              <a:solidFill>
                <a:srgbClr val="0070C0"/>
              </a:solidFill>
            </a:endParaRPr>
          </a:p>
          <a:p>
            <a:pPr>
              <a:buClr>
                <a:srgbClr val="0070C0"/>
              </a:buClr>
            </a:pPr>
            <a:r>
              <a:rPr lang="ar-SA" sz="2800" b="1" u="sng" dirty="0" smtClean="0">
                <a:solidFill>
                  <a:srgbClr val="0070C0"/>
                </a:solidFill>
              </a:rPr>
              <a:t>الإعلان (</a:t>
            </a:r>
            <a:r>
              <a:rPr lang="en-US" sz="2800" b="1" u="sng" dirty="0" smtClean="0">
                <a:solidFill>
                  <a:srgbClr val="0070C0"/>
                </a:solidFill>
              </a:rPr>
              <a:t>Advertising</a:t>
            </a:r>
            <a:r>
              <a:rPr lang="ar-SA" sz="2800" b="1" u="sng" dirty="0" smtClean="0">
                <a:solidFill>
                  <a:srgbClr val="0070C0"/>
                </a:solidFill>
              </a:rPr>
              <a:t>)</a:t>
            </a:r>
            <a:r>
              <a:rPr lang="ar-SA" sz="2800" dirty="0" smtClean="0">
                <a:solidFill>
                  <a:srgbClr val="0070C0"/>
                </a:solidFill>
              </a:rPr>
              <a:t>  </a:t>
            </a:r>
            <a:r>
              <a:rPr lang="ar-SA" dirty="0" smtClean="0"/>
              <a:t>:</a:t>
            </a:r>
          </a:p>
          <a:p>
            <a:pPr>
              <a:buNone/>
            </a:pPr>
            <a:r>
              <a:rPr lang="ar-SA" sz="2400" dirty="0" smtClean="0"/>
              <a:t>   هو مجموعة من أنشطة الاتصال المرئية أو المسموعة أو المقروءة </a:t>
            </a:r>
          </a:p>
          <a:p>
            <a:pPr>
              <a:buNone/>
            </a:pPr>
            <a:r>
              <a:rPr lang="ar-SA" sz="2400" dirty="0" smtClean="0"/>
              <a:t>  (الوسيلة المدفوعة) التي تهدف إلى التأثير على المستهلك أو (المشاهدين والقراء أو المستمعين) من خلال تقديم رسالة مقنعة لحثه على شراء منتج أو طلب خدمة أو تقبل فكرة,وذلك نظير أجر مدفوع لجهة إعلانية محددة</a:t>
            </a:r>
            <a:r>
              <a:rPr lang="ar-SA" sz="2400" b="1" u="sng" dirty="0" smtClean="0"/>
              <a:t>.</a:t>
            </a:r>
            <a:endParaRPr lang="ar-EG" sz="2400" b="1" u="sng" dirty="0" smtClean="0"/>
          </a:p>
          <a:p>
            <a:pPr>
              <a:buNone/>
            </a:pPr>
            <a:endParaRPr lang="ar-EG" sz="2400" dirty="0"/>
          </a:p>
        </p:txBody>
      </p:sp>
      <p:pic>
        <p:nvPicPr>
          <p:cNvPr id="13" name="Picture 12" descr="Television-Advertising.jpg.pagespeed.ce.G5aPG0zbYX.jpg"/>
          <p:cNvPicPr/>
          <p:nvPr/>
        </p:nvPicPr>
        <p:blipFill>
          <a:blip r:embed="rId2"/>
          <a:stretch>
            <a:fillRect/>
          </a:stretch>
        </p:blipFill>
        <p:spPr>
          <a:xfrm>
            <a:off x="1571604" y="4143380"/>
            <a:ext cx="4286280" cy="22145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8715404" cy="1571636"/>
          </a:xfrm>
        </p:spPr>
        <p:txBody>
          <a:bodyPr>
            <a:normAutofit fontScale="90000"/>
          </a:bodyPr>
          <a:lstStyle/>
          <a:p>
            <a:pPr algn="r"/>
            <a:r>
              <a:rPr lang="ar-EG" sz="4400" b="1" u="sng" dirty="0" smtClean="0">
                <a:solidFill>
                  <a:srgbClr val="C00000"/>
                </a:solidFill>
                <a:latin typeface="Arial" pitchFamily="34" charset="0"/>
                <a:cs typeface="Arial" pitchFamily="34" charset="0"/>
              </a:rPr>
              <a:t>خصائص الإعلان :</a:t>
            </a: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a:t>
            </a:r>
            <a:r>
              <a:rPr lang="en-US" sz="3100" b="1" u="sng" dirty="0" smtClean="0">
                <a:solidFill>
                  <a:srgbClr val="C00000"/>
                </a:solidFill>
                <a:latin typeface="Arial" pitchFamily="34" charset="0"/>
                <a:cs typeface="Arial" pitchFamily="34" charset="0"/>
              </a:rPr>
              <a:t>Characteristics of Advertising</a:t>
            </a:r>
            <a:r>
              <a:rPr lang="ar-EG" sz="3100" b="1" u="sng" dirty="0" smtClean="0">
                <a:solidFill>
                  <a:srgbClr val="C00000"/>
                </a:solidFill>
                <a:latin typeface="Arial" pitchFamily="34" charset="0"/>
                <a:cs typeface="Arial" pitchFamily="34" charset="0"/>
              </a:rPr>
              <a:t>)</a:t>
            </a:r>
            <a:r>
              <a:rPr lang="en-US" dirty="0" smtClean="0"/>
              <a:t/>
            </a:r>
            <a:br>
              <a:rPr lang="en-US" dirty="0" smtClean="0"/>
            </a:br>
            <a:endParaRPr lang="ar-EG" dirty="0"/>
          </a:p>
        </p:txBody>
      </p:sp>
      <p:sp>
        <p:nvSpPr>
          <p:cNvPr id="3" name="Content Placeholder 2"/>
          <p:cNvSpPr>
            <a:spLocks noGrp="1"/>
          </p:cNvSpPr>
          <p:nvPr>
            <p:ph sz="quarter" idx="1"/>
          </p:nvPr>
        </p:nvSpPr>
        <p:spPr/>
        <p:txBody>
          <a:bodyPr/>
          <a:lstStyle/>
          <a:p>
            <a:pPr marL="514350" lvl="0" indent="-514350">
              <a:buClr>
                <a:schemeClr val="tx1"/>
              </a:buClr>
              <a:buFont typeface="+mj-lt"/>
              <a:buAutoNum type="arabicParenR"/>
            </a:pPr>
            <a:r>
              <a:rPr lang="ar-EG" dirty="0" smtClean="0">
                <a:latin typeface="Arial" pitchFamily="34" charset="0"/>
                <a:cs typeface="Arial" pitchFamily="34" charset="0"/>
              </a:rPr>
              <a:t>تحقيق مصلحة المعلن .</a:t>
            </a:r>
            <a:endParaRPr lang="en-US" dirty="0" smtClean="0">
              <a:latin typeface="Arial" pitchFamily="34" charset="0"/>
              <a:cs typeface="Arial" pitchFamily="34" charset="0"/>
            </a:endParaRPr>
          </a:p>
          <a:p>
            <a:pPr marL="514350" lvl="0" indent="-514350">
              <a:buClr>
                <a:schemeClr val="tx1"/>
              </a:buClr>
              <a:buFont typeface="+mj-lt"/>
              <a:buAutoNum type="arabicParenR"/>
            </a:pPr>
            <a:r>
              <a:rPr lang="ar-EG" dirty="0" smtClean="0">
                <a:latin typeface="Arial" pitchFamily="34" charset="0"/>
                <a:cs typeface="Arial" pitchFamily="34" charset="0"/>
              </a:rPr>
              <a:t> الإقناع .</a:t>
            </a:r>
            <a:endParaRPr lang="en-US" dirty="0" smtClean="0">
              <a:latin typeface="Arial" pitchFamily="34" charset="0"/>
              <a:cs typeface="Arial" pitchFamily="34" charset="0"/>
            </a:endParaRPr>
          </a:p>
          <a:p>
            <a:pPr marL="514350" indent="-514350">
              <a:buClr>
                <a:schemeClr val="tx1"/>
              </a:buClr>
              <a:buFont typeface="+mj-lt"/>
              <a:buAutoNum type="arabicParenR"/>
            </a:pPr>
            <a:r>
              <a:rPr lang="ar-EG" dirty="0" smtClean="0">
                <a:latin typeface="Arial" pitchFamily="34" charset="0"/>
                <a:cs typeface="Arial" pitchFamily="34" charset="0"/>
              </a:rPr>
              <a:t>عناصر الجذب و الإهتمام .</a:t>
            </a:r>
            <a:endParaRPr lang="en-US" dirty="0" smtClean="0">
              <a:latin typeface="Arial" pitchFamily="34" charset="0"/>
              <a:cs typeface="Arial" pitchFamily="34" charset="0"/>
            </a:endParaRPr>
          </a:p>
          <a:p>
            <a:pPr marL="514350" lvl="0" indent="-514350">
              <a:buClr>
                <a:schemeClr val="tx1"/>
              </a:buClr>
              <a:buFont typeface="+mj-lt"/>
              <a:buAutoNum type="arabicParenR"/>
            </a:pPr>
            <a:r>
              <a:rPr lang="ar-EG" dirty="0" smtClean="0">
                <a:latin typeface="Arial" pitchFamily="34" charset="0"/>
                <a:cs typeface="Arial" pitchFamily="34" charset="0"/>
              </a:rPr>
              <a:t> التكرار .</a:t>
            </a:r>
            <a:endParaRPr lang="en-US" dirty="0" smtClean="0">
              <a:latin typeface="Arial" pitchFamily="34" charset="0"/>
              <a:cs typeface="Arial" pitchFamily="34" charset="0"/>
            </a:endParaRPr>
          </a:p>
          <a:p>
            <a:pPr marL="514350" lvl="0" indent="-514350">
              <a:buClr>
                <a:schemeClr val="tx1"/>
              </a:buClr>
              <a:buFont typeface="+mj-lt"/>
              <a:buAutoNum type="arabicParenR"/>
            </a:pPr>
            <a:r>
              <a:rPr lang="ar-EG" dirty="0" smtClean="0">
                <a:latin typeface="Arial" pitchFamily="34" charset="0"/>
                <a:cs typeface="Arial" pitchFamily="34" charset="0"/>
              </a:rPr>
              <a:t> وضوح شخصية المعلن .</a:t>
            </a:r>
            <a:endParaRPr lang="en-US" dirty="0" smtClean="0">
              <a:latin typeface="Arial" pitchFamily="34" charset="0"/>
              <a:cs typeface="Arial" pitchFamily="34" charset="0"/>
            </a:endParaRPr>
          </a:p>
          <a:p>
            <a:pPr marL="514350" indent="-514350">
              <a:buClr>
                <a:schemeClr val="tx1"/>
              </a:buClr>
              <a:buFont typeface="+mj-lt"/>
              <a:buAutoNum type="arabicParenR"/>
            </a:pPr>
            <a:r>
              <a:rPr lang="ar-EG" dirty="0" smtClean="0">
                <a:latin typeface="Arial" pitchFamily="34" charset="0"/>
                <a:cs typeface="Arial" pitchFamily="34" charset="0"/>
              </a:rPr>
              <a:t>الإعلان عملية إتصالية .</a:t>
            </a:r>
            <a:endParaRPr lang="en-US" dirty="0" smtClean="0">
              <a:latin typeface="Arial" pitchFamily="34" charset="0"/>
              <a:cs typeface="Arial" pitchFamily="34" charset="0"/>
            </a:endParaRPr>
          </a:p>
          <a:p>
            <a:pPr marL="514350" lvl="0" indent="-514350">
              <a:buClr>
                <a:schemeClr val="tx1"/>
              </a:buClr>
              <a:buNone/>
            </a:pPr>
            <a:endParaRPr lang="ar-EG" dirty="0" smtClean="0">
              <a:latin typeface="Arial" pitchFamily="34" charset="0"/>
              <a:cs typeface="Arial" pitchFamily="34" charset="0"/>
            </a:endParaRPr>
          </a:p>
        </p:txBody>
      </p:sp>
      <p:pic>
        <p:nvPicPr>
          <p:cNvPr id="4" name="Picture 3" descr="Advertising.jpg"/>
          <p:cNvPicPr/>
          <p:nvPr/>
        </p:nvPicPr>
        <p:blipFill>
          <a:blip r:embed="rId3" cstate="print"/>
          <a:stretch>
            <a:fillRect/>
          </a:stretch>
        </p:blipFill>
        <p:spPr>
          <a:xfrm rot="20734533">
            <a:off x="689122" y="2546512"/>
            <a:ext cx="4143404" cy="26160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8662" y="0"/>
            <a:ext cx="7772400" cy="5357818"/>
          </a:xfrm>
        </p:spPr>
        <p:txBody>
          <a:bodyPr/>
          <a:lstStyle/>
          <a:p>
            <a:pPr marL="514350" lvl="0" indent="-514350">
              <a:buClr>
                <a:srgbClr val="0070C0"/>
              </a:buClr>
              <a:buNone/>
            </a:pPr>
            <a:endParaRPr lang="ar-EG" sz="3200" b="1" u="sng" dirty="0" smtClean="0">
              <a:solidFill>
                <a:srgbClr val="0070C0"/>
              </a:solidFill>
              <a:latin typeface="Arial" pitchFamily="34" charset="0"/>
              <a:cs typeface="Arial" pitchFamily="34" charset="0"/>
            </a:endParaRPr>
          </a:p>
          <a:p>
            <a:pPr marL="514350" lvl="0" indent="-514350">
              <a:buClr>
                <a:srgbClr val="0070C0"/>
              </a:buClr>
              <a:buFont typeface="+mj-lt"/>
              <a:buAutoNum type="arabicPeriod"/>
            </a:pPr>
            <a:r>
              <a:rPr lang="ar-EG" sz="3200" b="1" u="sng" dirty="0" smtClean="0">
                <a:solidFill>
                  <a:srgbClr val="0070C0"/>
                </a:solidFill>
                <a:latin typeface="Arial" pitchFamily="34" charset="0"/>
                <a:cs typeface="Arial" pitchFamily="34" charset="0"/>
              </a:rPr>
              <a:t>تحقيق مصلحة المعلن : </a:t>
            </a:r>
            <a:endParaRPr lang="en-US" sz="3200" dirty="0" smtClean="0">
              <a:solidFill>
                <a:srgbClr val="0070C0"/>
              </a:solidFill>
              <a:latin typeface="Arial" pitchFamily="34" charset="0"/>
              <a:cs typeface="Arial" pitchFamily="34" charset="0"/>
            </a:endParaRPr>
          </a:p>
          <a:p>
            <a:pPr>
              <a:buNone/>
            </a:pPr>
            <a:r>
              <a:rPr lang="ar-EG" sz="2400" dirty="0" smtClean="0">
                <a:latin typeface="Arial" pitchFamily="34" charset="0"/>
                <a:cs typeface="Arial" pitchFamily="34" charset="0"/>
              </a:rPr>
              <a:t>      تحقيق الهدف للمعلن و هو الربح  .</a:t>
            </a:r>
            <a:endParaRPr lang="en-US" sz="2400" dirty="0" smtClean="0">
              <a:latin typeface="Arial" pitchFamily="34" charset="0"/>
              <a:cs typeface="Arial" pitchFamily="34" charset="0"/>
            </a:endParaRPr>
          </a:p>
          <a:p>
            <a:endParaRPr lang="ar-EG" dirty="0"/>
          </a:p>
        </p:txBody>
      </p:sp>
      <p:pic>
        <p:nvPicPr>
          <p:cNvPr id="5" name="Picture 4" descr="business%20increase%20profits.jpg"/>
          <p:cNvPicPr/>
          <p:nvPr/>
        </p:nvPicPr>
        <p:blipFill>
          <a:blip r:embed="rId2"/>
          <a:stretch>
            <a:fillRect/>
          </a:stretch>
        </p:blipFill>
        <p:spPr>
          <a:xfrm>
            <a:off x="2143108" y="2928934"/>
            <a:ext cx="4286280" cy="25717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71480"/>
            <a:ext cx="7772400" cy="5448320"/>
          </a:xfrm>
        </p:spPr>
        <p:txBody>
          <a:bodyPr/>
          <a:lstStyle/>
          <a:p>
            <a:pPr marL="514350" indent="-514350">
              <a:buClr>
                <a:srgbClr val="0070C0"/>
              </a:buClr>
              <a:buFont typeface="+mj-lt"/>
              <a:buAutoNum type="arabicPeriod" startAt="2"/>
            </a:pPr>
            <a:r>
              <a:rPr lang="ar-EG" sz="3200" b="1" u="sng" dirty="0" smtClean="0">
                <a:solidFill>
                  <a:srgbClr val="0070C0"/>
                </a:solidFill>
                <a:latin typeface="Arial" pitchFamily="34" charset="0"/>
                <a:cs typeface="Arial" pitchFamily="34" charset="0"/>
              </a:rPr>
              <a:t>الإقناع :</a:t>
            </a:r>
            <a:endParaRPr lang="en-US" sz="3200" dirty="0" smtClean="0">
              <a:solidFill>
                <a:srgbClr val="0070C0"/>
              </a:solidFill>
              <a:latin typeface="Arial" pitchFamily="34" charset="0"/>
              <a:cs typeface="Arial" pitchFamily="34" charset="0"/>
            </a:endParaRPr>
          </a:p>
          <a:p>
            <a:pPr>
              <a:buNone/>
            </a:pPr>
            <a:r>
              <a:rPr lang="ar-EG" dirty="0" smtClean="0"/>
              <a:t>       يلجأ المعلن لوسائل و أساليب عدة لإقناع المستهلك بالمنتج المراد .</a:t>
            </a:r>
          </a:p>
          <a:p>
            <a:pPr>
              <a:buNone/>
            </a:pPr>
            <a:endParaRPr lang="ar-EG" dirty="0" smtClean="0"/>
          </a:p>
          <a:p>
            <a:pPr>
              <a:buNone/>
            </a:pPr>
            <a:endParaRPr lang="ar-EG" dirty="0" smtClean="0"/>
          </a:p>
          <a:p>
            <a:pPr>
              <a:buNone/>
            </a:pPr>
            <a:endParaRPr lang="ar-EG" dirty="0"/>
          </a:p>
        </p:txBody>
      </p:sp>
      <p:pic>
        <p:nvPicPr>
          <p:cNvPr id="3074" name="Picture 2" descr="C:\Documents and Settings\Sarah\My Documents\hqdefault.jpg"/>
          <p:cNvPicPr>
            <a:picLocks noChangeAspect="1" noChangeArrowheads="1"/>
          </p:cNvPicPr>
          <p:nvPr/>
        </p:nvPicPr>
        <p:blipFill>
          <a:blip r:embed="rId2"/>
          <a:srcRect/>
          <a:stretch>
            <a:fillRect/>
          </a:stretch>
        </p:blipFill>
        <p:spPr bwMode="auto">
          <a:xfrm>
            <a:off x="1857356" y="2214554"/>
            <a:ext cx="5500726" cy="3571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lvl="0" indent="-742950" algn="r">
              <a:buFont typeface="+mj-lt"/>
              <a:buAutoNum type="arabicPeriod" startAt="3"/>
            </a:pPr>
            <a:r>
              <a:rPr lang="ar-EG" b="1" u="sng" dirty="0" smtClean="0">
                <a:solidFill>
                  <a:srgbClr val="0070C0"/>
                </a:solidFill>
                <a:latin typeface="Arial" pitchFamily="34" charset="0"/>
                <a:cs typeface="+mn-cs"/>
              </a:rPr>
              <a:t>عناصر الجذب و الإهتمام :</a:t>
            </a:r>
            <a:r>
              <a:rPr lang="en-US" dirty="0" smtClean="0">
                <a:solidFill>
                  <a:srgbClr val="0070C0"/>
                </a:solidFill>
                <a:latin typeface="Arial" pitchFamily="34" charset="0"/>
                <a:cs typeface="Arial" pitchFamily="34" charset="0"/>
              </a:rPr>
              <a:t/>
            </a:r>
            <a:br>
              <a:rPr lang="en-US" dirty="0" smtClean="0">
                <a:solidFill>
                  <a:srgbClr val="0070C0"/>
                </a:solidFill>
                <a:latin typeface="Arial" pitchFamily="34" charset="0"/>
                <a:cs typeface="Arial" pitchFamily="34" charset="0"/>
              </a:rPr>
            </a:br>
            <a:endParaRPr lang="en-US" dirty="0"/>
          </a:p>
        </p:txBody>
      </p:sp>
      <p:sp>
        <p:nvSpPr>
          <p:cNvPr id="3" name="Content Placeholder 2"/>
          <p:cNvSpPr>
            <a:spLocks noGrp="1"/>
          </p:cNvSpPr>
          <p:nvPr>
            <p:ph sz="quarter" idx="1"/>
          </p:nvPr>
        </p:nvSpPr>
        <p:spPr>
          <a:xfrm>
            <a:off x="928662" y="1142984"/>
            <a:ext cx="7772400" cy="4572000"/>
          </a:xfrm>
        </p:spPr>
        <p:txBody>
          <a:bodyPr/>
          <a:lstStyle/>
          <a:p>
            <a:pPr>
              <a:buNone/>
            </a:pPr>
            <a:r>
              <a:rPr lang="ar-EG" dirty="0" smtClean="0">
                <a:latin typeface="Arial" pitchFamily="34" charset="0"/>
                <a:cs typeface="Arial" pitchFamily="34" charset="0"/>
              </a:rPr>
              <a:t> جذب النظر و الانتباه والاستحواذ على إهتمام المستهلك عملية ضرورية , حيث أن المعلن هو عادة الذى يسعى وراء المعلن إليه إلا فى بعض الحالات .</a:t>
            </a:r>
            <a:endParaRPr lang="en-US" dirty="0"/>
          </a:p>
        </p:txBody>
      </p:sp>
      <p:pic>
        <p:nvPicPr>
          <p:cNvPr id="4" name="Picture 3" descr="gh.jpg"/>
          <p:cNvPicPr/>
          <p:nvPr/>
        </p:nvPicPr>
        <p:blipFill>
          <a:blip r:embed="rId2" cstate="print"/>
          <a:stretch>
            <a:fillRect/>
          </a:stretch>
        </p:blipFill>
        <p:spPr>
          <a:xfrm>
            <a:off x="1857356" y="2571744"/>
            <a:ext cx="5072098" cy="27146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lvl="0" indent="-742950" algn="r">
              <a:buFont typeface="+mj-lt"/>
              <a:buAutoNum type="arabicPeriod" startAt="4"/>
            </a:pPr>
            <a:r>
              <a:rPr lang="ar-EG" b="1" u="sng" dirty="0" smtClean="0">
                <a:solidFill>
                  <a:srgbClr val="0070C0"/>
                </a:solidFill>
                <a:latin typeface="Arial" pitchFamily="34" charset="0"/>
                <a:cs typeface="+mn-cs"/>
              </a:rPr>
              <a:t>التكرار :</a:t>
            </a:r>
            <a:r>
              <a:rPr lang="en-US" dirty="0" smtClean="0">
                <a:solidFill>
                  <a:srgbClr val="0070C0"/>
                </a:solidFill>
                <a:latin typeface="Arial" pitchFamily="34" charset="0"/>
                <a:cs typeface="+mn-cs"/>
              </a:rPr>
              <a:t/>
            </a:r>
            <a:br>
              <a:rPr lang="en-US" dirty="0" smtClean="0">
                <a:solidFill>
                  <a:srgbClr val="0070C0"/>
                </a:solidFill>
                <a:latin typeface="Arial" pitchFamily="34" charset="0"/>
                <a:cs typeface="+mn-cs"/>
              </a:rPr>
            </a:br>
            <a:endParaRPr lang="en-US" dirty="0">
              <a:cs typeface="+mn-cs"/>
            </a:endParaRPr>
          </a:p>
        </p:txBody>
      </p:sp>
      <p:sp>
        <p:nvSpPr>
          <p:cNvPr id="3" name="Content Placeholder 2"/>
          <p:cNvSpPr>
            <a:spLocks noGrp="1"/>
          </p:cNvSpPr>
          <p:nvPr>
            <p:ph sz="quarter" idx="1"/>
          </p:nvPr>
        </p:nvSpPr>
        <p:spPr>
          <a:xfrm>
            <a:off x="1071538" y="1142984"/>
            <a:ext cx="7772400" cy="4572000"/>
          </a:xfrm>
        </p:spPr>
        <p:txBody>
          <a:bodyPr/>
          <a:lstStyle/>
          <a:p>
            <a:pPr>
              <a:buNone/>
            </a:pPr>
            <a:r>
              <a:rPr lang="ar-EG" dirty="0" smtClean="0"/>
              <a:t>يعتمد الإعلان على التكرار للوصول إلى جماهيره , و لتحقيق التأثير التراكمى و ملاحقة الجمهور المستهدف و مواجهة المنافسة أو عوامل الشوشرة .</a:t>
            </a:r>
            <a:endParaRPr lang="en-US" dirty="0"/>
          </a:p>
        </p:txBody>
      </p:sp>
      <p:pic>
        <p:nvPicPr>
          <p:cNvPr id="4" name="Picture 3" descr="repeat.jpg"/>
          <p:cNvPicPr/>
          <p:nvPr/>
        </p:nvPicPr>
        <p:blipFill>
          <a:blip r:embed="rId2"/>
          <a:stretch>
            <a:fillRect/>
          </a:stretch>
        </p:blipFill>
        <p:spPr>
          <a:xfrm>
            <a:off x="2500298" y="3214686"/>
            <a:ext cx="4286280" cy="235745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772400" cy="1143000"/>
          </a:xfrm>
        </p:spPr>
        <p:txBody>
          <a:bodyPr>
            <a:normAutofit fontScale="90000"/>
          </a:bodyPr>
          <a:lstStyle/>
          <a:p>
            <a:pPr marL="742950" lvl="0" indent="-742950" algn="r">
              <a:buFont typeface="+mj-lt"/>
              <a:buAutoNum type="arabicPeriod" startAt="5"/>
            </a:pPr>
            <a:r>
              <a:rPr lang="ar-EG" b="1" u="sng" dirty="0" smtClean="0">
                <a:solidFill>
                  <a:srgbClr val="0070C0"/>
                </a:solidFill>
                <a:latin typeface="Arial" pitchFamily="34" charset="0"/>
                <a:cs typeface="+mn-cs"/>
              </a:rPr>
              <a:t>الإعلان عملية إتصالية :</a:t>
            </a:r>
            <a:r>
              <a:rPr lang="en-US" dirty="0" smtClean="0">
                <a:solidFill>
                  <a:srgbClr val="0070C0"/>
                </a:solidFill>
                <a:latin typeface="Arial" pitchFamily="34" charset="0"/>
                <a:cs typeface="Arial" pitchFamily="34" charset="0"/>
              </a:rPr>
              <a:t/>
            </a:r>
            <a:br>
              <a:rPr lang="en-US" dirty="0" smtClean="0">
                <a:solidFill>
                  <a:srgbClr val="0070C0"/>
                </a:solidFill>
                <a:latin typeface="Arial" pitchFamily="34" charset="0"/>
                <a:cs typeface="Arial" pitchFamily="34" charset="0"/>
              </a:rPr>
            </a:br>
            <a:endParaRPr lang="en-US" dirty="0"/>
          </a:p>
        </p:txBody>
      </p:sp>
      <p:sp>
        <p:nvSpPr>
          <p:cNvPr id="3" name="Content Placeholder 2"/>
          <p:cNvSpPr>
            <a:spLocks noGrp="1"/>
          </p:cNvSpPr>
          <p:nvPr>
            <p:ph sz="quarter" idx="1"/>
          </p:nvPr>
        </p:nvSpPr>
        <p:spPr>
          <a:xfrm>
            <a:off x="714348" y="1214422"/>
            <a:ext cx="7772400" cy="4572000"/>
          </a:xfrm>
        </p:spPr>
        <p:txBody>
          <a:bodyPr/>
          <a:lstStyle/>
          <a:p>
            <a:pPr>
              <a:buNone/>
            </a:pPr>
            <a:r>
              <a:rPr lang="ar-EG" sz="2800" dirty="0" smtClean="0">
                <a:latin typeface="Arial" pitchFamily="34" charset="0"/>
                <a:cs typeface="Arial" pitchFamily="34" charset="0"/>
              </a:rPr>
              <a:t>تتم من خلال وسائل إتصالية غير مباشرة كالصحافة و النشرات و الجرائد الملصقات و الراديو و التلفزيون و شبكة الإنترنت </a:t>
            </a:r>
            <a:endParaRPr lang="en-US" dirty="0"/>
          </a:p>
        </p:txBody>
      </p:sp>
      <p:pic>
        <p:nvPicPr>
          <p:cNvPr id="4" name="Picture 3" descr="Distribution.jpg"/>
          <p:cNvPicPr/>
          <p:nvPr/>
        </p:nvPicPr>
        <p:blipFill>
          <a:blip r:embed="rId2"/>
          <a:stretch>
            <a:fillRect/>
          </a:stretch>
        </p:blipFill>
        <p:spPr>
          <a:xfrm>
            <a:off x="1928794" y="2928934"/>
            <a:ext cx="5000660" cy="28575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4" y="1714487"/>
            <a:ext cx="9858444" cy="928695"/>
          </a:xfrm>
        </p:spPr>
        <p:txBody>
          <a:bodyPr>
            <a:normAutofit fontScale="90000"/>
          </a:bodyPr>
          <a:lstStyle/>
          <a:p>
            <a:r>
              <a:rPr lang="en-US" sz="5400" dirty="0" smtClean="0">
                <a:solidFill>
                  <a:schemeClr val="bg1">
                    <a:lumMod val="95000"/>
                  </a:schemeClr>
                </a:solidFill>
                <a:latin typeface="Arial Rounded MT Bold" pitchFamily="34" charset="0"/>
              </a:rPr>
              <a:t>Publicity and Marketing</a:t>
            </a:r>
            <a:endParaRPr lang="ar-EG" sz="3200" dirty="0">
              <a:solidFill>
                <a:schemeClr val="bg1">
                  <a:lumMod val="95000"/>
                </a:schemeClr>
              </a:solidFill>
              <a:latin typeface="Arial Rounded MT Bold" pitchFamily="34" charset="0"/>
            </a:endParaRPr>
          </a:p>
        </p:txBody>
      </p:sp>
      <p:pic>
        <p:nvPicPr>
          <p:cNvPr id="2050" name="Picture 2" descr="C:\Documents and Settings\Sarah\My Documents\1972443_10152240014131195_72690665_n.jpg"/>
          <p:cNvPicPr>
            <a:picLocks noChangeAspect="1" noChangeArrowheads="1"/>
          </p:cNvPicPr>
          <p:nvPr/>
        </p:nvPicPr>
        <p:blipFill>
          <a:blip r:embed="rId2"/>
          <a:srcRect/>
          <a:stretch>
            <a:fillRect/>
          </a:stretch>
        </p:blipFill>
        <p:spPr bwMode="auto">
          <a:xfrm>
            <a:off x="500034" y="3214686"/>
            <a:ext cx="7858180" cy="33575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42918"/>
            <a:ext cx="7772400" cy="5376882"/>
          </a:xfrm>
        </p:spPr>
        <p:txBody>
          <a:bodyPr/>
          <a:lstStyle/>
          <a:p>
            <a:pPr marL="514350" lvl="0" indent="-514350">
              <a:buClr>
                <a:srgbClr val="0070C0"/>
              </a:buClr>
              <a:buFont typeface="+mj-lt"/>
              <a:buAutoNum type="arabicPeriod" startAt="6"/>
            </a:pPr>
            <a:r>
              <a:rPr lang="ar-EG" sz="3200" b="1" u="sng" dirty="0" smtClean="0">
                <a:solidFill>
                  <a:srgbClr val="0070C0"/>
                </a:solidFill>
                <a:latin typeface="Arial" pitchFamily="34" charset="0"/>
                <a:cs typeface="Arial" pitchFamily="34" charset="0"/>
              </a:rPr>
              <a:t>وضوح شخصية المعلن :</a:t>
            </a:r>
            <a:endParaRPr lang="en-US" sz="3200" dirty="0" smtClean="0">
              <a:solidFill>
                <a:srgbClr val="0070C0"/>
              </a:solidFill>
              <a:latin typeface="Arial" pitchFamily="34" charset="0"/>
              <a:cs typeface="Arial" pitchFamily="34" charset="0"/>
            </a:endParaRPr>
          </a:p>
          <a:p>
            <a:pPr>
              <a:buNone/>
            </a:pPr>
            <a:r>
              <a:rPr lang="ar-EG" dirty="0" smtClean="0">
                <a:latin typeface="Arial" pitchFamily="34" charset="0"/>
                <a:cs typeface="Arial" pitchFamily="34" charset="0"/>
              </a:rPr>
              <a:t>      وضوح شخصية المعلن إلا فى إعلانات التشويق و التى تسبق ظهور السلعة أو الخدمة فى الأسواق .</a:t>
            </a:r>
          </a:p>
          <a:p>
            <a:pPr>
              <a:buNone/>
            </a:pPr>
            <a:endParaRPr lang="ar-EG" dirty="0" smtClean="0">
              <a:latin typeface="Arial" pitchFamily="34" charset="0"/>
              <a:cs typeface="Arial" pitchFamily="34" charset="0"/>
            </a:endParaRPr>
          </a:p>
          <a:p>
            <a:pPr>
              <a:buNone/>
            </a:pPr>
            <a:endParaRPr lang="ar-EG"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marL="514350" lvl="0" indent="-514350">
              <a:buClr>
                <a:srgbClr val="0070C0"/>
              </a:buClr>
              <a:buNone/>
            </a:pPr>
            <a:endParaRPr lang="en-US" dirty="0" smtClean="0">
              <a:latin typeface="Arial" pitchFamily="34" charset="0"/>
              <a:cs typeface="Arial" pitchFamily="34" charset="0"/>
            </a:endParaRPr>
          </a:p>
          <a:p>
            <a:endParaRPr lang="ar-EG" dirty="0"/>
          </a:p>
        </p:txBody>
      </p:sp>
      <p:pic>
        <p:nvPicPr>
          <p:cNvPr id="4098" name="Picture 2" descr="C:\Documents and Settings\Sarah\Desktop\hqdefault.jpg"/>
          <p:cNvPicPr>
            <a:picLocks noChangeAspect="1" noChangeArrowheads="1"/>
          </p:cNvPicPr>
          <p:nvPr/>
        </p:nvPicPr>
        <p:blipFill>
          <a:blip r:embed="rId2"/>
          <a:srcRect/>
          <a:stretch>
            <a:fillRect/>
          </a:stretch>
        </p:blipFill>
        <p:spPr bwMode="auto">
          <a:xfrm>
            <a:off x="2214546" y="2643182"/>
            <a:ext cx="4810132" cy="250031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14400" y="285728"/>
            <a:ext cx="7772400" cy="1714512"/>
          </a:xfrm>
        </p:spPr>
        <p:txBody>
          <a:bodyPr>
            <a:normAutofit fontScale="90000"/>
          </a:bodyPr>
          <a:lstStyle/>
          <a:p>
            <a:pPr algn="ctr"/>
            <a:r>
              <a:rPr lang="ar-EG" sz="4400" b="1" u="sng" dirty="0" smtClean="0">
                <a:solidFill>
                  <a:srgbClr val="FF0000"/>
                </a:solidFill>
                <a:latin typeface="Arial" pitchFamily="34" charset="0"/>
                <a:cs typeface="Arial" pitchFamily="34" charset="0"/>
              </a:rPr>
              <a:t>المقارنة بين الإعلان الأجنبى و الإعلان المصرى :</a:t>
            </a:r>
            <a:r>
              <a:rPr lang="en-US" dirty="0" smtClean="0">
                <a:solidFill>
                  <a:srgbClr val="0070C0"/>
                </a:solidFill>
              </a:rPr>
              <a:t/>
            </a:r>
            <a:br>
              <a:rPr lang="en-US" dirty="0" smtClean="0">
                <a:solidFill>
                  <a:srgbClr val="0070C0"/>
                </a:solidFill>
              </a:rPr>
            </a:br>
            <a:endParaRPr lang="ar-EG" dirty="0">
              <a:solidFill>
                <a:srgbClr val="0070C0"/>
              </a:solidFill>
            </a:endParaRPr>
          </a:p>
        </p:txBody>
      </p:sp>
      <p:pic>
        <p:nvPicPr>
          <p:cNvPr id="15" name="Content Placeholder 14" descr="hqdefault.jpg"/>
          <p:cNvPicPr>
            <a:picLocks noGrp="1"/>
          </p:cNvPicPr>
          <p:nvPr>
            <p:ph sz="quarter" idx="2"/>
          </p:nvPr>
        </p:nvPicPr>
        <p:blipFill>
          <a:blip r:embed="rId2"/>
          <a:stretch>
            <a:fillRect/>
          </a:stretch>
        </p:blipFill>
        <p:spPr>
          <a:xfrm>
            <a:off x="5500694" y="1571612"/>
            <a:ext cx="3000396" cy="1643074"/>
          </a:xfrm>
          <a:prstGeom prst="rect">
            <a:avLst/>
          </a:prstGeom>
        </p:spPr>
      </p:pic>
      <p:pic>
        <p:nvPicPr>
          <p:cNvPr id="16" name="Picture 15" descr="x9C8o.png"/>
          <p:cNvPicPr/>
          <p:nvPr/>
        </p:nvPicPr>
        <p:blipFill>
          <a:blip r:embed="rId3"/>
          <a:stretch>
            <a:fillRect/>
          </a:stretch>
        </p:blipFill>
        <p:spPr>
          <a:xfrm>
            <a:off x="5429257" y="3357562"/>
            <a:ext cx="3071833" cy="1500198"/>
          </a:xfrm>
          <a:prstGeom prst="rect">
            <a:avLst/>
          </a:prstGeom>
        </p:spPr>
      </p:pic>
      <p:pic>
        <p:nvPicPr>
          <p:cNvPr id="17" name="Picture 16" descr="hqdefault (2).jpg"/>
          <p:cNvPicPr/>
          <p:nvPr/>
        </p:nvPicPr>
        <p:blipFill>
          <a:blip r:embed="rId4"/>
          <a:stretch>
            <a:fillRect/>
          </a:stretch>
        </p:blipFill>
        <p:spPr>
          <a:xfrm>
            <a:off x="5429256" y="5000637"/>
            <a:ext cx="3071834" cy="1571636"/>
          </a:xfrm>
          <a:prstGeom prst="rect">
            <a:avLst/>
          </a:prstGeom>
        </p:spPr>
      </p:pic>
      <p:pic>
        <p:nvPicPr>
          <p:cNvPr id="18" name="Content Placeholder 17" descr="7hob.com13584554953219.jpg"/>
          <p:cNvPicPr>
            <a:picLocks noGrp="1"/>
          </p:cNvPicPr>
          <p:nvPr>
            <p:ph sz="quarter" idx="1"/>
          </p:nvPr>
        </p:nvPicPr>
        <p:blipFill>
          <a:blip r:embed="rId5" cstate="print"/>
          <a:stretch>
            <a:fillRect/>
          </a:stretch>
        </p:blipFill>
        <p:spPr>
          <a:xfrm>
            <a:off x="642910" y="1785926"/>
            <a:ext cx="3429024" cy="2071702"/>
          </a:xfrm>
          <a:prstGeom prst="rect">
            <a:avLst/>
          </a:prstGeom>
        </p:spPr>
      </p:pic>
      <p:pic>
        <p:nvPicPr>
          <p:cNvPr id="19" name="Picture 18" descr="tumblr_mok9diepmf1suzrjdo1_500.jpg"/>
          <p:cNvPicPr/>
          <p:nvPr/>
        </p:nvPicPr>
        <p:blipFill>
          <a:blip r:embed="rId6"/>
          <a:stretch>
            <a:fillRect/>
          </a:stretch>
        </p:blipFill>
        <p:spPr>
          <a:xfrm>
            <a:off x="2143108" y="4357694"/>
            <a:ext cx="2428892" cy="1828803"/>
          </a:xfrm>
          <a:prstGeom prst="rect">
            <a:avLst/>
          </a:prstGeom>
        </p:spPr>
      </p:pic>
      <p:pic>
        <p:nvPicPr>
          <p:cNvPr id="21" name="Picture 20" descr="7251-79bb521d.jpg"/>
          <p:cNvPicPr/>
          <p:nvPr/>
        </p:nvPicPr>
        <p:blipFill>
          <a:blip r:embed="rId7" cstate="print"/>
          <a:stretch>
            <a:fillRect/>
          </a:stretch>
        </p:blipFill>
        <p:spPr>
          <a:xfrm>
            <a:off x="428596" y="4071942"/>
            <a:ext cx="1428760" cy="2357454"/>
          </a:xfrm>
          <a:prstGeom prst="rect">
            <a:avLst/>
          </a:prstGeom>
        </p:spPr>
      </p:pic>
      <p:sp>
        <p:nvSpPr>
          <p:cNvPr id="25" name="Curved Right Arrow 24"/>
          <p:cNvSpPr/>
          <p:nvPr/>
        </p:nvSpPr>
        <p:spPr>
          <a:xfrm rot="1321092">
            <a:off x="714348" y="428604"/>
            <a:ext cx="642942" cy="1000132"/>
          </a:xfrm>
          <a:prstGeom prst="curvedRightArrow">
            <a:avLst>
              <a:gd name="adj1" fmla="val 25000"/>
              <a:gd name="adj2" fmla="val 50000"/>
              <a:gd name="adj3" fmla="val 588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26" name="Curved Left Arrow 25"/>
          <p:cNvSpPr/>
          <p:nvPr/>
        </p:nvSpPr>
        <p:spPr>
          <a:xfrm rot="21314457">
            <a:off x="8187002" y="524968"/>
            <a:ext cx="639716" cy="934662"/>
          </a:xfrm>
          <a:prstGeom prst="curvedLeftArrow">
            <a:avLst>
              <a:gd name="adj1" fmla="val 25000"/>
              <a:gd name="adj2" fmla="val 50000"/>
              <a:gd name="adj3" fmla="val 6360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a:stretch>
            <a:fillRect/>
          </a:stretch>
        </p:blipFill>
        <p:spPr>
          <a:xfrm>
            <a:off x="1857356" y="1357299"/>
            <a:ext cx="5572164" cy="42862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1368412"/>
          </a:xfrm>
        </p:spPr>
        <p:txBody>
          <a:bodyPr>
            <a:normAutofit fontScale="90000"/>
          </a:bodyPr>
          <a:lstStyle/>
          <a:p>
            <a:pPr algn="r"/>
            <a:r>
              <a:rPr lang="ar-EG" sz="4400" b="1" u="sng" dirty="0" smtClean="0">
                <a:solidFill>
                  <a:srgbClr val="C00000"/>
                </a:solidFill>
                <a:latin typeface="Arial" pitchFamily="34" charset="0"/>
                <a:cs typeface="+mn-cs"/>
              </a:rPr>
              <a:t>أسباب تدهور الإعلان المصرى :</a:t>
            </a:r>
            <a:r>
              <a:rPr lang="en-US" dirty="0" smtClean="0"/>
              <a:t/>
            </a:r>
            <a:br>
              <a:rPr lang="en-US" dirty="0" smtClean="0"/>
            </a:br>
            <a:endParaRPr lang="ar-EG" dirty="0"/>
          </a:p>
        </p:txBody>
      </p:sp>
      <p:sp>
        <p:nvSpPr>
          <p:cNvPr id="6" name="Content Placeholder 5"/>
          <p:cNvSpPr>
            <a:spLocks noGrp="1"/>
          </p:cNvSpPr>
          <p:nvPr>
            <p:ph sz="quarter" idx="1"/>
          </p:nvPr>
        </p:nvSpPr>
        <p:spPr/>
        <p:txBody>
          <a:bodyPr>
            <a:normAutofit/>
          </a:bodyPr>
          <a:lstStyle/>
          <a:p>
            <a:pPr marL="514350" lvl="0" indent="-514350">
              <a:buClr>
                <a:srgbClr val="0070C0"/>
              </a:buClr>
              <a:buFont typeface="+mj-lt"/>
              <a:buAutoNum type="arabicPeriod"/>
            </a:pPr>
            <a:r>
              <a:rPr lang="ar-EG" sz="2800" b="1" dirty="0" smtClean="0">
                <a:solidFill>
                  <a:srgbClr val="0070C0"/>
                </a:solidFill>
                <a:latin typeface="Arial" pitchFamily="34" charset="0"/>
              </a:rPr>
              <a:t>الاستخفاف بعقلية النــاس :</a:t>
            </a:r>
            <a:endParaRPr lang="en-US" sz="2800" dirty="0" smtClean="0">
              <a:solidFill>
                <a:srgbClr val="0070C0"/>
              </a:solidFill>
              <a:latin typeface="Arial" pitchFamily="34" charset="0"/>
            </a:endParaRPr>
          </a:p>
          <a:p>
            <a:pPr>
              <a:buNone/>
            </a:pPr>
            <a:r>
              <a:rPr lang="ar-EG" sz="2400" dirty="0" smtClean="0">
                <a:latin typeface="Arial" pitchFamily="34" charset="0"/>
                <a:cs typeface="Arial" pitchFamily="34" charset="0"/>
              </a:rPr>
              <a:t>     </a:t>
            </a:r>
            <a:r>
              <a:rPr lang="ar-EG" sz="2400" dirty="0" smtClean="0">
                <a:latin typeface="Arial" pitchFamily="34" charset="0"/>
              </a:rPr>
              <a:t>تضليل الجمهور , مبالغات , إدعاءات , إفتراضات , </a:t>
            </a:r>
          </a:p>
          <a:p>
            <a:pPr>
              <a:buNone/>
            </a:pPr>
            <a:r>
              <a:rPr lang="ar-EG" sz="2400" dirty="0" smtClean="0">
                <a:latin typeface="Arial" pitchFamily="34" charset="0"/>
              </a:rPr>
              <a:t>  </a:t>
            </a:r>
            <a:r>
              <a:rPr lang="en-US" sz="2400" dirty="0" smtClean="0">
                <a:latin typeface="Arial" pitchFamily="34" charset="0"/>
              </a:rPr>
              <a:t> </a:t>
            </a:r>
            <a:r>
              <a:rPr lang="ar-EG" sz="2400" dirty="0" smtClean="0">
                <a:latin typeface="Arial" pitchFamily="34" charset="0"/>
              </a:rPr>
              <a:t>  وعود خيالية , و مغريات غير موثوق بها .</a:t>
            </a:r>
          </a:p>
          <a:p>
            <a:pPr>
              <a:buNone/>
            </a:pPr>
            <a:endParaRPr lang="ar-EG" sz="2400" dirty="0" smtClean="0">
              <a:latin typeface="Arial" pitchFamily="34" charset="0"/>
              <a:cs typeface="Arial" pitchFamily="34" charset="0"/>
            </a:endParaRPr>
          </a:p>
          <a:p>
            <a:pPr>
              <a:buNone/>
            </a:pPr>
            <a:endParaRPr lang="ar-EG" sz="2400" dirty="0" smtClean="0">
              <a:latin typeface="Arial" pitchFamily="34" charset="0"/>
              <a:cs typeface="Arial" pitchFamily="34" charset="0"/>
            </a:endParaRPr>
          </a:p>
          <a:p>
            <a:pPr>
              <a:buNone/>
            </a:pPr>
            <a:endParaRPr lang="ar-EG" sz="2400" dirty="0">
              <a:latin typeface="Arial" pitchFamily="34" charset="0"/>
              <a:cs typeface="Arial" pitchFamily="34" charset="0"/>
            </a:endParaRPr>
          </a:p>
        </p:txBody>
      </p:sp>
      <p:pic>
        <p:nvPicPr>
          <p:cNvPr id="7" name="Picture 6" descr="what-boring-movie-525351.jpg"/>
          <p:cNvPicPr/>
          <p:nvPr/>
        </p:nvPicPr>
        <p:blipFill>
          <a:blip r:embed="rId2"/>
          <a:stretch>
            <a:fillRect/>
          </a:stretch>
        </p:blipFill>
        <p:spPr>
          <a:xfrm>
            <a:off x="1071538" y="2928934"/>
            <a:ext cx="4714908" cy="328614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500034" y="500042"/>
            <a:ext cx="7858180" cy="57150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1934" y="928670"/>
            <a:ext cx="4572000" cy="1569660"/>
          </a:xfrm>
          <a:prstGeom prst="rect">
            <a:avLst/>
          </a:prstGeom>
        </p:spPr>
        <p:txBody>
          <a:bodyPr>
            <a:spAutoFit/>
          </a:bodyPr>
          <a:lstStyle/>
          <a:p>
            <a:pPr marL="514350" lvl="0" indent="-514350">
              <a:buClr>
                <a:srgbClr val="0070C0"/>
              </a:buClr>
              <a:buFont typeface="+mj-lt"/>
              <a:buAutoNum type="arabicPeriod" startAt="2"/>
            </a:pPr>
            <a:r>
              <a:rPr lang="ar-EG" sz="2400" b="1" dirty="0" smtClean="0">
                <a:solidFill>
                  <a:srgbClr val="0070C0"/>
                </a:solidFill>
                <a:latin typeface="Arial" pitchFamily="34" charset="0"/>
              </a:rPr>
              <a:t>التمويــــــــــــــل :</a:t>
            </a:r>
            <a:endParaRPr lang="en-US" sz="2400" dirty="0" smtClean="0"/>
          </a:p>
          <a:p>
            <a:pPr marL="514350" indent="-514350">
              <a:buClr>
                <a:srgbClr val="0070C0"/>
              </a:buClr>
              <a:buNone/>
            </a:pPr>
            <a:r>
              <a:rPr lang="ar-SA" sz="2400" dirty="0" smtClean="0"/>
              <a:t>     رفض اصحاب الشركات انفاق</a:t>
            </a:r>
          </a:p>
          <a:p>
            <a:pPr marL="514350" indent="-514350">
              <a:buClr>
                <a:srgbClr val="0070C0"/>
              </a:buClr>
              <a:buNone/>
            </a:pPr>
            <a:r>
              <a:rPr lang="ar-SA" sz="2400" dirty="0" smtClean="0"/>
              <a:t> المبالغ الكبيره من اجل الاعلان عن منتجاتها .</a:t>
            </a:r>
            <a:endParaRPr lang="en-US" sz="2400" dirty="0" smtClean="0"/>
          </a:p>
        </p:txBody>
      </p:sp>
      <p:pic>
        <p:nvPicPr>
          <p:cNvPr id="5" name="Picture 4" descr="husband-and-money.jpg"/>
          <p:cNvPicPr/>
          <p:nvPr/>
        </p:nvPicPr>
        <p:blipFill>
          <a:blip r:embed="rId2"/>
          <a:stretch>
            <a:fillRect/>
          </a:stretch>
        </p:blipFill>
        <p:spPr>
          <a:xfrm>
            <a:off x="1714480" y="3000372"/>
            <a:ext cx="4429156" cy="30003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a:stretch>
            <a:fillRect/>
          </a:stretch>
        </p:blipFill>
        <p:spPr>
          <a:xfrm>
            <a:off x="928662" y="714356"/>
            <a:ext cx="6929486" cy="54292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42976" y="571480"/>
            <a:ext cx="7772400" cy="1143000"/>
          </a:xfrm>
        </p:spPr>
        <p:txBody>
          <a:bodyPr>
            <a:normAutofit fontScale="90000"/>
          </a:bodyPr>
          <a:lstStyle/>
          <a:p>
            <a:pPr marL="742950" lvl="0" indent="-742950" algn="r">
              <a:buFont typeface="+mj-lt"/>
              <a:buAutoNum type="arabicPeriod" startAt="3"/>
            </a:pPr>
            <a:r>
              <a:rPr lang="ar-EG" sz="3600" b="1" dirty="0" smtClean="0">
                <a:solidFill>
                  <a:srgbClr val="0070C0"/>
                </a:solidFill>
                <a:latin typeface="Arial" pitchFamily="34" charset="0"/>
                <a:cs typeface="+mn-cs"/>
              </a:rPr>
              <a:t>الاهتمام بالأعمال الإستعراضية :</a:t>
            </a:r>
            <a:r>
              <a:rPr lang="en-US" dirty="0" smtClean="0">
                <a:solidFill>
                  <a:srgbClr val="0070C0"/>
                </a:solidFill>
                <a:latin typeface="Arial" pitchFamily="34" charset="0"/>
              </a:rPr>
              <a:t/>
            </a:r>
            <a:br>
              <a:rPr lang="en-US" dirty="0" smtClean="0">
                <a:solidFill>
                  <a:srgbClr val="0070C0"/>
                </a:solidFill>
                <a:latin typeface="Arial" pitchFamily="34" charset="0"/>
              </a:rPr>
            </a:br>
            <a:endParaRPr lang="en-US" dirty="0"/>
          </a:p>
        </p:txBody>
      </p:sp>
      <p:sp>
        <p:nvSpPr>
          <p:cNvPr id="3" name="Content Placeholder 2"/>
          <p:cNvSpPr>
            <a:spLocks noGrp="1"/>
          </p:cNvSpPr>
          <p:nvPr>
            <p:ph sz="quarter" idx="1"/>
          </p:nvPr>
        </p:nvSpPr>
        <p:spPr>
          <a:xfrm>
            <a:off x="1000100" y="571480"/>
            <a:ext cx="7772400" cy="4572000"/>
          </a:xfrm>
        </p:spPr>
        <p:txBody>
          <a:bodyPr/>
          <a:lstStyle/>
          <a:p>
            <a:pPr marL="457200" lvl="0" indent="-457200">
              <a:buClr>
                <a:srgbClr val="0070C0"/>
              </a:buClr>
              <a:buNone/>
            </a:pPr>
            <a:endParaRPr lang="en-US" sz="2800" dirty="0" smtClean="0">
              <a:latin typeface="Arial" pitchFamily="34" charset="0"/>
              <a:cs typeface="Arial" pitchFamily="34" charset="0"/>
            </a:endParaRPr>
          </a:p>
          <a:p>
            <a:pPr>
              <a:buNone/>
            </a:pPr>
            <a:r>
              <a:rPr lang="en-US" sz="2800" dirty="0" smtClean="0">
                <a:latin typeface="Arial" pitchFamily="34" charset="0"/>
              </a:rPr>
              <a:t> </a:t>
            </a:r>
            <a:r>
              <a:rPr lang="ar-EG" sz="2800" dirty="0" smtClean="0">
                <a:latin typeface="Arial" pitchFamily="34" charset="0"/>
              </a:rPr>
              <a:t>تستند أغلب الإعلانات التجارية المصرية على</a:t>
            </a:r>
            <a:endParaRPr lang="en-US" sz="2800" dirty="0" smtClean="0">
              <a:latin typeface="Arial" pitchFamily="34" charset="0"/>
            </a:endParaRPr>
          </a:p>
          <a:p>
            <a:pPr>
              <a:buNone/>
            </a:pPr>
            <a:r>
              <a:rPr lang="ar-EG" sz="2800" dirty="0" smtClean="0">
                <a:latin typeface="Arial" pitchFamily="34" charset="0"/>
              </a:rPr>
              <a:t>الشكل الإستعراضى , و تكاد تخلو تماما من أية </a:t>
            </a:r>
          </a:p>
          <a:p>
            <a:pPr>
              <a:buNone/>
            </a:pPr>
            <a:r>
              <a:rPr lang="ar-EG" sz="2800" dirty="0" smtClean="0">
                <a:latin typeface="Arial" pitchFamily="34" charset="0"/>
              </a:rPr>
              <a:t> معطيات مفيدة حول المنتج .</a:t>
            </a:r>
            <a:endParaRPr lang="en-US" sz="2800" dirty="0" smtClean="0">
              <a:latin typeface="Arial" pitchFamily="34" charset="0"/>
            </a:endParaRPr>
          </a:p>
          <a:p>
            <a:endParaRPr lang="en-US" dirty="0"/>
          </a:p>
        </p:txBody>
      </p:sp>
      <p:pic>
        <p:nvPicPr>
          <p:cNvPr id="12" name="Picture 11" descr="hqdefault (1).jpg"/>
          <p:cNvPicPr/>
          <p:nvPr/>
        </p:nvPicPr>
        <p:blipFill>
          <a:blip r:embed="rId2"/>
          <a:stretch>
            <a:fillRect/>
          </a:stretch>
        </p:blipFill>
        <p:spPr>
          <a:xfrm>
            <a:off x="1071538" y="2928934"/>
            <a:ext cx="5214974" cy="342902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00042"/>
            <a:ext cx="7772400" cy="5519758"/>
          </a:xfrm>
        </p:spPr>
        <p:txBody>
          <a:bodyPr>
            <a:normAutofit/>
          </a:bodyPr>
          <a:lstStyle/>
          <a:p>
            <a:pPr>
              <a:buNone/>
            </a:pPr>
            <a:r>
              <a:rPr lang="ar-EG" dirty="0" smtClean="0"/>
              <a:t> </a:t>
            </a:r>
            <a:endParaRPr lang="en-US" dirty="0" smtClean="0"/>
          </a:p>
          <a:p>
            <a:pPr marL="514350" lvl="0" indent="-514350">
              <a:buClr>
                <a:srgbClr val="0070C0"/>
              </a:buClr>
              <a:buFont typeface="+mj-lt"/>
              <a:buAutoNum type="arabicPeriod" startAt="4"/>
            </a:pPr>
            <a:r>
              <a:rPr lang="ar-EG" sz="3200" b="1" dirty="0" smtClean="0">
                <a:solidFill>
                  <a:srgbClr val="0070C0"/>
                </a:solidFill>
                <a:latin typeface="Arial" pitchFamily="34" charset="0"/>
                <a:cs typeface="Arial" pitchFamily="34" charset="0"/>
              </a:rPr>
              <a:t>التكنولوجيا و التطور العلمى :</a:t>
            </a:r>
            <a:endParaRPr lang="en-US" sz="3200" dirty="0" smtClean="0">
              <a:solidFill>
                <a:srgbClr val="0070C0"/>
              </a:solidFill>
              <a:latin typeface="Arial" pitchFamily="34" charset="0"/>
              <a:cs typeface="Arial" pitchFamily="34" charset="0"/>
            </a:endParaRPr>
          </a:p>
          <a:p>
            <a:pPr marL="514350" indent="-514350">
              <a:buClr>
                <a:srgbClr val="0070C0"/>
              </a:buClr>
              <a:buNone/>
            </a:pPr>
            <a:r>
              <a:rPr lang="ar-SA" dirty="0" smtClean="0"/>
              <a:t> عدم استخدمات التقنيات الحديثه </a:t>
            </a:r>
          </a:p>
          <a:p>
            <a:pPr marL="514350" indent="-514350">
              <a:buClr>
                <a:srgbClr val="0070C0"/>
              </a:buClr>
              <a:buNone/>
            </a:pPr>
            <a:r>
              <a:rPr lang="ar-SA" dirty="0" smtClean="0"/>
              <a:t>والاساليب المتطورة فى صناعة الإعلانات</a:t>
            </a:r>
            <a:r>
              <a:rPr lang="ar-SA" b="1" dirty="0" smtClean="0"/>
              <a:t>.</a:t>
            </a:r>
          </a:p>
          <a:p>
            <a:pPr marL="514350" indent="-514350">
              <a:buClr>
                <a:srgbClr val="0070C0"/>
              </a:buClr>
              <a:buNone/>
            </a:pPr>
            <a:endParaRPr lang="ar-SA" b="1" dirty="0" smtClean="0"/>
          </a:p>
          <a:p>
            <a:pPr marL="514350" indent="-514350">
              <a:buClr>
                <a:srgbClr val="0070C0"/>
              </a:buClr>
              <a:buFont typeface="+mj-lt"/>
              <a:buAutoNum type="arabicPeriod" startAt="4"/>
            </a:pPr>
            <a:endParaRPr lang="en-US" sz="3200" dirty="0" smtClean="0">
              <a:solidFill>
                <a:srgbClr val="0070C0"/>
              </a:solidFill>
              <a:latin typeface="Arial" pitchFamily="34" charset="0"/>
              <a:cs typeface="Arial" pitchFamily="34" charset="0"/>
            </a:endParaRPr>
          </a:p>
        </p:txBody>
      </p:sp>
      <p:pic>
        <p:nvPicPr>
          <p:cNvPr id="7" name="Picture 6" descr="Technology-Predictions-For-2013.jpeg"/>
          <p:cNvPicPr/>
          <p:nvPr/>
        </p:nvPicPr>
        <p:blipFill>
          <a:blip r:embed="rId2"/>
          <a:stretch>
            <a:fillRect/>
          </a:stretch>
        </p:blipFill>
        <p:spPr>
          <a:xfrm>
            <a:off x="1071538" y="2714620"/>
            <a:ext cx="5286412" cy="364333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4350726_1368292909.gif"/>
          <p:cNvPicPr>
            <a:picLocks noChangeAspect="1"/>
          </p:cNvPicPr>
          <p:nvPr/>
        </p:nvPicPr>
        <p:blipFill>
          <a:blip r:embed="rId2"/>
          <a:stretch>
            <a:fillRect/>
          </a:stretch>
        </p:blipFill>
        <p:spPr>
          <a:xfrm>
            <a:off x="1000100" y="500042"/>
            <a:ext cx="7072362" cy="61182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85794"/>
            <a:ext cx="7772400" cy="5234006"/>
          </a:xfrm>
        </p:spPr>
        <p:txBody>
          <a:bodyPr>
            <a:normAutofit/>
          </a:bodyPr>
          <a:lstStyle/>
          <a:p>
            <a:pPr>
              <a:buClr>
                <a:srgbClr val="C00000"/>
              </a:buClr>
              <a:buFont typeface="Wingdings" pitchFamily="2" charset="2"/>
              <a:buChar char="q"/>
            </a:pPr>
            <a:r>
              <a:rPr lang="en-US" sz="4000" dirty="0" smtClean="0">
                <a:solidFill>
                  <a:srgbClr val="C00000"/>
                </a:solidFill>
              </a:rPr>
              <a:t> </a:t>
            </a:r>
            <a:r>
              <a:rPr lang="ar-EG" sz="4000" dirty="0" smtClean="0">
                <a:solidFill>
                  <a:srgbClr val="C00000"/>
                </a:solidFill>
              </a:rPr>
              <a:t>التسويق</a:t>
            </a:r>
            <a:r>
              <a:rPr lang="en-US" sz="4000" dirty="0" smtClean="0">
                <a:solidFill>
                  <a:srgbClr val="C00000"/>
                </a:solidFill>
              </a:rPr>
              <a:t>.</a:t>
            </a:r>
          </a:p>
          <a:p>
            <a:pPr>
              <a:buClr>
                <a:srgbClr val="C00000"/>
              </a:buClr>
              <a:buFont typeface="Wingdings" pitchFamily="2" charset="2"/>
              <a:buChar char="q"/>
            </a:pPr>
            <a:endParaRPr lang="ar-EG" sz="4000" dirty="0" smtClean="0">
              <a:solidFill>
                <a:srgbClr val="C00000"/>
              </a:solidFill>
            </a:endParaRPr>
          </a:p>
          <a:p>
            <a:pPr>
              <a:buClr>
                <a:srgbClr val="C00000"/>
              </a:buClr>
              <a:buFont typeface="Wingdings" pitchFamily="2" charset="2"/>
              <a:buChar char="q"/>
            </a:pPr>
            <a:r>
              <a:rPr lang="en-US" sz="4000" dirty="0" smtClean="0">
                <a:solidFill>
                  <a:srgbClr val="C00000"/>
                </a:solidFill>
              </a:rPr>
              <a:t> </a:t>
            </a:r>
            <a:r>
              <a:rPr lang="ar-EG" sz="4000" dirty="0" smtClean="0">
                <a:solidFill>
                  <a:srgbClr val="C00000"/>
                </a:solidFill>
              </a:rPr>
              <a:t>الدعاية</a:t>
            </a:r>
            <a:r>
              <a:rPr lang="en-US" sz="4000" dirty="0" smtClean="0">
                <a:solidFill>
                  <a:srgbClr val="C00000"/>
                </a:solidFill>
              </a:rPr>
              <a:t>.</a:t>
            </a:r>
          </a:p>
          <a:p>
            <a:pPr>
              <a:buClr>
                <a:srgbClr val="C00000"/>
              </a:buClr>
              <a:buFont typeface="Wingdings" pitchFamily="2" charset="2"/>
              <a:buChar char="q"/>
            </a:pPr>
            <a:endParaRPr lang="en-US" sz="4000" dirty="0" smtClean="0">
              <a:solidFill>
                <a:srgbClr val="C00000"/>
              </a:solidFill>
            </a:endParaRPr>
          </a:p>
          <a:p>
            <a:pPr>
              <a:buClr>
                <a:srgbClr val="C00000"/>
              </a:buClr>
              <a:buFont typeface="Wingdings" pitchFamily="2" charset="2"/>
              <a:buChar char="q"/>
            </a:pPr>
            <a:r>
              <a:rPr lang="en-US" sz="4000" dirty="0" smtClean="0">
                <a:solidFill>
                  <a:srgbClr val="C00000"/>
                </a:solidFill>
              </a:rPr>
              <a:t> </a:t>
            </a:r>
            <a:r>
              <a:rPr lang="ar-EG" sz="4000" dirty="0" smtClean="0">
                <a:solidFill>
                  <a:srgbClr val="C00000"/>
                </a:solidFill>
              </a:rPr>
              <a:t>الاعلان</a:t>
            </a:r>
            <a:r>
              <a:rPr lang="en-US" sz="4000" dirty="0" smtClean="0">
                <a:solidFill>
                  <a:srgbClr val="C00000"/>
                </a:solidFill>
              </a:rPr>
              <a:t>.</a:t>
            </a:r>
            <a:endParaRPr lang="en-US" sz="4000" dirty="0">
              <a:solidFill>
                <a:srgbClr val="C00000"/>
              </a:solidFill>
            </a:endParaRPr>
          </a:p>
        </p:txBody>
      </p:sp>
      <p:pic>
        <p:nvPicPr>
          <p:cNvPr id="3074" name="Picture 2" descr="C:\Documents and Settings\Rewan\Desktop\Web-Design-Company.jpg"/>
          <p:cNvPicPr>
            <a:picLocks noChangeAspect="1" noChangeArrowheads="1"/>
          </p:cNvPicPr>
          <p:nvPr/>
        </p:nvPicPr>
        <p:blipFill>
          <a:blip r:embed="rId2" cstate="print"/>
          <a:srcRect/>
          <a:stretch>
            <a:fillRect/>
          </a:stretch>
        </p:blipFill>
        <p:spPr bwMode="auto">
          <a:xfrm>
            <a:off x="642910" y="1500174"/>
            <a:ext cx="5357850" cy="381471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914400" y="428604"/>
            <a:ext cx="7772400" cy="5786478"/>
          </a:xfrm>
        </p:spPr>
        <p:txBody>
          <a:bodyPr>
            <a:normAutofit/>
          </a:bodyPr>
          <a:lstStyle/>
          <a:p>
            <a:pPr algn="ctr">
              <a:buNone/>
            </a:pPr>
            <a:r>
              <a:rPr lang="en-US" sz="6600" b="1" dirty="0" smtClean="0">
                <a:solidFill>
                  <a:srgbClr val="00B0F0"/>
                </a:solidFill>
                <a:latin typeface="Arial" pitchFamily="34" charset="0"/>
                <a:cs typeface="Arial" pitchFamily="34" charset="0"/>
              </a:rPr>
              <a:t>We Are Pleased To Listen To Your opinion .. !</a:t>
            </a:r>
            <a:endParaRPr lang="en-US" sz="6600" dirty="0" smtClean="0">
              <a:solidFill>
                <a:srgbClr val="00B0F0"/>
              </a:solidFill>
              <a:latin typeface="Arial" pitchFamily="34" charset="0"/>
              <a:cs typeface="Arial" pitchFamily="34" charset="0"/>
            </a:endParaRPr>
          </a:p>
          <a:p>
            <a:pPr algn="ctr">
              <a:buNone/>
            </a:pPr>
            <a:endParaRPr lang="ar-EG" sz="2400" dirty="0">
              <a:solidFill>
                <a:srgbClr val="00B0F0"/>
              </a:solidFill>
            </a:endParaRPr>
          </a:p>
        </p:txBody>
      </p:sp>
      <p:pic>
        <p:nvPicPr>
          <p:cNvPr id="7" name="Picture 6" descr="simple-smiley-face-wallpaper.jpg"/>
          <p:cNvPicPr/>
          <p:nvPr/>
        </p:nvPicPr>
        <p:blipFill>
          <a:blip r:embed="rId2"/>
          <a:stretch>
            <a:fillRect/>
          </a:stretch>
        </p:blipFill>
        <p:spPr>
          <a:xfrm>
            <a:off x="285721" y="3643314"/>
            <a:ext cx="3143271" cy="28575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latin typeface="Times New Roman" pitchFamily="18" charset="0"/>
                <a:cs typeface="Times New Roman" pitchFamily="18" charset="0"/>
              </a:rPr>
              <a:t>References :</a:t>
            </a:r>
            <a:endParaRPr lang="en-US"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514350" indent="-514350">
              <a:buClrTx/>
              <a:buAutoNum type="arabicParenR"/>
            </a:pPr>
            <a:r>
              <a:rPr lang="ar-EG" dirty="0" smtClean="0">
                <a:latin typeface="Times New Roman" pitchFamily="18" charset="0"/>
                <a:cs typeface="Times New Roman" pitchFamily="18" charset="0"/>
              </a:rPr>
              <a:t>د. منى الحديدى </a:t>
            </a:r>
            <a:r>
              <a:rPr lang="ar-EG" smtClean="0">
                <a:latin typeface="Times New Roman" pitchFamily="18" charset="0"/>
                <a:cs typeface="Times New Roman" pitchFamily="18" charset="0"/>
              </a:rPr>
              <a:t>, الإعــــــــــــــــــــلان</a:t>
            </a:r>
            <a:endParaRPr lang="ar-EG" dirty="0" smtClean="0">
              <a:latin typeface="Times New Roman" pitchFamily="18" charset="0"/>
              <a:cs typeface="Times New Roman" pitchFamily="18" charset="0"/>
            </a:endParaRPr>
          </a:p>
          <a:p>
            <a:pPr marL="514350" indent="-514350">
              <a:buClrTx/>
              <a:buAutoNum type="arabicParenR"/>
            </a:pPr>
            <a:r>
              <a:rPr lang="ar-EG" dirty="0" smtClean="0"/>
              <a:t>محمود صادق  , إدارة التسويق</a:t>
            </a:r>
          </a:p>
          <a:p>
            <a:pPr marL="514350" indent="-514350">
              <a:buClrTx/>
              <a:buAutoNum type="arabicParenR"/>
            </a:pPr>
            <a:r>
              <a:rPr lang="ar-EG" dirty="0" smtClean="0">
                <a:latin typeface="Times New Roman" pitchFamily="18" charset="0"/>
                <a:cs typeface="Times New Roman" pitchFamily="18" charset="0"/>
              </a:rPr>
              <a:t> </a:t>
            </a:r>
            <a:r>
              <a:rPr lang="ar-EG" dirty="0" smtClean="0"/>
              <a:t>د.محمد جودت ناصر , الأصول التسويقية </a:t>
            </a:r>
          </a:p>
          <a:p>
            <a:pPr marL="514350" indent="-514350">
              <a:buClrTx/>
              <a:buAutoNum type="arabicParenR"/>
            </a:pPr>
            <a:r>
              <a:rPr lang="ar-EG"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2"/>
              </a:rPr>
              <a:t>http://www.yallabusiness.com/ar/run-your-business/marketing-sales/five-p-marketing.html</a:t>
            </a:r>
            <a:endParaRPr lang="ar-EG" dirty="0" smtClean="0">
              <a:latin typeface="Times New Roman" pitchFamily="18" charset="0"/>
              <a:cs typeface="Times New Roman" pitchFamily="18" charset="0"/>
            </a:endParaRPr>
          </a:p>
          <a:p>
            <a:pPr marL="514350" indent="-514350">
              <a:buClrTx/>
              <a:buAutoNum type="arabicParenR"/>
            </a:pPr>
            <a:r>
              <a:rPr lang="ar-EG"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3"/>
              </a:rPr>
              <a:t>http://www.film4business.com/</a:t>
            </a:r>
            <a:endParaRPr lang="ar-EG" dirty="0" smtClean="0">
              <a:latin typeface="Times New Roman" pitchFamily="18" charset="0"/>
              <a:cs typeface="Times New Roman" pitchFamily="18" charset="0"/>
            </a:endParaRPr>
          </a:p>
          <a:p>
            <a:pPr marL="514350" indent="-514350">
              <a:buClrTx/>
              <a:buAutoNum type="arabicParenR"/>
            </a:pPr>
            <a:endParaRPr lang="ar-EG" dirty="0" smtClean="0">
              <a:latin typeface="Times New Roman" pitchFamily="18" charset="0"/>
              <a:cs typeface="Times New Roman" pitchFamily="18" charset="0"/>
            </a:endParaRPr>
          </a:p>
          <a:p>
            <a:pPr marL="514350" indent="-514350">
              <a:buClrTx/>
              <a:buAutoNum type="arabicParenR"/>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ewan\Desktop\thankyou.jpg"/>
          <p:cNvPicPr>
            <a:picLocks noGrp="1" noChangeAspect="1" noChangeArrowheads="1"/>
          </p:cNvPicPr>
          <p:nvPr>
            <p:ph sz="quarter" idx="1"/>
          </p:nvPr>
        </p:nvPicPr>
        <p:blipFill>
          <a:blip r:embed="rId2"/>
          <a:srcRect/>
          <a:stretch>
            <a:fillRect/>
          </a:stretch>
        </p:blipFill>
        <p:spPr bwMode="auto">
          <a:xfrm>
            <a:off x="1428728" y="1071546"/>
            <a:ext cx="6215106" cy="48053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
            </a:r>
            <a:br>
              <a:rPr lang="ar-EG" b="1" u="sng" dirty="0" smtClean="0">
                <a:solidFill>
                  <a:srgbClr val="C00000"/>
                </a:solidFill>
                <a:latin typeface="Arial" pitchFamily="34" charset="0"/>
                <a:cs typeface="Arial" pitchFamily="34" charset="0"/>
              </a:rPr>
            </a:br>
            <a:r>
              <a:rPr lang="ar-EG" b="1" u="sng" dirty="0" smtClean="0">
                <a:solidFill>
                  <a:srgbClr val="C00000"/>
                </a:solidFill>
                <a:latin typeface="Arial" pitchFamily="34" charset="0"/>
                <a:cs typeface="Arial" pitchFamily="34" charset="0"/>
              </a:rPr>
              <a:t>التسويق (</a:t>
            </a:r>
            <a:r>
              <a:rPr lang="en-US" b="1" u="sng" dirty="0" smtClean="0">
                <a:solidFill>
                  <a:srgbClr val="C00000"/>
                </a:solidFill>
                <a:latin typeface="Arial" pitchFamily="34" charset="0"/>
                <a:cs typeface="Arial" pitchFamily="34" charset="0"/>
              </a:rPr>
              <a:t>Marketing</a:t>
            </a:r>
            <a:r>
              <a:rPr lang="ar-EG" b="1" u="sng" dirty="0" smtClean="0">
                <a:solidFill>
                  <a:srgbClr val="C00000"/>
                </a:solidFill>
                <a:latin typeface="Arial" pitchFamily="34" charset="0"/>
                <a:cs typeface="Arial" pitchFamily="34" charset="0"/>
              </a:rPr>
              <a:t>) :</a:t>
            </a:r>
            <a:r>
              <a:rPr lang="en-US" b="1" u="sng" dirty="0" smtClean="0">
                <a:solidFill>
                  <a:srgbClr val="C00000"/>
                </a:solidFill>
                <a:latin typeface="Arial" pitchFamily="34" charset="0"/>
                <a:cs typeface="Arial" pitchFamily="34" charset="0"/>
              </a:rPr>
              <a:t/>
            </a:r>
            <a:br>
              <a:rPr lang="en-US" b="1" u="sng" dirty="0" smtClean="0">
                <a:solidFill>
                  <a:srgbClr val="C00000"/>
                </a:solidFill>
                <a:latin typeface="Arial" pitchFamily="34" charset="0"/>
                <a:cs typeface="Arial" pitchFamily="34" charset="0"/>
              </a:rPr>
            </a:br>
            <a:endParaRPr lang="ar-EG" b="1" u="sng" dirty="0">
              <a:solidFill>
                <a:srgbClr val="C00000"/>
              </a:solidFill>
              <a:latin typeface="Arial" pitchFamily="34" charset="0"/>
              <a:cs typeface="Arial" pitchFamily="34" charset="0"/>
            </a:endParaRPr>
          </a:p>
        </p:txBody>
      </p:sp>
      <p:sp>
        <p:nvSpPr>
          <p:cNvPr id="3" name="Content Placeholder 2"/>
          <p:cNvSpPr>
            <a:spLocks noGrp="1"/>
          </p:cNvSpPr>
          <p:nvPr>
            <p:ph type="body" idx="1"/>
          </p:nvPr>
        </p:nvSpPr>
        <p:spPr/>
        <p:txBody>
          <a:bodyPr>
            <a:normAutofit lnSpcReduction="10000"/>
          </a:bodyPr>
          <a:lstStyle/>
          <a:p>
            <a:r>
              <a:rPr lang="ar-EG" sz="2800" dirty="0" smtClean="0">
                <a:solidFill>
                  <a:schemeClr val="tx1"/>
                </a:solidFill>
              </a:rPr>
              <a:t>"هو نشاط يتضمن التعرف على ما يريده المستهلك و تخطيط السلعة التى ترضى هذه الحاجة و العمل بأفضل الطرق على تسعيرها و ترويجها و توزيعها "</a:t>
            </a:r>
            <a:endParaRPr lang="ar-EG" sz="2800" dirty="0">
              <a:solidFill>
                <a:schemeClr val="tx1"/>
              </a:solidFill>
            </a:endParaRPr>
          </a:p>
        </p:txBody>
      </p:sp>
      <p:pic>
        <p:nvPicPr>
          <p:cNvPr id="4" name="Picture 3" descr="238310alsh3er.jpg"/>
          <p:cNvPicPr/>
          <p:nvPr/>
        </p:nvPicPr>
        <p:blipFill>
          <a:blip r:embed="rId2"/>
          <a:stretch>
            <a:fillRect/>
          </a:stretch>
        </p:blipFill>
        <p:spPr>
          <a:xfrm>
            <a:off x="1357290" y="4071942"/>
            <a:ext cx="5786446" cy="22860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500042"/>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 typeface="Wingdings" pitchFamily="2" charset="2"/>
              <a:buChar char="q"/>
              <a:tabLst/>
            </a:pPr>
            <a:r>
              <a:rPr kumimoji="0" lang="ar-EG" sz="28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 العناصر الأساسية </a:t>
            </a:r>
            <a:r>
              <a:rPr kumimoji="0" lang="ar-EG" sz="32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للتسويق</a:t>
            </a:r>
            <a:r>
              <a:rPr kumimoji="0" lang="ar-EG" sz="28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 (</a:t>
            </a:r>
            <a:r>
              <a:rPr kumimoji="0" lang="en-US" sz="28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Basic elements of Marketing </a:t>
            </a:r>
            <a:r>
              <a:rPr kumimoji="0" lang="ar-EG" sz="28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ight Arrow 4"/>
          <p:cNvSpPr/>
          <p:nvPr/>
        </p:nvSpPr>
        <p:spPr>
          <a:xfrm>
            <a:off x="1142976" y="1285860"/>
            <a:ext cx="1571636" cy="121444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en-US" sz="2400" b="1" i="0" u="none" strike="noStrike" cap="none" normalizeH="0" baseline="0" dirty="0" smtClean="0">
                <a:ln>
                  <a:noFill/>
                </a:ln>
                <a:solidFill>
                  <a:srgbClr val="215868"/>
                </a:solidFill>
                <a:effectLst/>
                <a:latin typeface="Calibri" pitchFamily="34" charset="0"/>
                <a:ea typeface="Calibri" pitchFamily="34" charset="0"/>
                <a:cs typeface="Arial" pitchFamily="34" charset="0"/>
              </a:rPr>
              <a:t>{</a:t>
            </a:r>
            <a:r>
              <a:rPr kumimoji="0" lang="en-US" sz="2800" b="1" i="0" u="none" strike="noStrike" cap="none" normalizeH="0" baseline="0" dirty="0" smtClean="0">
                <a:ln>
                  <a:noFill/>
                </a:ln>
                <a:solidFill>
                  <a:srgbClr val="215868"/>
                </a:solidFill>
                <a:effectLst/>
                <a:latin typeface="Calibri" pitchFamily="34" charset="0"/>
                <a:ea typeface="Calibri" pitchFamily="34" charset="0"/>
                <a:cs typeface="Arial" pitchFamily="34" charset="0"/>
              </a:rPr>
              <a:t>5P's}</a:t>
            </a:r>
            <a:r>
              <a:rPr kumimoji="0" lang="en-US" sz="1400" b="1" i="0" u="none" strike="noStrike" cap="none" normalizeH="0" baseline="0" dirty="0" smtClean="0">
                <a:ln>
                  <a:noFill/>
                </a:ln>
                <a:solidFill>
                  <a:srgbClr val="215868"/>
                </a:solidFill>
                <a:effectLst/>
                <a:latin typeface="Calibri" pitchFamily="34" charset="0"/>
                <a:ea typeface="Calibri" pitchFamily="34" charset="0"/>
                <a:cs typeface="Arial" pitchFamily="34" charset="0"/>
              </a:rPr>
              <a:t> </a:t>
            </a:r>
            <a:endParaRPr lang="ar-EG" sz="1400" dirty="0"/>
          </a:p>
        </p:txBody>
      </p:sp>
      <p:sp>
        <p:nvSpPr>
          <p:cNvPr id="2050" name="Rectangle 2"/>
          <p:cNvSpPr>
            <a:spLocks noChangeArrowheads="1"/>
          </p:cNvSpPr>
          <p:nvPr/>
        </p:nvSpPr>
        <p:spPr bwMode="auto">
          <a:xfrm>
            <a:off x="5643570" y="1285860"/>
            <a:ext cx="321471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r" defTabSz="914400" rtl="1" eaLnBrk="1" fontAlgn="base" latinLnBrk="0" hangingPunct="1">
              <a:lnSpc>
                <a:spcPct val="150000"/>
              </a:lnSpc>
              <a:spcBef>
                <a:spcPct val="0"/>
              </a:spcBef>
              <a:spcAft>
                <a:spcPct val="0"/>
              </a:spcAft>
              <a:buClrTx/>
              <a:buSzTx/>
              <a:buFont typeface="+mj-lt"/>
              <a:buAutoNum type="arabicParenR"/>
              <a:tabLst/>
            </a:pPr>
            <a:r>
              <a:rPr kumimoji="0" lang="ar-EG"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المنتـــــــــج </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product  </a:t>
            </a:r>
          </a:p>
          <a:p>
            <a:pPr marL="457200" indent="-457200" fontAlgn="base">
              <a:lnSpc>
                <a:spcPct val="150000"/>
              </a:lnSpc>
              <a:spcBef>
                <a:spcPct val="0"/>
              </a:spcBef>
              <a:spcAft>
                <a:spcPct val="0"/>
              </a:spcAft>
              <a:buFont typeface="+mj-lt"/>
              <a:buAutoNum type="arabicParenR"/>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EG"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السعـــــــــــر  </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price</a:t>
            </a:r>
            <a:r>
              <a:rPr lang="en-US" sz="2400" dirty="0">
                <a:solidFill>
                  <a:srgbClr val="000000"/>
                </a:solidFill>
                <a:latin typeface="Calibri" pitchFamily="34" charset="0"/>
                <a:ea typeface="Calibri" pitchFamily="34" charset="0"/>
                <a:cs typeface="Arial" pitchFamily="34" charset="0"/>
              </a:rPr>
              <a:t> </a:t>
            </a:r>
            <a:r>
              <a:rPr lang="en-US" sz="2400" dirty="0" smtClean="0">
                <a:solidFill>
                  <a:srgbClr val="000000"/>
                </a:solidFill>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arenR"/>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EG"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المـــــــــــــكان  </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place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arenR"/>
              <a:tabLst/>
            </a:pPr>
            <a:r>
              <a:rPr kumimoji="0" lang="ar-EG"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النـــــــــــاس   </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people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r" defTabSz="914400" rtl="1" eaLnBrk="0" fontAlgn="base" latinLnBrk="0" hangingPunct="0">
              <a:lnSpc>
                <a:spcPct val="150000"/>
              </a:lnSpc>
              <a:spcBef>
                <a:spcPct val="0"/>
              </a:spcBef>
              <a:spcAft>
                <a:spcPct val="0"/>
              </a:spcAft>
              <a:buClrTx/>
              <a:buSzTx/>
              <a:buFont typeface="+mj-lt"/>
              <a:buAutoNum type="arabicParenR"/>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EG"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الترويج   </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promotion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5-Ps-of-Marketing-1024x774.png"/>
          <p:cNvPicPr/>
          <p:nvPr/>
        </p:nvPicPr>
        <p:blipFill>
          <a:blip r:embed="rId2" cstate="print"/>
          <a:stretch>
            <a:fillRect/>
          </a:stretch>
        </p:blipFill>
        <p:spPr>
          <a:xfrm>
            <a:off x="500034" y="3143248"/>
            <a:ext cx="4786346" cy="32147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658128" cy="857256"/>
          </a:xfrm>
        </p:spPr>
        <p:txBody>
          <a:bodyPr spcCol="36000">
            <a:noAutofit/>
          </a:bodyPr>
          <a:lstStyle/>
          <a:p>
            <a:pPr marL="576000" lvl="0" indent="-742950" algn="r">
              <a:buFont typeface="+mj-lt"/>
              <a:buAutoNum type="arabicPeriod"/>
            </a:pPr>
            <a:r>
              <a:rPr lang="ar-SA" b="1" u="sng" dirty="0" smtClean="0">
                <a:solidFill>
                  <a:srgbClr val="0070C0"/>
                </a:solidFill>
                <a:latin typeface="Arial" pitchFamily="34" charset="0"/>
                <a:cs typeface="Arial" pitchFamily="34" charset="0"/>
              </a:rPr>
              <a:t>المنتج </a:t>
            </a:r>
            <a:r>
              <a:rPr lang="en-US" b="1" u="sng" dirty="0" smtClean="0">
                <a:solidFill>
                  <a:srgbClr val="0070C0"/>
                </a:solidFill>
                <a:latin typeface="Arial" pitchFamily="34" charset="0"/>
                <a:cs typeface="Arial" pitchFamily="34" charset="0"/>
              </a:rPr>
              <a:t>(Product)</a:t>
            </a:r>
            <a:r>
              <a:rPr lang="ar-EG" b="1" u="sng" dirty="0" smtClean="0">
                <a:solidFill>
                  <a:srgbClr val="0070C0"/>
                </a:solidFill>
                <a:latin typeface="Arial" pitchFamily="34" charset="0"/>
                <a:cs typeface="Arial" pitchFamily="34" charset="0"/>
              </a:rPr>
              <a:t> :</a:t>
            </a:r>
            <a:endParaRPr lang="ar-EG" u="sng" dirty="0">
              <a:solidFill>
                <a:srgbClr val="0070C0"/>
              </a:solidFill>
              <a:latin typeface="Arial" pitchFamily="34" charset="0"/>
              <a:cs typeface="Arial" pitchFamily="34" charset="0"/>
            </a:endParaRPr>
          </a:p>
        </p:txBody>
      </p:sp>
      <p:sp>
        <p:nvSpPr>
          <p:cNvPr id="3" name="Content Placeholder 2"/>
          <p:cNvSpPr>
            <a:spLocks noGrp="1"/>
          </p:cNvSpPr>
          <p:nvPr>
            <p:ph sz="quarter" idx="1"/>
          </p:nvPr>
        </p:nvSpPr>
        <p:spPr>
          <a:xfrm>
            <a:off x="857224" y="1428736"/>
            <a:ext cx="8043890" cy="2286016"/>
          </a:xfrm>
        </p:spPr>
        <p:txBody>
          <a:bodyPr/>
          <a:lstStyle/>
          <a:p>
            <a:pPr>
              <a:buClr>
                <a:schemeClr val="tx1"/>
              </a:buClr>
            </a:pPr>
            <a:r>
              <a:rPr lang="ar-SA" sz="2400" dirty="0" smtClean="0">
                <a:latin typeface="Arial" pitchFamily="34" charset="0"/>
                <a:cs typeface="Arial" pitchFamily="34" charset="0"/>
              </a:rPr>
              <a:t>قد يكون "المنتج" مادة ملموسة أو خدمة ما. مواصفات المنتج لا بد وأن تشمل عدة أشياء منها : الاسم التجاري، والتصميم، والمميزات، ووظائف المنتج، وتعبئة المنتج، والجودة، والضمان، وخدمة ما بعد البيع . </a:t>
            </a:r>
            <a:endParaRPr lang="en-US" sz="2400" dirty="0" smtClean="0">
              <a:latin typeface="Arial" pitchFamily="34" charset="0"/>
              <a:cs typeface="Arial" pitchFamily="34" charset="0"/>
            </a:endParaRPr>
          </a:p>
          <a:p>
            <a:pPr>
              <a:buClr>
                <a:schemeClr val="tx1"/>
              </a:buClr>
            </a:pPr>
            <a:endParaRPr lang="ar-EG" dirty="0"/>
          </a:p>
        </p:txBody>
      </p:sp>
      <p:pic>
        <p:nvPicPr>
          <p:cNvPr id="4" name="Picture 3" descr="google-shopping.jpg"/>
          <p:cNvPicPr/>
          <p:nvPr/>
        </p:nvPicPr>
        <p:blipFill>
          <a:blip r:embed="rId2"/>
          <a:stretch>
            <a:fillRect/>
          </a:stretch>
        </p:blipFill>
        <p:spPr>
          <a:xfrm>
            <a:off x="2143108" y="3429000"/>
            <a:ext cx="4000528" cy="28575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7772400" cy="1357322"/>
          </a:xfrm>
        </p:spPr>
        <p:txBody>
          <a:bodyPr>
            <a:normAutofit/>
          </a:bodyPr>
          <a:lstStyle/>
          <a:p>
            <a:pPr marL="742950" indent="-742950" algn="r">
              <a:buFont typeface="+mj-lt"/>
              <a:buAutoNum type="arabicPeriod" startAt="2"/>
            </a:pPr>
            <a:r>
              <a:rPr lang="ar-SA" sz="3600" b="1" u="sng" dirty="0" smtClean="0">
                <a:solidFill>
                  <a:srgbClr val="0070C0"/>
                </a:solidFill>
                <a:latin typeface="Arial" pitchFamily="34" charset="0"/>
                <a:cs typeface="Arial" pitchFamily="34" charset="0"/>
              </a:rPr>
              <a:t>السعر (</a:t>
            </a:r>
            <a:r>
              <a:rPr lang="en-US" sz="3600" b="1" u="sng" dirty="0" smtClean="0">
                <a:solidFill>
                  <a:srgbClr val="0070C0"/>
                </a:solidFill>
                <a:latin typeface="Arial" pitchFamily="34" charset="0"/>
                <a:cs typeface="Arial" pitchFamily="34" charset="0"/>
              </a:rPr>
              <a:t>Price</a:t>
            </a:r>
            <a:r>
              <a:rPr lang="ar-SA" sz="3600" b="1" u="sng" dirty="0" smtClean="0">
                <a:solidFill>
                  <a:srgbClr val="0070C0"/>
                </a:solidFill>
                <a:latin typeface="Arial" pitchFamily="34" charset="0"/>
                <a:cs typeface="Arial" pitchFamily="34" charset="0"/>
              </a:rPr>
              <a:t>)</a:t>
            </a:r>
            <a:r>
              <a:rPr lang="ar-EG" sz="3600" b="1" u="sng" dirty="0" smtClean="0">
                <a:solidFill>
                  <a:srgbClr val="0070C0"/>
                </a:solidFill>
                <a:latin typeface="Arial" pitchFamily="34" charset="0"/>
                <a:cs typeface="Arial" pitchFamily="34" charset="0"/>
              </a:rPr>
              <a:t> :</a:t>
            </a:r>
            <a:r>
              <a:rPr lang="ar-EG" sz="2800" dirty="0" smtClean="0">
                <a:cs typeface="+mn-cs"/>
              </a:rPr>
              <a:t/>
            </a:r>
            <a:br>
              <a:rPr lang="ar-EG" sz="2800" dirty="0" smtClean="0">
                <a:cs typeface="+mn-cs"/>
              </a:rPr>
            </a:br>
            <a:endParaRPr lang="en-US" sz="2800" dirty="0">
              <a:cs typeface="+mn-cs"/>
            </a:endParaRPr>
          </a:p>
        </p:txBody>
      </p:sp>
      <p:sp>
        <p:nvSpPr>
          <p:cNvPr id="3" name="Content Placeholder 2"/>
          <p:cNvSpPr>
            <a:spLocks noGrp="1"/>
          </p:cNvSpPr>
          <p:nvPr>
            <p:ph sz="quarter" idx="1"/>
          </p:nvPr>
        </p:nvSpPr>
        <p:spPr>
          <a:xfrm>
            <a:off x="914400" y="1571612"/>
            <a:ext cx="7772400" cy="4448188"/>
          </a:xfrm>
        </p:spPr>
        <p:txBody>
          <a:bodyPr>
            <a:normAutofit/>
          </a:bodyPr>
          <a:lstStyle/>
          <a:p>
            <a:pPr>
              <a:buClrTx/>
              <a:buSzPct val="135000"/>
              <a:buFont typeface="Arial" pitchFamily="34" charset="0"/>
              <a:buChar char="•"/>
            </a:pPr>
            <a:r>
              <a:rPr lang="ar-SA" sz="2400" dirty="0" smtClean="0">
                <a:latin typeface="Arial" pitchFamily="34" charset="0"/>
              </a:rPr>
              <a:t>التسعير على أساس التكلفة مضافاً إليها هامش ربح .</a:t>
            </a:r>
            <a:endParaRPr lang="en-US" sz="2400" dirty="0" smtClean="0">
              <a:latin typeface="Arial" pitchFamily="34" charset="0"/>
            </a:endParaRPr>
          </a:p>
          <a:p>
            <a:pPr>
              <a:buClrTx/>
              <a:buSzPct val="146000"/>
              <a:buFont typeface="Arial" pitchFamily="34" charset="0"/>
              <a:buChar char="•"/>
            </a:pPr>
            <a:r>
              <a:rPr lang="ar-SA" sz="2400" dirty="0" smtClean="0">
                <a:latin typeface="Arial" pitchFamily="34" charset="0"/>
              </a:rPr>
              <a:t>التسعير على أساس تنافسي و يقوم على سعر السلع </a:t>
            </a:r>
            <a:endParaRPr lang="en-US" sz="2400" dirty="0" smtClean="0">
              <a:latin typeface="Arial" pitchFamily="34" charset="0"/>
            </a:endParaRPr>
          </a:p>
          <a:p>
            <a:pPr>
              <a:buClrTx/>
              <a:buSzPct val="151000"/>
              <a:buNone/>
            </a:pPr>
            <a:r>
              <a:rPr lang="en-US" sz="2400" dirty="0" smtClean="0">
                <a:latin typeface="Arial" pitchFamily="34" charset="0"/>
                <a:cs typeface="Arial" pitchFamily="34" charset="0"/>
              </a:rPr>
              <a:t>   </a:t>
            </a:r>
            <a:r>
              <a:rPr lang="ar-SA" sz="2400" dirty="0" smtClean="0">
                <a:latin typeface="Arial" pitchFamily="34" charset="0"/>
                <a:cs typeface="Arial" pitchFamily="34" charset="0"/>
              </a:rPr>
              <a:t>المماثلة</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فى السوق. </a:t>
            </a:r>
            <a:endParaRPr lang="en-US" sz="2400" dirty="0" smtClean="0">
              <a:latin typeface="Arial" pitchFamily="34" charset="0"/>
              <a:cs typeface="Arial" pitchFamily="34" charset="0"/>
            </a:endParaRPr>
          </a:p>
          <a:p>
            <a:pPr>
              <a:buClrTx/>
              <a:buSzPct val="135000"/>
              <a:buNone/>
            </a:pPr>
            <a:endParaRPr lang="en-US" sz="2400" dirty="0"/>
          </a:p>
        </p:txBody>
      </p:sp>
      <p:pic>
        <p:nvPicPr>
          <p:cNvPr id="4" name="Picture 3" descr="web-design_right_price-300x225.jpg"/>
          <p:cNvPicPr/>
          <p:nvPr/>
        </p:nvPicPr>
        <p:blipFill>
          <a:blip r:embed="rId2"/>
          <a:stretch>
            <a:fillRect/>
          </a:stretch>
        </p:blipFill>
        <p:spPr>
          <a:xfrm>
            <a:off x="2214546" y="3357562"/>
            <a:ext cx="3857652" cy="27146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42"/>
            <a:ext cx="7772400" cy="1214446"/>
          </a:xfrm>
        </p:spPr>
        <p:txBody>
          <a:bodyPr>
            <a:normAutofit fontScale="90000"/>
          </a:bodyPr>
          <a:lstStyle/>
          <a:p>
            <a:pPr marL="742950" lvl="0" indent="-742950" algn="r">
              <a:buFont typeface="+mj-lt"/>
              <a:buAutoNum type="arabicPeriod" startAt="3"/>
            </a:pPr>
            <a:r>
              <a:rPr lang="ar-EG" sz="4400" b="1" u="sng" dirty="0" smtClean="0">
                <a:solidFill>
                  <a:srgbClr val="0070C0"/>
                </a:solidFill>
                <a:latin typeface="Arial" pitchFamily="34" charset="0"/>
                <a:cs typeface="Arial" pitchFamily="34" charset="0"/>
              </a:rPr>
              <a:t>المكان (</a:t>
            </a:r>
            <a:r>
              <a:rPr lang="en-US" sz="4400" b="1" u="sng" dirty="0" smtClean="0">
                <a:solidFill>
                  <a:srgbClr val="0070C0"/>
                </a:solidFill>
                <a:latin typeface="Arial" pitchFamily="34" charset="0"/>
                <a:cs typeface="Arial" pitchFamily="34" charset="0"/>
              </a:rPr>
              <a:t>Place</a:t>
            </a:r>
            <a:r>
              <a:rPr lang="ar-EG" sz="4400" b="1" u="sng" dirty="0" smtClean="0">
                <a:solidFill>
                  <a:srgbClr val="0070C0"/>
                </a:solidFill>
                <a:latin typeface="Arial" pitchFamily="34" charset="0"/>
                <a:cs typeface="Arial" pitchFamily="34" charset="0"/>
              </a:rPr>
              <a:t>) :</a:t>
            </a:r>
            <a:r>
              <a:rPr lang="en-US" dirty="0" smtClean="0"/>
              <a:t/>
            </a:r>
            <a:br>
              <a:rPr lang="en-US" dirty="0" smtClean="0"/>
            </a:br>
            <a:endParaRPr lang="ar-EG" dirty="0"/>
          </a:p>
        </p:txBody>
      </p:sp>
      <p:sp>
        <p:nvSpPr>
          <p:cNvPr id="3" name="Content Placeholder 2"/>
          <p:cNvSpPr>
            <a:spLocks noGrp="1"/>
          </p:cNvSpPr>
          <p:nvPr>
            <p:ph sz="quarter" idx="1"/>
          </p:nvPr>
        </p:nvSpPr>
        <p:spPr>
          <a:xfrm>
            <a:off x="714348" y="1285860"/>
            <a:ext cx="7972452" cy="4733940"/>
          </a:xfrm>
        </p:spPr>
        <p:txBody>
          <a:bodyPr/>
          <a:lstStyle/>
          <a:p>
            <a:pPr>
              <a:lnSpc>
                <a:spcPct val="150000"/>
              </a:lnSpc>
              <a:buClr>
                <a:schemeClr val="tx1"/>
              </a:buClr>
            </a:pPr>
            <a:r>
              <a:rPr lang="ar-SA" dirty="0" smtClean="0">
                <a:latin typeface="Arial" pitchFamily="34" charset="0"/>
                <a:cs typeface="Arial" pitchFamily="34" charset="0"/>
              </a:rPr>
              <a:t>يشير "المكان" إلى التوزيع، أو كيف تصل المنتجات للعملاء. قد يكون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SA" dirty="0" smtClean="0">
                <a:latin typeface="Arial" pitchFamily="34" charset="0"/>
                <a:cs typeface="Arial" pitchFamily="34" charset="0"/>
              </a:rPr>
              <a:t>التوزيع بطريق مباشر أو غير مباشر.</a:t>
            </a:r>
            <a:r>
              <a:rPr lang="en-US" dirty="0" smtClean="0">
                <a:latin typeface="Arial" pitchFamily="34" charset="0"/>
                <a:cs typeface="Arial" pitchFamily="34" charset="0"/>
              </a:rPr>
              <a:t> </a:t>
            </a:r>
            <a:r>
              <a:rPr lang="ar-SA" b="1" u="sng" dirty="0" smtClean="0">
                <a:solidFill>
                  <a:srgbClr val="FF0000"/>
                </a:solidFill>
                <a:latin typeface="Arial" pitchFamily="34" charset="0"/>
                <a:cs typeface="Arial" pitchFamily="34" charset="0"/>
              </a:rPr>
              <a:t>بالنسبة للمنتج الملموس</a:t>
            </a:r>
            <a:r>
              <a:rPr lang="ar-SA" dirty="0" smtClean="0">
                <a:latin typeface="Arial" pitchFamily="34" charset="0"/>
                <a:cs typeface="Arial" pitchFamily="34" charset="0"/>
              </a:rPr>
              <a:t>، فإن الجوانب المتعلقة بالتوزيع تشمل</a:t>
            </a:r>
            <a:r>
              <a:rPr lang="ar-EG" dirty="0" smtClean="0">
                <a:latin typeface="Arial" pitchFamily="34" charset="0"/>
                <a:cs typeface="Arial" pitchFamily="34" charset="0"/>
              </a:rPr>
              <a:t> :</a:t>
            </a:r>
            <a:r>
              <a:rPr lang="ar-SA" dirty="0" smtClean="0">
                <a:latin typeface="Arial" pitchFamily="34" charset="0"/>
                <a:cs typeface="Arial" pitchFamily="34" charset="0"/>
              </a:rPr>
              <a:t> وجود قنوات للتوزيع ، والمخازن، ومراكز التوزيع، والخدمات. أما بالنسبة للخدمة، فهناك اعتبارات </a:t>
            </a:r>
          </a:p>
          <a:p>
            <a:pPr>
              <a:lnSpc>
                <a:spcPct val="150000"/>
              </a:lnSpc>
              <a:buClr>
                <a:schemeClr val="tx1"/>
              </a:buClr>
              <a:buNone/>
            </a:pPr>
            <a:r>
              <a:rPr lang="ar-SA" dirty="0" smtClean="0">
                <a:latin typeface="Arial" pitchFamily="34" charset="0"/>
                <a:cs typeface="Arial" pitchFamily="34" charset="0"/>
              </a:rPr>
              <a:t>  تشمل : نوع قوة المبيعات وكيف ستصل تلك الخدمة للعملاء المستقبليين .</a:t>
            </a:r>
            <a:endParaRPr lang="en-US" dirty="0" smtClean="0">
              <a:latin typeface="Arial" pitchFamily="34" charset="0"/>
              <a:cs typeface="Arial" pitchFamily="34" charset="0"/>
            </a:endParaRPr>
          </a:p>
          <a:p>
            <a:endParaRPr lang="ar-EG" dirty="0"/>
          </a:p>
        </p:txBody>
      </p:sp>
      <p:pic>
        <p:nvPicPr>
          <p:cNvPr id="4" name="Picture 3" descr="لفعناب.png"/>
          <p:cNvPicPr/>
          <p:nvPr/>
        </p:nvPicPr>
        <p:blipFill>
          <a:blip r:embed="rId2"/>
          <a:stretch>
            <a:fillRect/>
          </a:stretch>
        </p:blipFill>
        <p:spPr>
          <a:xfrm>
            <a:off x="357158" y="4429132"/>
            <a:ext cx="5000660" cy="21955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439850"/>
          </a:xfrm>
        </p:spPr>
        <p:txBody>
          <a:bodyPr>
            <a:normAutofit/>
          </a:bodyPr>
          <a:lstStyle/>
          <a:p>
            <a:pPr marL="742950" lvl="0" indent="-742950" algn="r">
              <a:buFont typeface="+mj-lt"/>
              <a:buAutoNum type="arabicPeriod" startAt="4"/>
            </a:pPr>
            <a:r>
              <a:rPr lang="ar-SA" sz="4400" b="1" u="sng" dirty="0" smtClean="0">
                <a:solidFill>
                  <a:srgbClr val="0070C0"/>
                </a:solidFill>
                <a:latin typeface="Arial" pitchFamily="34" charset="0"/>
                <a:cs typeface="Arial" pitchFamily="34" charset="0"/>
              </a:rPr>
              <a:t>النــاس (</a:t>
            </a:r>
            <a:r>
              <a:rPr lang="en-US" sz="4400" b="1" u="sng" dirty="0" smtClean="0">
                <a:solidFill>
                  <a:srgbClr val="0070C0"/>
                </a:solidFill>
                <a:latin typeface="Arial" pitchFamily="34" charset="0"/>
                <a:cs typeface="Arial" pitchFamily="34" charset="0"/>
              </a:rPr>
              <a:t>People</a:t>
            </a:r>
            <a:r>
              <a:rPr lang="ar-SA" sz="4400" b="1" u="sng" dirty="0" smtClean="0">
                <a:solidFill>
                  <a:srgbClr val="0070C0"/>
                </a:solidFill>
                <a:latin typeface="Arial" pitchFamily="34" charset="0"/>
                <a:cs typeface="Arial" pitchFamily="34" charset="0"/>
              </a:rPr>
              <a:t>)</a:t>
            </a:r>
            <a:r>
              <a:rPr lang="ar-EG" sz="4400" b="1" u="sng" dirty="0" smtClean="0">
                <a:solidFill>
                  <a:srgbClr val="0070C0"/>
                </a:solidFill>
                <a:latin typeface="Arial" pitchFamily="34" charset="0"/>
                <a:cs typeface="Arial" pitchFamily="34" charset="0"/>
              </a:rPr>
              <a:t> :</a:t>
            </a:r>
            <a:r>
              <a:rPr lang="en-US" sz="4400" dirty="0" smtClean="0">
                <a:solidFill>
                  <a:srgbClr val="0070C0"/>
                </a:solidFill>
                <a:latin typeface="Arial" pitchFamily="34" charset="0"/>
                <a:cs typeface="Arial" pitchFamily="34" charset="0"/>
              </a:rPr>
              <a:t/>
            </a:r>
            <a:br>
              <a:rPr lang="en-US" sz="4400" dirty="0" smtClean="0">
                <a:solidFill>
                  <a:srgbClr val="0070C0"/>
                </a:solidFill>
                <a:latin typeface="Arial" pitchFamily="34" charset="0"/>
                <a:cs typeface="Arial" pitchFamily="34" charset="0"/>
              </a:rPr>
            </a:br>
            <a:endParaRPr lang="ar-EG" dirty="0">
              <a:solidFill>
                <a:srgbClr val="0070C0"/>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a:lnSpc>
                <a:spcPct val="150000"/>
              </a:lnSpc>
              <a:buClr>
                <a:schemeClr val="tx1"/>
              </a:buClr>
            </a:pPr>
            <a:r>
              <a:rPr lang="ar-SA" dirty="0" smtClean="0">
                <a:latin typeface="Arial" pitchFamily="34" charset="0"/>
                <a:cs typeface="Arial" pitchFamily="34" charset="0"/>
              </a:rPr>
              <a:t>تكون المؤسسة بنفس الجودة التي يتميز بها العاملون فيها. لتحقيق أفضل النتائج، فكر في المهارات المطلوبة لكل وظيفة، والرواتب، والتدريب، وفرص التنمية، وممارسات التوظيف. تأكد من أن القوى العاملة لديك متوازنة بشكل جيد</a:t>
            </a:r>
            <a:r>
              <a:rPr lang="en-US" dirty="0" smtClean="0">
                <a:latin typeface="Arial" pitchFamily="34" charset="0"/>
                <a:cs typeface="Arial" pitchFamily="34" charset="0"/>
              </a:rPr>
              <a:t>.</a:t>
            </a:r>
          </a:p>
          <a:p>
            <a:endParaRPr lang="ar-EG" dirty="0"/>
          </a:p>
        </p:txBody>
      </p:sp>
      <p:pic>
        <p:nvPicPr>
          <p:cNvPr id="4" name="Picture 3" descr="Marketing.jpg"/>
          <p:cNvPicPr/>
          <p:nvPr/>
        </p:nvPicPr>
        <p:blipFill>
          <a:blip r:embed="rId2"/>
          <a:stretch>
            <a:fillRect/>
          </a:stretch>
        </p:blipFill>
        <p:spPr>
          <a:xfrm>
            <a:off x="285720" y="3429000"/>
            <a:ext cx="4357718" cy="319053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5">
      <a:dk1>
        <a:sysClr val="windowText" lastClr="000000"/>
      </a:dk1>
      <a:lt1>
        <a:sysClr val="window" lastClr="FFFFFF"/>
      </a:lt1>
      <a:dk2>
        <a:srgbClr val="4F271C"/>
      </a:dk2>
      <a:lt2>
        <a:srgbClr val="E7DEC9"/>
      </a:lt2>
      <a:accent1>
        <a:srgbClr val="3891A7"/>
      </a:accent1>
      <a:accent2>
        <a:srgbClr val="C00000"/>
      </a:accent2>
      <a:accent3>
        <a:srgbClr val="354369"/>
      </a:accent3>
      <a:accent4>
        <a:srgbClr val="8898C3"/>
      </a:accent4>
      <a:accent5>
        <a:srgbClr val="354369"/>
      </a:accent5>
      <a:accent6>
        <a:srgbClr val="475A8D"/>
      </a:accent6>
      <a:hlink>
        <a:srgbClr val="8DC765"/>
      </a:hlink>
      <a:folHlink>
        <a:srgbClr val="AA8A1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Custom 5">
      <a:dk1>
        <a:sysClr val="windowText" lastClr="000000"/>
      </a:dk1>
      <a:lt1>
        <a:sysClr val="window" lastClr="FFFFFF"/>
      </a:lt1>
      <a:dk2>
        <a:srgbClr val="4F271C"/>
      </a:dk2>
      <a:lt2>
        <a:srgbClr val="E7DEC9"/>
      </a:lt2>
      <a:accent1>
        <a:srgbClr val="3891A7"/>
      </a:accent1>
      <a:accent2>
        <a:srgbClr val="C00000"/>
      </a:accent2>
      <a:accent3>
        <a:srgbClr val="354369"/>
      </a:accent3>
      <a:accent4>
        <a:srgbClr val="8898C3"/>
      </a:accent4>
      <a:accent5>
        <a:srgbClr val="354369"/>
      </a:accent5>
      <a:accent6>
        <a:srgbClr val="475A8D"/>
      </a:accent6>
      <a:hlink>
        <a:srgbClr val="8DC765"/>
      </a:hlink>
      <a:folHlink>
        <a:srgbClr val="AA8A1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833</TotalTime>
  <Words>681</Words>
  <Application>Microsoft Office PowerPoint</Application>
  <PresentationFormat>On-screen Show (4:3)</PresentationFormat>
  <Paragraphs>93</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Equity</vt:lpstr>
      <vt:lpstr>1_Equity</vt:lpstr>
      <vt:lpstr>Slide 1</vt:lpstr>
      <vt:lpstr>Publicity and Marketing</vt:lpstr>
      <vt:lpstr>Slide 3</vt:lpstr>
      <vt:lpstr>         التسويق (Marketing) : </vt:lpstr>
      <vt:lpstr>Slide 5</vt:lpstr>
      <vt:lpstr>المنتج (Product) :</vt:lpstr>
      <vt:lpstr>السعر (Price) : </vt:lpstr>
      <vt:lpstr>المكان (Place) : </vt:lpstr>
      <vt:lpstr>النــاس (People) : </vt:lpstr>
      <vt:lpstr>الترويــج (Promotion) : </vt:lpstr>
      <vt:lpstr>العلاقة بين التسويق و الإعلان : (Marketing &amp; Advertising) </vt:lpstr>
      <vt:lpstr> الدعاية (Publicity) : </vt:lpstr>
      <vt:lpstr>        </vt:lpstr>
      <vt:lpstr>خصائص الإعلان : (Characteristics of Advertising) </vt:lpstr>
      <vt:lpstr>Slide 15</vt:lpstr>
      <vt:lpstr>Slide 16</vt:lpstr>
      <vt:lpstr>عناصر الجذب و الإهتمام : </vt:lpstr>
      <vt:lpstr>التكرار : </vt:lpstr>
      <vt:lpstr>الإعلان عملية إتصالية : </vt:lpstr>
      <vt:lpstr>Slide 20</vt:lpstr>
      <vt:lpstr>المقارنة بين الإعلان الأجنبى و الإعلان المصرى : </vt:lpstr>
      <vt:lpstr>Slide 22</vt:lpstr>
      <vt:lpstr>أسباب تدهور الإعلان المصرى : </vt:lpstr>
      <vt:lpstr>Slide 24</vt:lpstr>
      <vt:lpstr>Slide 25</vt:lpstr>
      <vt:lpstr>Slide 26</vt:lpstr>
      <vt:lpstr>الاهتمام بالأعمال الإستعراضية : </vt:lpstr>
      <vt:lpstr>Slide 28</vt:lpstr>
      <vt:lpstr>Slide 29</vt:lpstr>
      <vt:lpstr>Slide 30</vt:lpstr>
      <vt:lpstr>References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Publicity and Marketing</dc:title>
  <dc:creator>pc</dc:creator>
  <cp:lastModifiedBy>Samir</cp:lastModifiedBy>
  <cp:revision>59</cp:revision>
  <dcterms:created xsi:type="dcterms:W3CDTF">2014-03-08T15:05:56Z</dcterms:created>
  <dcterms:modified xsi:type="dcterms:W3CDTF">2014-03-30T11:55:39Z</dcterms:modified>
</cp:coreProperties>
</file>