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58" r:id="rId4"/>
    <p:sldId id="259" r:id="rId5"/>
    <p:sldId id="265" r:id="rId6"/>
    <p:sldId id="264" r:id="rId7"/>
    <p:sldId id="274" r:id="rId8"/>
    <p:sldId id="262" r:id="rId9"/>
    <p:sldId id="266" r:id="rId10"/>
    <p:sldId id="267" r:id="rId11"/>
    <p:sldId id="268" r:id="rId12"/>
    <p:sldId id="260" r:id="rId13"/>
    <p:sldId id="269" r:id="rId14"/>
    <p:sldId id="270" r:id="rId15"/>
    <p:sldId id="272" r:id="rId16"/>
    <p:sldId id="273"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418"/>
    <a:srgbClr val="870B40"/>
    <a:srgbClr val="C10F5B"/>
    <a:srgbClr val="B000B0"/>
    <a:srgbClr val="D6A300"/>
    <a:srgbClr val="CF0F98"/>
    <a:srgbClr val="315D21"/>
    <a:srgbClr val="00C057"/>
    <a:srgbClr val="6E1061"/>
    <a:srgbClr val="204D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SA"/>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6763E4-5F85-4AED-BD59-675DA54AEDEE}" type="datetimeFigureOut">
              <a:rPr lang="en-US" smtClean="0"/>
              <a:pPr/>
              <a:t>4/11/2015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SA"/>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EDCFF-7A47-4014-8650-7C20899A14DF}"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214EDCFF-7A47-4014-8650-7C20899A14DF}"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22/06/1436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www.nlm.nih.gov/medlineplus/ency/article/003091.htm" TargetMode="External"/><Relationship Id="rId3" Type="http://schemas.openxmlformats.org/officeDocument/2006/relationships/hyperlink" Target="http://www.kabbos.com/index.php?darck=653" TargetMode="External"/><Relationship Id="rId7" Type="http://schemas.openxmlformats.org/officeDocument/2006/relationships/hyperlink" Target="http://nlm.nih.gov/medlineplus"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ww.healthline.com/galecontent/chillsAccessed" TargetMode="External"/><Relationship Id="rId5" Type="http://schemas.openxmlformats.org/officeDocument/2006/relationships/hyperlink" Target="http://healthline.com/" TargetMode="External"/><Relationship Id="rId4" Type="http://schemas.openxmlformats.org/officeDocument/2006/relationships/hyperlink" Target="https://www.youtube.com/watch?v=CSf8i8bHIns" TargetMode="External"/><Relationship Id="rId9"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9000" r="-9000"/>
          </a:stretch>
        </a:blipFill>
        <a:effectLst/>
      </p:bgPr>
    </p:bg>
    <p:spTree>
      <p:nvGrpSpPr>
        <p:cNvPr id="1" name=""/>
        <p:cNvGrpSpPr/>
        <p:nvPr/>
      </p:nvGrpSpPr>
      <p:grpSpPr>
        <a:xfrm>
          <a:off x="0" y="0"/>
          <a:ext cx="0" cy="0"/>
          <a:chOff x="0" y="0"/>
          <a:chExt cx="0" cy="0"/>
        </a:xfrm>
      </p:grpSpPr>
      <p:sp>
        <p:nvSpPr>
          <p:cNvPr id="7" name="مربع نص 6"/>
          <p:cNvSpPr txBox="1"/>
          <p:nvPr/>
        </p:nvSpPr>
        <p:spPr>
          <a:xfrm>
            <a:off x="2285984" y="857232"/>
            <a:ext cx="6429420" cy="5355312"/>
          </a:xfrm>
          <a:prstGeom prst="rect">
            <a:avLst/>
          </a:prstGeom>
          <a:noFill/>
        </p:spPr>
        <p:txBody>
          <a:bodyPr wrap="square" rtlCol="0">
            <a:spAutoFit/>
          </a:bodyPr>
          <a:lstStyle/>
          <a:p>
            <a:pPr algn="l"/>
            <a:r>
              <a:rPr lang="en-US" sz="5400" b="1" smtClean="0">
                <a:solidFill>
                  <a:srgbClr val="9C5418"/>
                </a:solidFill>
                <a:latin typeface="DaunPenh" pitchFamily="2" charset="0"/>
                <a:cs typeface="DaunPenh" pitchFamily="2" charset="0"/>
              </a:rPr>
              <a:t>Me :Tasneem Andil </a:t>
            </a:r>
          </a:p>
          <a:p>
            <a:pPr algn="l"/>
            <a:r>
              <a:rPr lang="en-US" sz="2000" smtClean="0">
                <a:solidFill>
                  <a:srgbClr val="BF173F"/>
                </a:solidFill>
              </a:rPr>
              <a:t> </a:t>
            </a:r>
          </a:p>
          <a:p>
            <a:pPr algn="l"/>
            <a:r>
              <a:rPr lang="en-US" sz="5400" b="1" smtClean="0">
                <a:solidFill>
                  <a:srgbClr val="9C5418"/>
                </a:solidFill>
                <a:latin typeface="DaunPenh" pitchFamily="2" charset="0"/>
                <a:cs typeface="DaunPenh" pitchFamily="2" charset="0"/>
              </a:rPr>
              <a:t>      first Secondary</a:t>
            </a:r>
          </a:p>
          <a:p>
            <a:r>
              <a:rPr lang="en-US" sz="5400" smtClean="0">
                <a:solidFill>
                  <a:srgbClr val="00B050"/>
                </a:solidFill>
                <a:cs typeface="DecoType Naskh Variants" pitchFamily="2" charset="-78"/>
              </a:rPr>
              <a:t>**</a:t>
            </a:r>
            <a:r>
              <a:rPr lang="en-US" sz="8800" smtClean="0">
                <a:solidFill>
                  <a:srgbClr val="00B050"/>
                </a:solidFill>
                <a:cs typeface="DecoType Naskh Variants" pitchFamily="2" charset="-78"/>
              </a:rPr>
              <a:t>         </a:t>
            </a:r>
            <a:r>
              <a:rPr lang="ar-EG" sz="8800" smtClean="0">
                <a:solidFill>
                  <a:srgbClr val="00B050"/>
                </a:solidFill>
                <a:cs typeface="DecoType Naskh Variants" pitchFamily="2" charset="-78"/>
              </a:rPr>
              <a:t>تفسير</a:t>
            </a:r>
            <a:r>
              <a:rPr lang="en-US" sz="8800" smtClean="0">
                <a:solidFill>
                  <a:srgbClr val="00B050"/>
                </a:solidFill>
                <a:cs typeface="DecoType Naskh Variants" pitchFamily="2" charset="-78"/>
              </a:rPr>
              <a:t> </a:t>
            </a:r>
            <a:r>
              <a:rPr lang="en-US" sz="5400" smtClean="0">
                <a:solidFill>
                  <a:srgbClr val="00B050"/>
                </a:solidFill>
                <a:cs typeface="DecoType Naskh Variants" pitchFamily="2" charset="-78"/>
              </a:rPr>
              <a:t>**</a:t>
            </a:r>
            <a:endParaRPr lang="ar-EG" sz="8000" smtClean="0">
              <a:solidFill>
                <a:srgbClr val="00B050"/>
              </a:solidFill>
              <a:cs typeface="DecoType Naskh Variants" pitchFamily="2" charset="-78"/>
            </a:endParaRPr>
          </a:p>
          <a:p>
            <a:r>
              <a:rPr lang="ar-EG" sz="5400" smtClean="0"/>
              <a:t/>
            </a:r>
            <a:br>
              <a:rPr lang="ar-EG" sz="5400" smtClean="0"/>
            </a:br>
            <a:endParaRPr lang="en-US" sz="5400" b="1" smtClean="0">
              <a:solidFill>
                <a:srgbClr val="9C5418"/>
              </a:solidFill>
              <a:cs typeface="DecoType Naskh Variants" pitchFamily="2" charset="-78"/>
            </a:endParaRPr>
          </a:p>
          <a:p>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1500198" y="71414"/>
            <a:ext cx="7643834" cy="5693866"/>
          </a:xfrm>
          <a:prstGeom prst="rect">
            <a:avLst/>
          </a:prstGeom>
        </p:spPr>
        <p:txBody>
          <a:bodyPr wrap="square">
            <a:spAutoFit/>
          </a:bodyPr>
          <a:lstStyle/>
          <a:p>
            <a:r>
              <a:rPr lang="ar-EG" sz="2800" smtClean="0">
                <a:solidFill>
                  <a:srgbClr val="FF0000"/>
                </a:solidFill>
                <a:latin typeface="Arabic Typesetting" pitchFamily="66" charset="-78"/>
                <a:cs typeface="DecoType Naskh Variants" pitchFamily="2" charset="-78"/>
              </a:rPr>
              <a:t>3-جن أو روح شريرة : عندما تحدث ظاهرة </a:t>
            </a:r>
            <a:r>
              <a:rPr lang="en-US" sz="2800" smtClean="0">
                <a:solidFill>
                  <a:srgbClr val="FF0000"/>
                </a:solidFill>
                <a:latin typeface="Arabic Typesetting" pitchFamily="66" charset="-78"/>
                <a:cs typeface="DecoType Naskh Variants" pitchFamily="2" charset="-78"/>
              </a:rPr>
              <a:t>DOP </a:t>
            </a:r>
            <a:r>
              <a:rPr lang="ar-EG" sz="2800" smtClean="0">
                <a:solidFill>
                  <a:srgbClr val="FF0000"/>
                </a:solidFill>
                <a:latin typeface="Arabic Typesetting" pitchFamily="66" charset="-78"/>
                <a:cs typeface="DecoType Naskh Variants" pitchFamily="2" charset="-78"/>
              </a:rPr>
              <a:t>فإن العديد من الناس يلقون باللوم بشكل جدي </a:t>
            </a:r>
            <a:r>
              <a:rPr lang="en-US" sz="2800" smtClean="0">
                <a:solidFill>
                  <a:srgbClr val="FF0000"/>
                </a:solidFill>
                <a:latin typeface="Arabic Typesetting" pitchFamily="66" charset="-78"/>
                <a:cs typeface="DecoType Naskh Variants" pitchFamily="2" charset="-78"/>
              </a:rPr>
              <a:t>.</a:t>
            </a:r>
            <a:r>
              <a:rPr lang="en-US" sz="2800" smtClean="0">
                <a:solidFill>
                  <a:srgbClr val="CF0F98"/>
                </a:solidFill>
                <a:latin typeface="Arabic Typesetting" pitchFamily="66" charset="-78"/>
                <a:cs typeface="DecoType Naskh Variants" pitchFamily="2" charset="-78"/>
              </a:rPr>
              <a:t>.</a:t>
            </a:r>
          </a:p>
          <a:p>
            <a:r>
              <a:rPr lang="ar-EG" sz="2800" smtClean="0">
                <a:solidFill>
                  <a:srgbClr val="6E1061"/>
                </a:solidFill>
                <a:latin typeface="Arabic Typesetting" pitchFamily="66" charset="-78"/>
                <a:cs typeface="DecoType Naskh Variants" pitchFamily="2" charset="-78"/>
              </a:rPr>
              <a:t>على الجن أو الأرواح الشريرة ، وخاصةً إن كانت تحدث تلك الأمور على نحو متكرر يثير الريبة كأن يرى الشخص أن الأغراض "تختفي" أو تنقل من مكانها على نحو منتظم أو أن هناك ظاهرة أخرى مترافقة معها مثل شم روائح أو سماع أصوات مجهولة المصدر</a:t>
            </a:r>
            <a:endParaRPr lang="en-US" sz="2800" smtClean="0">
              <a:solidFill>
                <a:srgbClr val="6E1061"/>
              </a:solidFill>
              <a:latin typeface="Arabic Typesetting" pitchFamily="66" charset="-78"/>
              <a:cs typeface="DecoType Naskh Variants" pitchFamily="2" charset="-78"/>
            </a:endParaRPr>
          </a:p>
          <a:p>
            <a:r>
              <a:rPr lang="ar-EG" sz="2800" smtClean="0">
                <a:solidFill>
                  <a:srgbClr val="FF0000"/>
                </a:solidFill>
                <a:latin typeface="Arabic Typesetting" pitchFamily="66" charset="-78"/>
                <a:cs typeface="DecoType Naskh Variants" pitchFamily="2" charset="-78"/>
              </a:rPr>
              <a:t>. 4-احتجاب مؤقت: وهو أن تحتجب الأغراض أو تصبح غير مرئية لفترة مؤقتة فقط.</a:t>
            </a:r>
            <a:r>
              <a:rPr lang="en-US" sz="2800" smtClean="0">
                <a:solidFill>
                  <a:srgbClr val="FF0000"/>
                </a:solidFill>
                <a:latin typeface="Arabic Typesetting" pitchFamily="66" charset="-78"/>
                <a:cs typeface="DecoType Naskh Variants" pitchFamily="2" charset="-78"/>
              </a:rPr>
              <a:t>. </a:t>
            </a:r>
          </a:p>
          <a:p>
            <a:r>
              <a:rPr lang="ar-EG" sz="2800" smtClean="0">
                <a:solidFill>
                  <a:srgbClr val="6E1061"/>
                </a:solidFill>
                <a:latin typeface="Arabic Typesetting" pitchFamily="66" charset="-78"/>
                <a:cs typeface="DecoType Naskh Variants" pitchFamily="2" charset="-78"/>
              </a:rPr>
              <a:t>والتفسير الأقرب هنا أن يكون " الاحتجاب“</a:t>
            </a:r>
            <a:endParaRPr lang="en-US" sz="2800" smtClean="0">
              <a:solidFill>
                <a:srgbClr val="6E1061"/>
              </a:solidFill>
              <a:latin typeface="Arabic Typesetting" pitchFamily="66" charset="-78"/>
              <a:cs typeface="DecoType Naskh Variants" pitchFamily="2" charset="-78"/>
            </a:endParaRPr>
          </a:p>
          <a:p>
            <a:r>
              <a:rPr lang="ar-EG" sz="2800" smtClean="0">
                <a:solidFill>
                  <a:srgbClr val="6E1061"/>
                </a:solidFill>
                <a:latin typeface="Arabic Typesetting" pitchFamily="66" charset="-78"/>
                <a:cs typeface="DecoType Naskh Variants" pitchFamily="2" charset="-78"/>
              </a:rPr>
              <a:t> ظاهرة نفسية ، أي أن الغرض ما زال </a:t>
            </a:r>
            <a:endParaRPr lang="en-US" sz="2800" smtClean="0">
              <a:solidFill>
                <a:srgbClr val="6E1061"/>
              </a:solidFill>
              <a:latin typeface="Arabic Typesetting" pitchFamily="66" charset="-78"/>
              <a:cs typeface="DecoType Naskh Variants" pitchFamily="2" charset="-78"/>
            </a:endParaRPr>
          </a:p>
          <a:p>
            <a:r>
              <a:rPr lang="ar-EG" sz="2800" smtClean="0">
                <a:solidFill>
                  <a:srgbClr val="6E1061"/>
                </a:solidFill>
                <a:latin typeface="Arabic Typesetting" pitchFamily="66" charset="-78"/>
                <a:cs typeface="DecoType Naskh Variants" pitchFamily="2" charset="-78"/>
              </a:rPr>
              <a:t>هنا أمامنا حقيقة لكن انتباهنا مشتت</a:t>
            </a:r>
            <a:endParaRPr lang="en-US" sz="2800" smtClean="0">
              <a:solidFill>
                <a:srgbClr val="6E1061"/>
              </a:solidFill>
              <a:latin typeface="Arabic Typesetting" pitchFamily="66" charset="-78"/>
              <a:cs typeface="DecoType Naskh Variants" pitchFamily="2" charset="-78"/>
            </a:endParaRPr>
          </a:p>
          <a:p>
            <a:r>
              <a:rPr lang="ar-EG" sz="2800" smtClean="0">
                <a:solidFill>
                  <a:srgbClr val="6E1061"/>
                </a:solidFill>
                <a:latin typeface="Arabic Typesetting" pitchFamily="66" charset="-78"/>
                <a:cs typeface="DecoType Naskh Variants" pitchFamily="2" charset="-78"/>
              </a:rPr>
              <a:t> لدرجة أننا لا نراه أمامنا. </a:t>
            </a:r>
            <a:br>
              <a:rPr lang="ar-EG" sz="2800" smtClean="0">
                <a:solidFill>
                  <a:srgbClr val="6E1061"/>
                </a:solidFill>
                <a:latin typeface="Arabic Typesetting" pitchFamily="66" charset="-78"/>
                <a:cs typeface="DecoType Naskh Variants" pitchFamily="2" charset="-78"/>
              </a:rPr>
            </a:br>
            <a:endParaRPr lang="ar-EG" sz="2800">
              <a:solidFill>
                <a:srgbClr val="6E1061"/>
              </a:solidFill>
              <a:latin typeface="Arabic Typesetting" pitchFamily="66" charset="-78"/>
              <a:cs typeface="DecoType Naskh Variants" pitchFamily="2" charset="-78"/>
            </a:endParaRPr>
          </a:p>
        </p:txBody>
      </p:sp>
      <p:pic>
        <p:nvPicPr>
          <p:cNvPr id="3" name="صورة 2" descr="mama.jpg"/>
          <p:cNvPicPr>
            <a:picLocks noChangeAspect="1"/>
          </p:cNvPicPr>
          <p:nvPr/>
        </p:nvPicPr>
        <p:blipFill>
          <a:blip r:embed="rId3"/>
          <a:stretch>
            <a:fillRect/>
          </a:stretch>
        </p:blipFill>
        <p:spPr>
          <a:xfrm>
            <a:off x="285720" y="3214686"/>
            <a:ext cx="4572000" cy="3048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مستطيل 3"/>
          <p:cNvSpPr/>
          <p:nvPr/>
        </p:nvSpPr>
        <p:spPr>
          <a:xfrm>
            <a:off x="2500314" y="858640"/>
            <a:ext cx="6572280" cy="6063198"/>
          </a:xfrm>
          <a:prstGeom prst="rect">
            <a:avLst/>
          </a:prstGeom>
        </p:spPr>
        <p:txBody>
          <a:bodyPr wrap="square">
            <a:spAutoFit/>
          </a:bodyPr>
          <a:lstStyle/>
          <a:p>
            <a:r>
              <a:rPr lang="ar-EG" sz="3200" b="1" smtClean="0">
                <a:solidFill>
                  <a:srgbClr val="6E1061"/>
                </a:solidFill>
                <a:cs typeface="DecoType Naskh Variants" pitchFamily="2" charset="-78"/>
              </a:rPr>
              <a:t>أو ظاهرة "شوهد من قبل"، وتحدث</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 عندما يرى شخص ما موقف أو حدث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للمرة الأولى في حياته لكنه يعتقد أنه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رآه سلفاً، والتفسير العلمي الوحيد</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 المطروح بشأن تلك النظرية هو أنها تحدث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نتيجة اختلاف معدل تدفق الدم بين فصي</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 الدماغ الأيمن والأيسر، فيتم حساب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الموقف أو الحدث في الجزء المختص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بالذاكرة قبل الجزء المختص</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 بالإدراك اللحظي، </a:t>
            </a:r>
            <a:endParaRPr lang="en-US" sz="3200" b="1" smtClean="0">
              <a:solidFill>
                <a:srgbClr val="6E1061"/>
              </a:solidFill>
              <a:cs typeface="DecoType Naskh Variants" pitchFamily="2" charset="-78"/>
            </a:endParaRPr>
          </a:p>
          <a:p>
            <a:r>
              <a:rPr lang="ar-EG" sz="3200" b="1" smtClean="0">
                <a:solidFill>
                  <a:srgbClr val="6E1061"/>
                </a:solidFill>
                <a:cs typeface="DecoType Naskh Variants" pitchFamily="2" charset="-78"/>
              </a:rPr>
              <a:t>فيعتقد المرء حينها أنه قد شاهد هذا سلفاً.</a:t>
            </a:r>
          </a:p>
          <a:p>
            <a:r>
              <a:rPr lang="ar-EG" b="1" smtClean="0"/>
              <a:t/>
            </a:r>
            <a:br>
              <a:rPr lang="ar-EG" b="1" smtClean="0"/>
            </a:br>
            <a:endParaRPr lang="ar-EG" b="1"/>
          </a:p>
        </p:txBody>
      </p:sp>
      <p:pic>
        <p:nvPicPr>
          <p:cNvPr id="5" name="صورة 4" descr="gg.jpg"/>
          <p:cNvPicPr>
            <a:picLocks noChangeAspect="1"/>
          </p:cNvPicPr>
          <p:nvPr/>
        </p:nvPicPr>
        <p:blipFill>
          <a:blip r:embed="rId3"/>
          <a:srcRect r="43860" b="76076"/>
          <a:stretch>
            <a:fillRect/>
          </a:stretch>
        </p:blipFill>
        <p:spPr>
          <a:xfrm>
            <a:off x="5929322" y="142852"/>
            <a:ext cx="2286016" cy="714380"/>
          </a:xfrm>
          <a:prstGeom prst="rect">
            <a:avLst/>
          </a:prstGeom>
          <a:ln>
            <a:noFill/>
          </a:ln>
          <a:effectLst>
            <a:softEdge rad="112500"/>
          </a:effectLst>
        </p:spPr>
      </p:pic>
      <p:pic>
        <p:nvPicPr>
          <p:cNvPr id="6" name="صورة 5" descr="g.jpg"/>
          <p:cNvPicPr>
            <a:picLocks noChangeAspect="1"/>
          </p:cNvPicPr>
          <p:nvPr/>
        </p:nvPicPr>
        <p:blipFill>
          <a:blip r:embed="rId4"/>
          <a:stretch>
            <a:fillRect/>
          </a:stretch>
        </p:blipFill>
        <p:spPr>
          <a:xfrm>
            <a:off x="785786" y="2000240"/>
            <a:ext cx="3643338" cy="278608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4071966" y="71414"/>
            <a:ext cx="5143504" cy="4216539"/>
          </a:xfrm>
          <a:prstGeom prst="rect">
            <a:avLst/>
          </a:prstGeom>
        </p:spPr>
        <p:txBody>
          <a:bodyPr wrap="square">
            <a:spAutoFit/>
          </a:bodyPr>
          <a:lstStyle/>
          <a:p>
            <a:pPr rtl="0"/>
            <a:r>
              <a:rPr lang="en-US" sz="2800" b="1" smtClean="0">
                <a:solidFill>
                  <a:schemeClr val="accent4">
                    <a:lumMod val="75000"/>
                  </a:schemeClr>
                </a:solidFill>
                <a:cs typeface="DecoType Naskh Special" pitchFamily="2" charset="-78"/>
              </a:rPr>
              <a:t>** </a:t>
            </a:r>
            <a:r>
              <a:rPr lang="en-US" sz="4000" b="1" smtClean="0">
                <a:solidFill>
                  <a:schemeClr val="accent4">
                    <a:lumMod val="75000"/>
                  </a:schemeClr>
                </a:solidFill>
                <a:latin typeface="DaunPenh" pitchFamily="2" charset="0"/>
                <a:cs typeface="DaunPenh" pitchFamily="2" charset="0"/>
              </a:rPr>
              <a:t>Restless Leg Syndrome </a:t>
            </a:r>
            <a:r>
              <a:rPr lang="en-US" sz="2800" b="1" smtClean="0">
                <a:solidFill>
                  <a:schemeClr val="accent4">
                    <a:lumMod val="75000"/>
                  </a:schemeClr>
                </a:solidFill>
                <a:cs typeface="DecoType Naskh Special" pitchFamily="2" charset="-78"/>
              </a:rPr>
              <a:t>** </a:t>
            </a:r>
            <a:r>
              <a:rPr lang="ar-EG" sz="2800" b="1" smtClean="0">
                <a:solidFill>
                  <a:schemeClr val="accent4">
                    <a:lumMod val="75000"/>
                  </a:schemeClr>
                </a:solidFill>
                <a:cs typeface="DecoType Naskh Special" pitchFamily="2" charset="-78"/>
              </a:rPr>
              <a:t>متلازمة الرجل القلقة وهي حالة عصبية </a:t>
            </a:r>
            <a:r>
              <a:rPr lang="ar-EG" sz="2400" b="1" smtClean="0">
                <a:solidFill>
                  <a:schemeClr val="accent4">
                    <a:lumMod val="75000"/>
                  </a:schemeClr>
                </a:solidFill>
              </a:rPr>
              <a:t>حركية</a:t>
            </a:r>
            <a:endParaRPr lang="en-US" sz="2400" b="1" smtClean="0">
              <a:solidFill>
                <a:schemeClr val="accent4">
                  <a:lumMod val="75000"/>
                </a:schemeClr>
              </a:solidFill>
            </a:endParaRPr>
          </a:p>
          <a:p>
            <a:pPr rtl="0"/>
            <a:r>
              <a:rPr lang="ar-EG" sz="2800" b="1" smtClean="0">
                <a:solidFill>
                  <a:srgbClr val="9C5418"/>
                </a:solidFill>
              </a:rPr>
              <a:t> </a:t>
            </a:r>
            <a:endParaRPr lang="en-US" sz="2800" b="1" smtClean="0">
              <a:solidFill>
                <a:srgbClr val="9C5418"/>
              </a:solidFill>
            </a:endParaRPr>
          </a:p>
          <a:p>
            <a:pPr rtl="0"/>
            <a:r>
              <a:rPr lang="ar-EG" sz="2800" b="1" smtClean="0">
                <a:solidFill>
                  <a:srgbClr val="9C5418"/>
                </a:solidFill>
                <a:cs typeface="DecoType Naskh Extensions" pitchFamily="2" charset="-78"/>
              </a:rPr>
              <a:t>بسبب الشعور بعدم الراحة في القدم </a:t>
            </a:r>
            <a:endParaRPr lang="en-US" sz="2800" b="1" smtClean="0">
              <a:solidFill>
                <a:srgbClr val="9C5418"/>
              </a:solidFill>
              <a:cs typeface="DecoType Naskh Extensions" pitchFamily="2" charset="-78"/>
            </a:endParaRPr>
          </a:p>
          <a:p>
            <a:pPr rtl="0"/>
            <a:r>
              <a:rPr lang="ar-EG" sz="2800" b="1" smtClean="0">
                <a:solidFill>
                  <a:srgbClr val="9C5418"/>
                </a:solidFill>
                <a:cs typeface="DecoType Naskh Extensions" pitchFamily="2" charset="-78"/>
              </a:rPr>
              <a:t>مما يجعل المريض </a:t>
            </a:r>
            <a:endParaRPr lang="en-US" sz="2800" b="1" smtClean="0">
              <a:solidFill>
                <a:srgbClr val="9C5418"/>
              </a:solidFill>
              <a:cs typeface="DecoType Naskh Extensions" pitchFamily="2" charset="-78"/>
            </a:endParaRPr>
          </a:p>
          <a:p>
            <a:pPr rtl="0"/>
            <a:r>
              <a:rPr lang="ar-EG" sz="2800" b="1" smtClean="0">
                <a:solidFill>
                  <a:srgbClr val="9C5418"/>
                </a:solidFill>
                <a:cs typeface="DecoType Naskh Extensions" pitchFamily="2" charset="-78"/>
              </a:rPr>
              <a:t>يحرك رجله او يهزها باستمرار</a:t>
            </a:r>
            <a:endParaRPr lang="en-US" sz="2800" b="1" smtClean="0">
              <a:solidFill>
                <a:srgbClr val="9C5418"/>
              </a:solidFill>
              <a:cs typeface="DecoType Naskh Extensions" pitchFamily="2" charset="-78"/>
            </a:endParaRPr>
          </a:p>
          <a:p>
            <a:pPr rtl="0"/>
            <a:r>
              <a:rPr lang="ar-EG" sz="3200" b="1" smtClean="0">
                <a:solidFill>
                  <a:srgbClr val="9C5418"/>
                </a:solidFill>
                <a:cs typeface="DecoType Naskh Extensions" pitchFamily="2" charset="-78"/>
              </a:rPr>
              <a:t> رغبة منه في الشعور بالراحة عند هزها </a:t>
            </a:r>
            <a:endParaRPr lang="en-US" sz="3200" b="1" smtClean="0">
              <a:solidFill>
                <a:srgbClr val="9C5418"/>
              </a:solidFill>
              <a:cs typeface="DecoType Naskh Extensions" pitchFamily="2" charset="-78"/>
            </a:endParaRPr>
          </a:p>
          <a:p>
            <a:pPr rtl="0"/>
            <a:r>
              <a:rPr lang="ar-EG" sz="2800" b="1" smtClean="0">
                <a:solidFill>
                  <a:srgbClr val="9C5418"/>
                </a:solidFill>
                <a:cs typeface="DecoType Naskh Extensions" pitchFamily="2" charset="-78"/>
              </a:rPr>
              <a:t> وتزداد هذه اﻷعراض في</a:t>
            </a:r>
            <a:endParaRPr lang="en-US" sz="2800" b="1" smtClean="0">
              <a:solidFill>
                <a:srgbClr val="9C5418"/>
              </a:solidFill>
              <a:cs typeface="DecoType Naskh Extensions" pitchFamily="2" charset="-78"/>
            </a:endParaRPr>
          </a:p>
          <a:p>
            <a:pPr rtl="0"/>
            <a:r>
              <a:rPr lang="en-US" sz="2800" b="1" smtClean="0">
                <a:solidFill>
                  <a:srgbClr val="9C5418"/>
                </a:solidFill>
                <a:cs typeface="DecoType Naskh Extensions" pitchFamily="2" charset="-78"/>
              </a:rPr>
              <a:t>  . </a:t>
            </a:r>
            <a:r>
              <a:rPr lang="ar-EG" sz="2800" b="1" smtClean="0">
                <a:solidFill>
                  <a:srgbClr val="9C5418"/>
                </a:solidFill>
                <a:cs typeface="DecoType Naskh Extensions" pitchFamily="2" charset="-78"/>
              </a:rPr>
              <a:t> فترات الراحة كالجلوس والاسترخاء</a:t>
            </a:r>
          </a:p>
        </p:txBody>
      </p:sp>
      <p:pic>
        <p:nvPicPr>
          <p:cNvPr id="3" name="صورة 2" descr="order.jpg"/>
          <p:cNvPicPr>
            <a:picLocks noChangeAspect="1"/>
          </p:cNvPicPr>
          <p:nvPr/>
        </p:nvPicPr>
        <p:blipFill>
          <a:blip r:embed="rId3"/>
          <a:srcRect l="9259" t="12766" r="7407" b="31915"/>
          <a:stretch>
            <a:fillRect/>
          </a:stretch>
        </p:blipFill>
        <p:spPr>
          <a:xfrm>
            <a:off x="5000628" y="4343406"/>
            <a:ext cx="3857652" cy="2228866"/>
          </a:xfrm>
          <a:prstGeom prst="rect">
            <a:avLst/>
          </a:prstGeom>
          <a:ln>
            <a:noFill/>
          </a:ln>
          <a:effectLst>
            <a:softEdge rad="112500"/>
          </a:effectLst>
        </p:spPr>
      </p:pic>
      <p:sp>
        <p:nvSpPr>
          <p:cNvPr id="4" name="مستطيل 3"/>
          <p:cNvSpPr/>
          <p:nvPr/>
        </p:nvSpPr>
        <p:spPr>
          <a:xfrm>
            <a:off x="214282" y="1500174"/>
            <a:ext cx="4572000" cy="3108543"/>
          </a:xfrm>
          <a:prstGeom prst="rect">
            <a:avLst/>
          </a:prstGeom>
        </p:spPr>
        <p:txBody>
          <a:bodyPr>
            <a:spAutoFit/>
          </a:bodyPr>
          <a:lstStyle/>
          <a:p>
            <a:r>
              <a:rPr lang="ar-EG" sz="2800" b="1" smtClean="0">
                <a:solidFill>
                  <a:srgbClr val="9C5418"/>
                </a:solidFill>
                <a:cs typeface="DecoType Naskh Extensions" pitchFamily="2" charset="-78"/>
              </a:rPr>
              <a:t> سبب متلازمة السيقان القلقة لا زال مجهولا. وقد يكون وراثيا. إلا أن نقص الحديد أو فقر الدم قد يرتبط به. وقد تنتج متلازمة السيقان القلقة من خلل في مستويات الحديد في الدمّ أو الدوبامين في الدماغ. على أية حال، لا تزال الأبحاث جارية لمعرفة الأسباب الحقيقية.</a:t>
            </a:r>
            <a:endParaRPr lang="ar-EG" sz="2800" b="1">
              <a:solidFill>
                <a:srgbClr val="9C5418"/>
              </a:solidFill>
              <a:cs typeface="DecoType Naskh Extension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مستطيل 5"/>
          <p:cNvSpPr/>
          <p:nvPr/>
        </p:nvSpPr>
        <p:spPr>
          <a:xfrm>
            <a:off x="1714480" y="904949"/>
            <a:ext cx="7215238" cy="6186309"/>
          </a:xfrm>
          <a:prstGeom prst="rect">
            <a:avLst/>
          </a:prstGeom>
        </p:spPr>
        <p:txBody>
          <a:bodyPr wrap="square">
            <a:spAutoFit/>
          </a:bodyPr>
          <a:lstStyle/>
          <a:p>
            <a:r>
              <a:rPr lang="ar-EG" sz="3600" b="1" smtClean="0">
                <a:solidFill>
                  <a:srgbClr val="C00000"/>
                </a:solidFill>
                <a:latin typeface="Arabic Typesetting" pitchFamily="66" charset="-78"/>
                <a:cs typeface="Arabic Typesetting" pitchFamily="66" charset="-78"/>
              </a:rPr>
              <a:t>● التثاؤب هو انعكاس تنفسي معين،هدفه زيادة جريان الدم الواصل إلى المخ وتوسيع بعض الشعيرات الدموية ، وفتح بعض الحويصلات الهوائية المسدودة في الرئتين، وعامة هو يؤدي إلى </a:t>
            </a:r>
            <a:endParaRPr lang="en-US" sz="3600" b="1" smtClean="0">
              <a:solidFill>
                <a:srgbClr val="C00000"/>
              </a:solidFill>
              <a:latin typeface="Arabic Typesetting" pitchFamily="66" charset="-78"/>
              <a:cs typeface="Arabic Typesetting" pitchFamily="66" charset="-78"/>
            </a:endParaRPr>
          </a:p>
          <a:p>
            <a:r>
              <a:rPr lang="ar-EG" sz="3600" b="1" smtClean="0">
                <a:solidFill>
                  <a:srgbClr val="C00000"/>
                </a:solidFill>
                <a:latin typeface="Arabic Typesetting" pitchFamily="66" charset="-78"/>
                <a:cs typeface="Arabic Typesetting" pitchFamily="66" charset="-78"/>
              </a:rPr>
              <a:t>حالة </a:t>
            </a:r>
            <a:r>
              <a:rPr lang="ar-EG" sz="3600" b="1" smtClean="0">
                <a:solidFill>
                  <a:srgbClr val="C00000"/>
                </a:solidFill>
                <a:latin typeface="Arabic Typesetting" pitchFamily="66" charset="-78"/>
                <a:cs typeface="Arabic Typesetting" pitchFamily="66" charset="-78"/>
              </a:rPr>
              <a:t>نشاط مؤقتة.. بالتالي يحدث </a:t>
            </a:r>
            <a:r>
              <a:rPr lang="ar-EG" sz="3600" b="1" smtClean="0">
                <a:solidFill>
                  <a:srgbClr val="C00000"/>
                </a:solidFill>
                <a:latin typeface="Arabic Typesetting" pitchFamily="66" charset="-78"/>
                <a:cs typeface="Arabic Typesetting" pitchFamily="66" charset="-78"/>
              </a:rPr>
              <a:t>دائماً</a:t>
            </a:r>
            <a:endParaRPr lang="en-US" sz="3600" b="1" smtClean="0">
              <a:solidFill>
                <a:srgbClr val="C00000"/>
              </a:solidFill>
              <a:latin typeface="Arabic Typesetting" pitchFamily="66" charset="-78"/>
              <a:cs typeface="Arabic Typesetting" pitchFamily="66" charset="-78"/>
            </a:endParaRPr>
          </a:p>
          <a:p>
            <a:r>
              <a:rPr lang="ar-EG" sz="3600" b="1" smtClean="0">
                <a:solidFill>
                  <a:srgbClr val="C00000"/>
                </a:solidFill>
                <a:latin typeface="Arabic Typesetting" pitchFamily="66" charset="-78"/>
                <a:cs typeface="Arabic Typesetting" pitchFamily="66" charset="-78"/>
              </a:rPr>
              <a:t> </a:t>
            </a:r>
            <a:r>
              <a:rPr lang="ar-EG" sz="3600" b="1" smtClean="0">
                <a:solidFill>
                  <a:srgbClr val="C00000"/>
                </a:solidFill>
                <a:latin typeface="Arabic Typesetting" pitchFamily="66" charset="-78"/>
                <a:cs typeface="Arabic Typesetting" pitchFamily="66" charset="-78"/>
              </a:rPr>
              <a:t>مع الأشخاص المنهكين </a:t>
            </a:r>
            <a:r>
              <a:rPr lang="en-US" sz="3600" b="1" smtClean="0">
                <a:solidFill>
                  <a:srgbClr val="C00000"/>
                </a:solidFill>
                <a:latin typeface="Arabic Typesetting" pitchFamily="66" charset="-78"/>
                <a:cs typeface="Arabic Typesetting" pitchFamily="66" charset="-78"/>
              </a:rPr>
              <a:t>.</a:t>
            </a:r>
          </a:p>
          <a:p>
            <a:r>
              <a:rPr lang="ar-EG" sz="3600" b="1" smtClean="0">
                <a:solidFill>
                  <a:srgbClr val="C00000"/>
                </a:solidFill>
                <a:latin typeface="Arabic Typesetting" pitchFamily="66" charset="-78"/>
                <a:cs typeface="Arabic Typesetting" pitchFamily="66" charset="-78"/>
              </a:rPr>
              <a:t>وتستغرق عملية التثاؤب ما بين 5 إلى 10 ثوان</a:t>
            </a:r>
            <a:endParaRPr lang="en-US" sz="3600" b="1" smtClean="0">
              <a:solidFill>
                <a:srgbClr val="C00000"/>
              </a:solidFill>
              <a:latin typeface="Arabic Typesetting" pitchFamily="66" charset="-78"/>
              <a:cs typeface="Arabic Typesetting" pitchFamily="66" charset="-78"/>
            </a:endParaRPr>
          </a:p>
          <a:p>
            <a:r>
              <a:rPr lang="ar-EG" sz="3600" b="1" smtClean="0">
                <a:solidFill>
                  <a:srgbClr val="C00000"/>
                </a:solidFill>
                <a:latin typeface="Arabic Typesetting" pitchFamily="66" charset="-78"/>
                <a:cs typeface="Arabic Typesetting" pitchFamily="66" charset="-78"/>
              </a:rPr>
              <a:t>● أما عن سريانه بالعدوى فهي ظاهرة إشعاع سايكوفيزيائي شهيرة.. فالتثاؤب والحماس والخوف والتوتر والضحك كلها تنتقل بالإشعاع السايكوفيزيائي، يكفي أن يتوتر الجالسون معك حتى تتوتر أو أن يضحكوا حتى تضحك أنت ولاتدري ما هو السبب !</a:t>
            </a:r>
          </a:p>
          <a:p>
            <a:r>
              <a:rPr lang="ar-EG" smtClean="0">
                <a:solidFill>
                  <a:srgbClr val="C00000"/>
                </a:solidFill>
              </a:rPr>
              <a:t/>
            </a:r>
            <a:br>
              <a:rPr lang="ar-EG" smtClean="0">
                <a:solidFill>
                  <a:srgbClr val="C00000"/>
                </a:solidFill>
              </a:rPr>
            </a:br>
            <a:endParaRPr lang="ar-EG">
              <a:solidFill>
                <a:srgbClr val="C00000"/>
              </a:solidFill>
            </a:endParaRPr>
          </a:p>
        </p:txBody>
      </p:sp>
      <p:sp>
        <p:nvSpPr>
          <p:cNvPr id="7" name="مستطيل 6"/>
          <p:cNvSpPr/>
          <p:nvPr/>
        </p:nvSpPr>
        <p:spPr>
          <a:xfrm>
            <a:off x="4286248" y="214290"/>
            <a:ext cx="4572000" cy="1261884"/>
          </a:xfrm>
          <a:prstGeom prst="rect">
            <a:avLst/>
          </a:prstGeom>
        </p:spPr>
        <p:txBody>
          <a:bodyPr wrap="square">
            <a:spAutoFit/>
          </a:bodyPr>
          <a:lstStyle/>
          <a:p>
            <a:r>
              <a:rPr lang="en-US" sz="4000" b="1" smtClean="0">
                <a:solidFill>
                  <a:schemeClr val="accent3">
                    <a:lumMod val="50000"/>
                  </a:schemeClr>
                </a:solidFill>
                <a:cs typeface="DecoType Naskh Variants" pitchFamily="2" charset="-78"/>
              </a:rPr>
              <a:t>**</a:t>
            </a:r>
            <a:r>
              <a:rPr lang="ar-EG" sz="4000" b="1" smtClean="0">
                <a:solidFill>
                  <a:schemeClr val="accent3">
                    <a:lumMod val="50000"/>
                  </a:schemeClr>
                </a:solidFill>
                <a:cs typeface="DecoType Naskh Variants" pitchFamily="2" charset="-78"/>
              </a:rPr>
              <a:t>عدوى </a:t>
            </a:r>
            <a:r>
              <a:rPr lang="ar-EG" sz="4000" b="1" smtClean="0">
                <a:solidFill>
                  <a:schemeClr val="accent3">
                    <a:lumMod val="50000"/>
                  </a:schemeClr>
                </a:solidFill>
                <a:cs typeface="DecoType Naskh Variants" pitchFamily="2" charset="-78"/>
              </a:rPr>
              <a:t>التثاؤب :</a:t>
            </a:r>
          </a:p>
          <a:p>
            <a:r>
              <a:rPr lang="ar-EG" smtClean="0"/>
              <a:t/>
            </a:r>
            <a:br>
              <a:rPr lang="ar-EG" smtClean="0"/>
            </a:br>
            <a:endParaRPr lang="ar-EG"/>
          </a:p>
        </p:txBody>
      </p:sp>
      <p:pic>
        <p:nvPicPr>
          <p:cNvPr id="4" name="صورة 3" descr="t.jpg"/>
          <p:cNvPicPr>
            <a:picLocks noChangeAspect="1"/>
          </p:cNvPicPr>
          <p:nvPr/>
        </p:nvPicPr>
        <p:blipFill>
          <a:blip r:embed="rId3"/>
          <a:stretch>
            <a:fillRect/>
          </a:stretch>
        </p:blipFill>
        <p:spPr>
          <a:xfrm>
            <a:off x="500034" y="2071678"/>
            <a:ext cx="3200400" cy="213055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1428728" y="370716"/>
            <a:ext cx="7715272" cy="5693866"/>
          </a:xfrm>
          <a:prstGeom prst="rect">
            <a:avLst/>
          </a:prstGeom>
        </p:spPr>
        <p:txBody>
          <a:bodyPr wrap="square">
            <a:spAutoFit/>
          </a:bodyPr>
          <a:lstStyle/>
          <a:p>
            <a:r>
              <a:rPr lang="en-US" sz="3600" smtClean="0">
                <a:solidFill>
                  <a:srgbClr val="0070C0"/>
                </a:solidFill>
                <a:cs typeface="DecoType Naskh Variants" pitchFamily="2" charset="-78"/>
              </a:rPr>
              <a:t>**</a:t>
            </a:r>
            <a:r>
              <a:rPr lang="ar-EG" sz="3600" smtClean="0">
                <a:solidFill>
                  <a:srgbClr val="0070C0"/>
                </a:solidFill>
                <a:cs typeface="DecoType Naskh Variants" pitchFamily="2" charset="-78"/>
              </a:rPr>
              <a:t>شلل </a:t>
            </a:r>
            <a:r>
              <a:rPr lang="ar-EG" sz="3600" smtClean="0">
                <a:solidFill>
                  <a:srgbClr val="0070C0"/>
                </a:solidFill>
                <a:cs typeface="DecoType Naskh Variants" pitchFamily="2" charset="-78"/>
              </a:rPr>
              <a:t>النوم او الجاثوم .</a:t>
            </a:r>
            <a:endParaRPr lang="en-US" sz="3600" smtClean="0">
              <a:solidFill>
                <a:srgbClr val="0070C0"/>
              </a:solidFill>
              <a:cs typeface="DecoType Naskh Variants" pitchFamily="2" charset="-78"/>
            </a:endParaRPr>
          </a:p>
          <a:p>
            <a:r>
              <a:rPr lang="ar-EG" sz="28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والتعريف العلمى للجاثوم انه حالة من الاختناق وعدم القدرة على الحركة أثناء النوم </a:t>
            </a:r>
            <a:endParaRPr lang="en-US" sz="3200" b="1" smtClean="0">
              <a:solidFill>
                <a:srgbClr val="870B40"/>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وتفسر هذه الظاهرة طبيا بأنها شلل مؤقت في </a:t>
            </a:r>
            <a:r>
              <a:rPr lang="ar-EG" sz="3200" b="1" smtClean="0">
                <a:solidFill>
                  <a:srgbClr val="870B40"/>
                </a:solidFill>
                <a:latin typeface="Arabic Typesetting" pitchFamily="66" charset="-78"/>
                <a:cs typeface="Arabic Typesetting" pitchFamily="66" charset="-78"/>
              </a:rPr>
              <a:t>الجسم</a:t>
            </a:r>
            <a:r>
              <a:rPr lang="en-US" sz="32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كما </a:t>
            </a:r>
            <a:r>
              <a:rPr lang="ar-EG" sz="3200" b="1" smtClean="0">
                <a:solidFill>
                  <a:srgbClr val="870B40"/>
                </a:solidFill>
                <a:latin typeface="Arabic Typesetting" pitchFamily="66" charset="-78"/>
                <a:cs typeface="Arabic Typesetting" pitchFamily="66" charset="-78"/>
              </a:rPr>
              <a:t>يمكن أن يصاحبه هلوسات مخيفة.، وخلالها يحاول بعض المرضى طلب المساعدة أو حتى البكاء؛</a:t>
            </a:r>
            <a:r>
              <a:rPr lang="ar-EG" sz="2000" smtClean="0"/>
              <a:t> </a:t>
            </a:r>
            <a:endParaRPr lang="en-US" sz="2000" smtClean="0"/>
          </a:p>
          <a:p>
            <a:r>
              <a:rPr lang="ar-EG" sz="4000" b="1" smtClean="0">
                <a:solidFill>
                  <a:srgbClr val="00C057"/>
                </a:solidFill>
                <a:latin typeface="Arabic Typesetting" pitchFamily="66" charset="-78"/>
                <a:cs typeface="Arabic Typesetting" pitchFamily="66" charset="-78"/>
              </a:rPr>
              <a:t>وقد </a:t>
            </a:r>
            <a:r>
              <a:rPr lang="ar-EG" sz="3200" b="1" smtClean="0">
                <a:solidFill>
                  <a:srgbClr val="00C057"/>
                </a:solidFill>
                <a:latin typeface="Arabic Typesetting" pitchFamily="66" charset="-78"/>
                <a:cs typeface="Arabic Typesetting" pitchFamily="66" charset="-78"/>
              </a:rPr>
              <a:t>ورد تفسير لهذه الظاهرة فى الخرافات </a:t>
            </a:r>
            <a:r>
              <a:rPr lang="ar-EG" sz="3200" b="1" smtClean="0">
                <a:solidFill>
                  <a:srgbClr val="00C057"/>
                </a:solidFill>
                <a:latin typeface="Arabic Typesetting" pitchFamily="66" charset="-78"/>
                <a:cs typeface="Arabic Typesetting" pitchFamily="66" charset="-78"/>
              </a:rPr>
              <a:t>القديمة</a:t>
            </a:r>
            <a:endParaRPr lang="en-US" sz="3200" b="1" smtClean="0">
              <a:solidFill>
                <a:srgbClr val="00C057"/>
              </a:solidFill>
              <a:latin typeface="Arabic Typesetting" pitchFamily="66" charset="-78"/>
              <a:cs typeface="Arabic Typesetting" pitchFamily="66" charset="-78"/>
            </a:endParaRPr>
          </a:p>
          <a:p>
            <a:r>
              <a:rPr lang="ar-EG" sz="3200" b="1" smtClean="0">
                <a:solidFill>
                  <a:srgbClr val="00C057"/>
                </a:solidFill>
                <a:latin typeface="Arabic Typesetting" pitchFamily="66" charset="-78"/>
                <a:cs typeface="Arabic Typesetting" pitchFamily="66" charset="-78"/>
              </a:rPr>
              <a:t>بأن </a:t>
            </a:r>
            <a:r>
              <a:rPr lang="ar-EG" sz="3200" b="1" smtClean="0">
                <a:solidFill>
                  <a:srgbClr val="00C057"/>
                </a:solidFill>
                <a:latin typeface="Arabic Typesetting" pitchFamily="66" charset="-78"/>
                <a:cs typeface="Arabic Typesetting" pitchFamily="66" charset="-78"/>
              </a:rPr>
              <a:t>الجاثوم هو الكابوس أو الشخص الثقيل كالكابوس. </a:t>
            </a:r>
            <a:endParaRPr lang="en-US" sz="3200" b="1" smtClean="0">
              <a:solidFill>
                <a:srgbClr val="00C057"/>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اكتشاف </a:t>
            </a:r>
            <a:r>
              <a:rPr lang="ar-EG" sz="3200" b="1" smtClean="0">
                <a:solidFill>
                  <a:srgbClr val="870B40"/>
                </a:solidFill>
                <a:latin typeface="Arabic Typesetting" pitchFamily="66" charset="-78"/>
                <a:cs typeface="Arabic Typesetting" pitchFamily="66" charset="-78"/>
              </a:rPr>
              <a:t>مراحل النوم المختلفة، ومعرفة جميع </a:t>
            </a:r>
            <a:r>
              <a:rPr lang="ar-EG" sz="3200" b="1" smtClean="0">
                <a:solidFill>
                  <a:srgbClr val="870B40"/>
                </a:solidFill>
                <a:latin typeface="Arabic Typesetting" pitchFamily="66" charset="-78"/>
                <a:cs typeface="Arabic Typesetting" pitchFamily="66" charset="-78"/>
              </a:rPr>
              <a:t>التغيرات</a:t>
            </a:r>
            <a:endParaRPr lang="en-US" sz="3200" b="1" smtClean="0">
              <a:solidFill>
                <a:srgbClr val="870B40"/>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الحيوية التي تصاحب كل مرحلة منها. </a:t>
            </a:r>
            <a:endParaRPr lang="en-US" sz="3200" b="1" smtClean="0">
              <a:solidFill>
                <a:srgbClr val="870B40"/>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ومنها مرحلة النوم الحالم،</a:t>
            </a:r>
            <a:endParaRPr lang="en-US" sz="3200" b="1" smtClean="0">
              <a:solidFill>
                <a:srgbClr val="870B40"/>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مرحلة</a:t>
            </a:r>
            <a:r>
              <a:rPr lang="en-US" sz="32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النوم غير الحالم ومن ثم الاستيقاظ </a:t>
            </a:r>
            <a:r>
              <a:rPr lang="ar-EG" sz="3200" b="1" smtClean="0">
                <a:solidFill>
                  <a:srgbClr val="870B40"/>
                </a:solidFill>
                <a:latin typeface="Arabic Typesetting" pitchFamily="66" charset="-78"/>
                <a:cs typeface="Arabic Typesetting" pitchFamily="66" charset="-78"/>
              </a:rPr>
              <a:t>ووعيه</a:t>
            </a:r>
            <a:endParaRPr lang="en-US" sz="3200" b="1" smtClean="0">
              <a:solidFill>
                <a:srgbClr val="870B40"/>
              </a:solidFill>
              <a:latin typeface="Arabic Typesetting" pitchFamily="66" charset="-78"/>
              <a:cs typeface="Arabic Typesetting" pitchFamily="66" charset="-78"/>
            </a:endParaRPr>
          </a:p>
          <a:p>
            <a:r>
              <a:rPr lang="ar-EG" sz="32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بما حوله</a:t>
            </a:r>
            <a:r>
              <a:rPr lang="en-US" sz="3200" b="1" smtClean="0">
                <a:solidFill>
                  <a:srgbClr val="870B40"/>
                </a:solidFill>
                <a:latin typeface="Arabic Typesetting" pitchFamily="66" charset="-78"/>
                <a:cs typeface="Arabic Typesetting" pitchFamily="66" charset="-78"/>
              </a:rPr>
              <a:t>  </a:t>
            </a:r>
            <a:endParaRPr lang="ar-EG" sz="3200" b="1">
              <a:solidFill>
                <a:srgbClr val="870B40"/>
              </a:solidFill>
              <a:latin typeface="Arabic Typesetting" pitchFamily="66" charset="-78"/>
              <a:cs typeface="Arabic Typesetting" pitchFamily="66" charset="-78"/>
            </a:endParaRPr>
          </a:p>
        </p:txBody>
      </p:sp>
      <p:pic>
        <p:nvPicPr>
          <p:cNvPr id="3" name="صورة 2" descr="2evvvi0.jpg"/>
          <p:cNvPicPr>
            <a:picLocks noChangeAspect="1"/>
          </p:cNvPicPr>
          <p:nvPr/>
        </p:nvPicPr>
        <p:blipFill>
          <a:blip r:embed="rId3"/>
          <a:stretch>
            <a:fillRect/>
          </a:stretch>
        </p:blipFill>
        <p:spPr>
          <a:xfrm>
            <a:off x="145726" y="2571744"/>
            <a:ext cx="4354836" cy="398369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857224" y="214290"/>
            <a:ext cx="8215338" cy="6494085"/>
          </a:xfrm>
          <a:prstGeom prst="rect">
            <a:avLst/>
          </a:prstGeom>
        </p:spPr>
        <p:txBody>
          <a:bodyPr wrap="square">
            <a:spAutoFit/>
          </a:bodyPr>
          <a:lstStyle/>
          <a:p>
            <a:r>
              <a:rPr lang="ar-EG" sz="3200" b="1" smtClean="0">
                <a:solidFill>
                  <a:srgbClr val="0070C0"/>
                </a:solidFill>
                <a:latin typeface="Arabic Typesetting" pitchFamily="66" charset="-78"/>
                <a:cs typeface="Arabic Typesetting" pitchFamily="66" charset="-78"/>
              </a:rPr>
              <a:t>لا يمكن التخلص من خاصية الارتخاء العضلي الكامل التي تميز مرحلة النوم الحالم، نتيجة لرؤية بعض الأطياف المزعجة،. </a:t>
            </a:r>
            <a:endParaRPr lang="en-US" sz="3200" b="1" smtClean="0">
              <a:solidFill>
                <a:srgbClr val="0070C0"/>
              </a:solidFill>
              <a:latin typeface="Arabic Typesetting" pitchFamily="66" charset="-78"/>
              <a:cs typeface="Arabic Typesetting" pitchFamily="66" charset="-78"/>
            </a:endParaRPr>
          </a:p>
          <a:p>
            <a:r>
              <a:rPr lang="ar-EG" sz="3200" b="1" smtClean="0">
                <a:solidFill>
                  <a:srgbClr val="0070C0"/>
                </a:solidFill>
                <a:latin typeface="Arabic Typesetting" pitchFamily="66" charset="-78"/>
                <a:cs typeface="Arabic Typesetting" pitchFamily="66" charset="-78"/>
              </a:rPr>
              <a:t>ومن العوامل التى يجب تجنبها والتى تساعد على حدوث ظاهرة الجاثوم ..</a:t>
            </a:r>
            <a:endParaRPr lang="en-US" sz="3200" b="1" smtClean="0">
              <a:solidFill>
                <a:srgbClr val="0070C0"/>
              </a:solidFill>
              <a:latin typeface="Arabic Typesetting" pitchFamily="66" charset="-78"/>
              <a:cs typeface="Arabic Typesetting" pitchFamily="66" charset="-78"/>
            </a:endParaRPr>
          </a:p>
          <a:p>
            <a:r>
              <a:rPr lang="ar-EG" sz="3200" b="1" smtClean="0">
                <a:solidFill>
                  <a:srgbClr val="002060"/>
                </a:solidFill>
                <a:latin typeface="Arabic Typesetting" pitchFamily="66" charset="-78"/>
                <a:cs typeface="Arabic Typesetting" pitchFamily="66" charset="-78"/>
              </a:rPr>
              <a:t> النوم ووضعية الوجه لأعلى ,عدم انتظام مواعيد النوم , ضغوطات متزايدة , تغييرات فجائية في البيئة المحيطة , العقاقير المنومة أو استخدام عقاقير هلوسة. </a:t>
            </a:r>
            <a:endParaRPr lang="en-US" sz="3200" b="1" smtClean="0">
              <a:solidFill>
                <a:srgbClr val="002060"/>
              </a:solidFill>
              <a:latin typeface="Arabic Typesetting" pitchFamily="66" charset="-78"/>
              <a:cs typeface="Arabic Typesetting" pitchFamily="66" charset="-78"/>
            </a:endParaRPr>
          </a:p>
          <a:p>
            <a:endParaRPr lang="en-US" sz="3200" b="1" smtClean="0">
              <a:solidFill>
                <a:srgbClr val="002060"/>
              </a:solidFill>
              <a:latin typeface="Arabic Typesetting" pitchFamily="66" charset="-78"/>
              <a:cs typeface="Arabic Typesetting" pitchFamily="66" charset="-78"/>
            </a:endParaRPr>
          </a:p>
          <a:p>
            <a:r>
              <a:rPr lang="ar-EG" sz="3200" b="1" smtClean="0">
                <a:solidFill>
                  <a:srgbClr val="002060"/>
                </a:solidFill>
                <a:latin typeface="Arabic Typesetting" pitchFamily="66" charset="-78"/>
                <a:cs typeface="Arabic Typesetting" pitchFamily="66" charset="-78"/>
              </a:rPr>
              <a:t>ولتقليل احتمال حدوث تلك الظاهرة ينصح الاطباء باتباع الاتى : </a:t>
            </a:r>
            <a:endParaRPr lang="en-US" sz="3200" b="1" smtClean="0">
              <a:solidFill>
                <a:srgbClr val="002060"/>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-1</a:t>
            </a:r>
            <a:r>
              <a:rPr lang="ar-EG" sz="3200" b="1" smtClean="0">
                <a:solidFill>
                  <a:srgbClr val="870B40"/>
                </a:solidFill>
                <a:latin typeface="Arabic Typesetting" pitchFamily="66" charset="-78"/>
                <a:cs typeface="Arabic Typesetting" pitchFamily="66" charset="-78"/>
              </a:rPr>
              <a:t>بمحاولة تحريك عضلات الوجه وتحريك العينين</a:t>
            </a:r>
            <a:r>
              <a:rPr lang="en-US" sz="3200" b="1" smtClean="0">
                <a:solidFill>
                  <a:srgbClr val="870B40"/>
                </a:solidFill>
                <a:latin typeface="Arabic Typesetting" pitchFamily="66" charset="-78"/>
                <a:cs typeface="Arabic Typesetting" pitchFamily="66" charset="-78"/>
              </a:rPr>
              <a:t> </a:t>
            </a:r>
            <a:r>
              <a:rPr lang="ar-EG" sz="3200" b="1" smtClean="0">
                <a:solidFill>
                  <a:srgbClr val="870B40"/>
                </a:solidFill>
                <a:latin typeface="Arabic Typesetting" pitchFamily="66" charset="-78"/>
                <a:cs typeface="Arabic Typesetting" pitchFamily="66" charset="-78"/>
              </a:rPr>
              <a:t>من جهة إلى أخرى</a:t>
            </a:r>
            <a:r>
              <a:rPr lang="ar-EG" sz="3200" b="1" smtClean="0">
                <a:solidFill>
                  <a:srgbClr val="315D21"/>
                </a:solidFill>
                <a:latin typeface="Arabic Typesetting" pitchFamily="66" charset="-78"/>
                <a:cs typeface="Arabic Typesetting" pitchFamily="66" charset="-78"/>
              </a:rPr>
              <a:t>.</a:t>
            </a:r>
            <a:endParaRPr lang="en-US" sz="3200" b="1" smtClean="0">
              <a:solidFill>
                <a:srgbClr val="315D21"/>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-2</a:t>
            </a:r>
            <a:r>
              <a:rPr lang="ar-EG" sz="3200" b="1" smtClean="0">
                <a:solidFill>
                  <a:srgbClr val="870B40"/>
                </a:solidFill>
                <a:latin typeface="Arabic Typesetting" pitchFamily="66" charset="-78"/>
                <a:cs typeface="Arabic Typesetting" pitchFamily="66" charset="-78"/>
              </a:rPr>
              <a:t>حاول الحصول على القدر الكافي من النوم . </a:t>
            </a:r>
            <a:endParaRPr lang="en-US" sz="3200" b="1" smtClean="0">
              <a:solidFill>
                <a:srgbClr val="870B40"/>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-3</a:t>
            </a:r>
            <a:r>
              <a:rPr lang="ar-EG" sz="3200" b="1" smtClean="0">
                <a:solidFill>
                  <a:srgbClr val="870B40"/>
                </a:solidFill>
                <a:latin typeface="Arabic Typesetting" pitchFamily="66" charset="-78"/>
                <a:cs typeface="Arabic Typesetting" pitchFamily="66" charset="-78"/>
              </a:rPr>
              <a:t>حاول التقليل من الضغوط التي تتعرض لها</a:t>
            </a:r>
            <a:endParaRPr lang="en-US" sz="3200" b="1" smtClean="0">
              <a:solidFill>
                <a:srgbClr val="315D21"/>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-4</a:t>
            </a:r>
            <a:r>
              <a:rPr lang="ar-EG" sz="3200" b="1" smtClean="0">
                <a:solidFill>
                  <a:srgbClr val="870B40"/>
                </a:solidFill>
                <a:latin typeface="Arabic Typesetting" pitchFamily="66" charset="-78"/>
                <a:cs typeface="Arabic Typesetting" pitchFamily="66" charset="-78"/>
              </a:rPr>
              <a:t>مارس التمارين الرياضية، ولكن قبل النوم بوقت كافٍ.</a:t>
            </a:r>
            <a:endParaRPr lang="en-US" sz="3200" b="1" smtClean="0">
              <a:solidFill>
                <a:srgbClr val="870B40"/>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-5</a:t>
            </a:r>
            <a:r>
              <a:rPr lang="ar-EG" sz="3200" b="1" smtClean="0">
                <a:solidFill>
                  <a:srgbClr val="870B40"/>
                </a:solidFill>
                <a:latin typeface="Arabic Typesetting" pitchFamily="66" charset="-78"/>
                <a:cs typeface="Arabic Typesetting" pitchFamily="66" charset="-78"/>
              </a:rPr>
              <a:t>حافظ على جدول نوم واستيقاظ منتظم.</a:t>
            </a:r>
            <a:endParaRPr lang="en-US" sz="3200" b="1" smtClean="0">
              <a:solidFill>
                <a:srgbClr val="870B40"/>
              </a:solidFill>
              <a:latin typeface="Arabic Typesetting" pitchFamily="66" charset="-78"/>
              <a:cs typeface="Arabic Typesetting" pitchFamily="66" charset="-78"/>
            </a:endParaRPr>
          </a:p>
          <a:p>
            <a:r>
              <a:rPr lang="en-US" sz="3200" b="1" smtClean="0">
                <a:solidFill>
                  <a:srgbClr val="870B40"/>
                </a:solidFill>
                <a:latin typeface="Arabic Typesetting" pitchFamily="66" charset="-78"/>
                <a:cs typeface="Arabic Typesetting" pitchFamily="66" charset="-78"/>
              </a:rPr>
              <a:t>-6</a:t>
            </a:r>
            <a:r>
              <a:rPr lang="ar-EG" sz="3200" b="1" smtClean="0">
                <a:solidFill>
                  <a:srgbClr val="870B40"/>
                </a:solidFill>
                <a:latin typeface="Arabic Typesetting" pitchFamily="66" charset="-78"/>
                <a:cs typeface="Arabic Typesetting" pitchFamily="66" charset="-78"/>
              </a:rPr>
              <a:t>و بعض الفرضيات تقول بأن النوم على الجنب قد يساعد </a:t>
            </a:r>
            <a:r>
              <a:rPr lang="en-US" sz="3200" b="1" smtClean="0">
                <a:solidFill>
                  <a:srgbClr val="870B40"/>
                </a:solidFill>
                <a:latin typeface="Arabic Typesetting" pitchFamily="66" charset="-78"/>
                <a:cs typeface="Arabic Typesetting" pitchFamily="66" charset="-78"/>
              </a:rPr>
              <a:t>.</a:t>
            </a:r>
            <a:endParaRPr lang="ar-EG" sz="3200" b="1">
              <a:solidFill>
                <a:srgbClr val="870B40"/>
              </a:solidFill>
              <a:latin typeface="Arabic Typesetting" pitchFamily="66" charset="-78"/>
              <a:cs typeface="Arabic Typesetting" pitchFamily="66" charset="-78"/>
            </a:endParaRPr>
          </a:p>
        </p:txBody>
      </p:sp>
      <p:pic>
        <p:nvPicPr>
          <p:cNvPr id="3" name="صورة 2" descr="images (3).jpg"/>
          <p:cNvPicPr>
            <a:picLocks noChangeAspect="1"/>
          </p:cNvPicPr>
          <p:nvPr/>
        </p:nvPicPr>
        <p:blipFill>
          <a:blip r:embed="rId3"/>
          <a:stretch>
            <a:fillRect/>
          </a:stretch>
        </p:blipFill>
        <p:spPr>
          <a:xfrm>
            <a:off x="214282" y="2285992"/>
            <a:ext cx="3044511" cy="299086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مستطيل 3"/>
          <p:cNvSpPr/>
          <p:nvPr/>
        </p:nvSpPr>
        <p:spPr>
          <a:xfrm>
            <a:off x="4357718" y="714356"/>
            <a:ext cx="4572000" cy="5909310"/>
          </a:xfrm>
          <a:prstGeom prst="rect">
            <a:avLst/>
          </a:prstGeom>
        </p:spPr>
        <p:txBody>
          <a:bodyPr>
            <a:spAutoFit/>
          </a:bodyPr>
          <a:lstStyle/>
          <a:p>
            <a:pPr rtl="0"/>
            <a:r>
              <a:rPr lang="en-US" smtClean="0"/>
              <a:t/>
            </a:r>
            <a:br>
              <a:rPr lang="en-US" smtClean="0"/>
            </a:br>
            <a:r>
              <a:rPr lang="en-US" smtClean="0"/>
              <a:t/>
            </a:r>
            <a:br>
              <a:rPr lang="en-US" smtClean="0"/>
            </a:br>
            <a:r>
              <a:rPr lang="en-US" smtClean="0">
                <a:hlinkClick r:id="rId3"/>
              </a:rPr>
              <a:t>http://www.kabbos.com/index.php?darck=653</a:t>
            </a:r>
            <a:endParaRPr lang="en-US" smtClean="0"/>
          </a:p>
          <a:p>
            <a:pPr rtl="0"/>
            <a:endParaRPr lang="en-US" smtClean="0"/>
          </a:p>
          <a:p>
            <a:pPr rtl="0"/>
            <a:r>
              <a:rPr lang="en-US" smtClean="0">
                <a:hlinkClick r:id="rId4"/>
              </a:rPr>
              <a:t>https://www.youtube.com/watch?v=CSf8i8bHIns</a:t>
            </a:r>
            <a:endParaRPr lang="en-US" smtClean="0"/>
          </a:p>
          <a:p>
            <a:r>
              <a:rPr lang="ar-EG" smtClean="0"/>
              <a:t/>
            </a:r>
            <a:br>
              <a:rPr lang="ar-EG" smtClean="0"/>
            </a:br>
            <a:r>
              <a:rPr lang="ar-EG" smtClean="0"/>
              <a:t>. </a:t>
            </a:r>
            <a:r>
              <a:rPr lang="en-US" smtClean="0"/>
              <a:t>Chills , </a:t>
            </a:r>
            <a:r>
              <a:rPr lang="en-US" smtClean="0">
                <a:hlinkClick r:id="rId5"/>
              </a:rPr>
              <a:t>healthline.com</a:t>
            </a:r>
            <a:endParaRPr lang="en-US" smtClean="0"/>
          </a:p>
          <a:p>
            <a:endParaRPr lang="en-US" smtClean="0"/>
          </a:p>
          <a:p>
            <a:r>
              <a:rPr lang="en-US" b="1" smtClean="0"/>
              <a:t>wikise7a</a:t>
            </a:r>
          </a:p>
          <a:p>
            <a:endParaRPr lang="en-US" smtClean="0"/>
          </a:p>
          <a:p>
            <a:r>
              <a:rPr lang="en-US" smtClean="0"/>
              <a:t/>
            </a:r>
            <a:br>
              <a:rPr lang="en-US" smtClean="0"/>
            </a:br>
            <a:r>
              <a:rPr lang="en-US" smtClean="0">
                <a:hlinkClick r:id="rId6"/>
              </a:rPr>
              <a:t>http://www.healthline.com/galecontent/chillsAccessed</a:t>
            </a:r>
            <a:r>
              <a:rPr lang="en-US" smtClean="0"/>
              <a:t> at : 29/12/2013</a:t>
            </a:r>
            <a:br>
              <a:rPr lang="en-US" smtClean="0"/>
            </a:br>
            <a:r>
              <a:rPr lang="en-US" smtClean="0"/>
              <a:t/>
            </a:r>
            <a:br>
              <a:rPr lang="en-US" smtClean="0"/>
            </a:br>
            <a:r>
              <a:rPr lang="en-US" smtClean="0"/>
              <a:t>2. Weight loss, </a:t>
            </a:r>
            <a:r>
              <a:rPr lang="en-US" smtClean="0">
                <a:hlinkClick r:id="rId7"/>
              </a:rPr>
              <a:t>nlm.nih.gov/medlineplus</a:t>
            </a:r>
            <a:r>
              <a:rPr lang="en-US" smtClean="0"/>
              <a:t/>
            </a:r>
            <a:br>
              <a:rPr lang="en-US" smtClean="0"/>
            </a:br>
            <a:r>
              <a:rPr lang="en-US" smtClean="0"/>
              <a:t> </a:t>
            </a:r>
            <a:r>
              <a:rPr lang="en-US" smtClean="0">
                <a:hlinkClick r:id="rId8"/>
              </a:rPr>
              <a:t>http://www.nlm.nih.gov/medlineplus/ency/article/003091.htm</a:t>
            </a:r>
            <a:r>
              <a:rPr lang="en-US" smtClean="0"/>
              <a:t/>
            </a:r>
            <a:br>
              <a:rPr lang="en-US" smtClean="0"/>
            </a:br>
            <a:endParaRPr lang="en-US" smtClean="0"/>
          </a:p>
          <a:p>
            <a:endParaRPr lang="en-US" smtClean="0"/>
          </a:p>
        </p:txBody>
      </p:sp>
      <p:sp>
        <p:nvSpPr>
          <p:cNvPr id="5" name="مستطيل 4"/>
          <p:cNvSpPr/>
          <p:nvPr/>
        </p:nvSpPr>
        <p:spPr>
          <a:xfrm>
            <a:off x="4214842" y="285728"/>
            <a:ext cx="4572000" cy="1261884"/>
          </a:xfrm>
          <a:prstGeom prst="rect">
            <a:avLst/>
          </a:prstGeom>
        </p:spPr>
        <p:txBody>
          <a:bodyPr>
            <a:spAutoFit/>
          </a:bodyPr>
          <a:lstStyle/>
          <a:p>
            <a:r>
              <a:rPr lang="en-US" sz="4000" b="1" smtClean="0">
                <a:solidFill>
                  <a:srgbClr val="C00000"/>
                </a:solidFill>
                <a:latin typeface="Arial" pitchFamily="34" charset="0"/>
                <a:cs typeface="DecoType Thuluth" pitchFamily="2" charset="-78"/>
              </a:rPr>
              <a:t>**</a:t>
            </a:r>
            <a:r>
              <a:rPr lang="ar-EG" sz="4000" b="1" smtClean="0">
                <a:solidFill>
                  <a:srgbClr val="C00000"/>
                </a:solidFill>
                <a:latin typeface="Arial" pitchFamily="34" charset="0"/>
                <a:cs typeface="DecoType Thuluth" pitchFamily="2" charset="-78"/>
              </a:rPr>
              <a:t>مصادري</a:t>
            </a:r>
            <a:r>
              <a:rPr lang="en-US" sz="4000" b="1" smtClean="0">
                <a:solidFill>
                  <a:srgbClr val="C00000"/>
                </a:solidFill>
                <a:latin typeface="Arial" pitchFamily="34" charset="0"/>
                <a:cs typeface="DecoType Thuluth" pitchFamily="2" charset="-78"/>
              </a:rPr>
              <a:t> :</a:t>
            </a:r>
            <a:endParaRPr lang="ar-EG" sz="4000" b="1" smtClean="0">
              <a:solidFill>
                <a:srgbClr val="C00000"/>
              </a:solidFill>
              <a:latin typeface="Arial" pitchFamily="34" charset="0"/>
              <a:cs typeface="DecoType Thuluth" pitchFamily="2" charset="-78"/>
            </a:endParaRPr>
          </a:p>
          <a:p>
            <a:r>
              <a:rPr lang="ar-EG" smtClean="0"/>
              <a:t/>
            </a:r>
            <a:br>
              <a:rPr lang="ar-EG" smtClean="0"/>
            </a:br>
            <a:endParaRPr lang="ar-EG"/>
          </a:p>
        </p:txBody>
      </p:sp>
      <p:pic>
        <p:nvPicPr>
          <p:cNvPr id="6" name="صورة 5" descr="تنزيل (2).jpg"/>
          <p:cNvPicPr>
            <a:picLocks noChangeAspect="1"/>
          </p:cNvPicPr>
          <p:nvPr/>
        </p:nvPicPr>
        <p:blipFill>
          <a:blip r:embed="rId9"/>
          <a:stretch>
            <a:fillRect/>
          </a:stretch>
        </p:blipFill>
        <p:spPr>
          <a:xfrm rot="21383618">
            <a:off x="571472" y="1901143"/>
            <a:ext cx="3736713" cy="23288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8000"/>
          </a:stretch>
        </a:blipFill>
        <a:effectLst/>
      </p:bgPr>
    </p:bg>
    <p:spTree>
      <p:nvGrpSpPr>
        <p:cNvPr id="1" name=""/>
        <p:cNvGrpSpPr/>
        <p:nvPr/>
      </p:nvGrpSpPr>
      <p:grpSpPr>
        <a:xfrm>
          <a:off x="0" y="0"/>
          <a:ext cx="0" cy="0"/>
          <a:chOff x="0" y="0"/>
          <a:chExt cx="0" cy="0"/>
        </a:xfrm>
      </p:grpSpPr>
      <p:sp>
        <p:nvSpPr>
          <p:cNvPr id="6" name="مستطيل 5"/>
          <p:cNvSpPr/>
          <p:nvPr/>
        </p:nvSpPr>
        <p:spPr>
          <a:xfrm>
            <a:off x="1928842" y="357166"/>
            <a:ext cx="6858000" cy="7848302"/>
          </a:xfrm>
          <a:prstGeom prst="rect">
            <a:avLst/>
          </a:prstGeom>
        </p:spPr>
        <p:txBody>
          <a:bodyPr wrap="square">
            <a:spAutoFit/>
          </a:bodyPr>
          <a:lstStyle/>
          <a:p>
            <a:r>
              <a:rPr lang="en-US" sz="4400" b="1" smtClean="0">
                <a:solidFill>
                  <a:srgbClr val="D60000"/>
                </a:solidFill>
                <a:cs typeface="DecoType Naskh Variants" pitchFamily="2" charset="-78"/>
              </a:rPr>
              <a:t>**</a:t>
            </a:r>
            <a:r>
              <a:rPr lang="ar-EG" sz="4400" b="1" smtClean="0">
                <a:solidFill>
                  <a:srgbClr val="D60000"/>
                </a:solidFill>
                <a:cs typeface="DecoType Naskh Variants" pitchFamily="2" charset="-78"/>
              </a:rPr>
              <a:t>سبب الإنفعالات</a:t>
            </a:r>
            <a:r>
              <a:rPr lang="en-US" sz="4400" b="1" smtClean="0">
                <a:solidFill>
                  <a:srgbClr val="D60000"/>
                </a:solidFill>
                <a:cs typeface="DecoType Naskh Variants" pitchFamily="2" charset="-78"/>
              </a:rPr>
              <a:t> </a:t>
            </a:r>
            <a:r>
              <a:rPr lang="ar-EG" sz="4400" b="1" smtClean="0">
                <a:solidFill>
                  <a:srgbClr val="D60000"/>
                </a:solidFill>
                <a:cs typeface="DecoType Naskh Variants" pitchFamily="2" charset="-78"/>
              </a:rPr>
              <a:t>اللاإرداية :</a:t>
            </a:r>
            <a:endParaRPr lang="en-US" sz="4400" b="1" smtClean="0">
              <a:solidFill>
                <a:srgbClr val="D60000"/>
              </a:solidFill>
              <a:cs typeface="DecoType Naskh Variants" pitchFamily="2" charset="-78"/>
            </a:endParaRPr>
          </a:p>
          <a:p>
            <a:endParaRPr lang="ar-EG" sz="3200" b="1" smtClean="0">
              <a:solidFill>
                <a:schemeClr val="accent5">
                  <a:lumMod val="75000"/>
                </a:schemeClr>
              </a:solidFill>
              <a:cs typeface="DecoType Naskh Variants" pitchFamily="2" charset="-78"/>
            </a:endParaRPr>
          </a:p>
          <a:p>
            <a:r>
              <a:rPr lang="ar-EG" sz="3200" smtClean="0">
                <a:solidFill>
                  <a:srgbClr val="204D84"/>
                </a:solidFill>
                <a:cs typeface="DecoType Naskh Extensions" pitchFamily="2" charset="-78"/>
              </a:rPr>
              <a:t>القشعريرة </a:t>
            </a:r>
            <a:endParaRPr lang="en-US" sz="3200" smtClean="0">
              <a:solidFill>
                <a:srgbClr val="204D84"/>
              </a:solidFill>
              <a:cs typeface="DecoType Naskh Extensions" pitchFamily="2" charset="-78"/>
            </a:endParaRPr>
          </a:p>
          <a:p>
            <a:r>
              <a:rPr lang="ar-EG" sz="3200" smtClean="0">
                <a:solidFill>
                  <a:srgbClr val="204D84"/>
                </a:solidFill>
                <a:cs typeface="DecoType Naskh Extensions" pitchFamily="2" charset="-78"/>
              </a:rPr>
              <a:t>النسيان المفاجئ </a:t>
            </a:r>
            <a:endParaRPr lang="en-US" sz="3200" smtClean="0">
              <a:solidFill>
                <a:srgbClr val="204D84"/>
              </a:solidFill>
              <a:cs typeface="DecoType Naskh Extensions" pitchFamily="2" charset="-78"/>
            </a:endParaRPr>
          </a:p>
          <a:p>
            <a:r>
              <a:rPr lang="ar-EG" sz="3200" b="1" smtClean="0">
                <a:solidFill>
                  <a:srgbClr val="00C057"/>
                </a:solidFill>
                <a:cs typeface="DecoType Naskh Extensions" pitchFamily="2" charset="-78"/>
              </a:rPr>
              <a:t>تحريك القدم عند التوتر</a:t>
            </a:r>
            <a:r>
              <a:rPr lang="en-US" sz="3200" b="1" smtClean="0">
                <a:solidFill>
                  <a:srgbClr val="00C057"/>
                </a:solidFill>
                <a:cs typeface="DecoType Naskh Extensions" pitchFamily="2" charset="-78"/>
              </a:rPr>
              <a:t> “ Restless Leg Syndrome “</a:t>
            </a:r>
          </a:p>
          <a:p>
            <a:r>
              <a:rPr lang="ar-EG" sz="3200" b="1" smtClean="0">
                <a:solidFill>
                  <a:srgbClr val="00B050"/>
                </a:solidFill>
                <a:cs typeface="DecoType Thuluth" pitchFamily="2" charset="-78"/>
              </a:rPr>
              <a:t>التخاطر </a:t>
            </a:r>
            <a:endParaRPr lang="en-US" sz="2400" b="1" smtClean="0">
              <a:solidFill>
                <a:srgbClr val="00B050"/>
              </a:solidFill>
              <a:cs typeface="DecoType Thuluth" pitchFamily="2" charset="-78"/>
            </a:endParaRPr>
          </a:p>
          <a:p>
            <a:r>
              <a:rPr lang="ar-EG" sz="3600" smtClean="0">
                <a:solidFill>
                  <a:srgbClr val="204D84"/>
                </a:solidFill>
                <a:cs typeface="DecoType Naskh Swashes" pitchFamily="2" charset="-78"/>
              </a:rPr>
              <a:t>ديجا فو</a:t>
            </a:r>
            <a:endParaRPr lang="en-US" sz="3600" smtClean="0">
              <a:solidFill>
                <a:srgbClr val="204D84"/>
              </a:solidFill>
              <a:cs typeface="DecoType Naskh Swashes" pitchFamily="2" charset="-78"/>
            </a:endParaRPr>
          </a:p>
          <a:p>
            <a:r>
              <a:rPr lang="ar-EG" sz="3200" b="1" smtClean="0">
                <a:solidFill>
                  <a:srgbClr val="00C057"/>
                </a:solidFill>
                <a:cs typeface="DecoType Naskh Variants" pitchFamily="2" charset="-78"/>
              </a:rPr>
              <a:t>الظاهرة </a:t>
            </a:r>
            <a:r>
              <a:rPr lang="en-US" sz="3200" b="1" smtClean="0">
                <a:solidFill>
                  <a:srgbClr val="00C057"/>
                </a:solidFill>
                <a:cs typeface="DecoType Naskh Variants" pitchFamily="2" charset="-78"/>
              </a:rPr>
              <a:t>DOP</a:t>
            </a:r>
          </a:p>
          <a:p>
            <a:r>
              <a:rPr lang="ar-EG" sz="3200" smtClean="0">
                <a:solidFill>
                  <a:schemeClr val="tx2">
                    <a:lumMod val="75000"/>
                  </a:schemeClr>
                </a:solidFill>
              </a:rPr>
              <a:t>عدوى التثاؤب</a:t>
            </a:r>
            <a:endParaRPr lang="en-US" sz="3200" smtClean="0">
              <a:solidFill>
                <a:schemeClr val="tx2">
                  <a:lumMod val="75000"/>
                </a:schemeClr>
              </a:solidFill>
            </a:endParaRPr>
          </a:p>
          <a:p>
            <a:r>
              <a:rPr lang="ar-EG" sz="3200" smtClean="0">
                <a:solidFill>
                  <a:schemeClr val="tx2">
                    <a:lumMod val="75000"/>
                  </a:schemeClr>
                </a:solidFill>
              </a:rPr>
              <a:t>الجاثوم</a:t>
            </a:r>
          </a:p>
          <a:p>
            <a:r>
              <a:rPr lang="ar-EG" sz="3200" smtClean="0"/>
              <a:t/>
            </a:r>
            <a:br>
              <a:rPr lang="ar-EG" sz="3200" smtClean="0"/>
            </a:br>
            <a:endParaRPr lang="en-US" sz="3200" b="1" smtClean="0">
              <a:solidFill>
                <a:srgbClr val="00C057"/>
              </a:solidFill>
              <a:cs typeface="DecoType Naskh Variants" pitchFamily="2" charset="-78"/>
            </a:endParaRPr>
          </a:p>
          <a:p>
            <a:r>
              <a:rPr lang="ar-EG" sz="3200" smtClean="0"/>
              <a:t/>
            </a:r>
            <a:br>
              <a:rPr lang="ar-EG" sz="3200" smtClean="0"/>
            </a:br>
            <a:endParaRPr lang="ar-EG" sz="3200" smtClean="0">
              <a:solidFill>
                <a:srgbClr val="204D84"/>
              </a:solidFill>
              <a:cs typeface="DecoType Naskh Extensions" pitchFamily="2" charset="-78"/>
            </a:endParaRPr>
          </a:p>
          <a:p>
            <a:r>
              <a:rPr lang="en-US" smtClean="0">
                <a:solidFill>
                  <a:schemeClr val="accent5">
                    <a:lumMod val="75000"/>
                  </a:schemeClr>
                </a:solidFill>
              </a:rPr>
              <a:t> </a:t>
            </a:r>
          </a:p>
          <a:p>
            <a:endParaRPr lang="en-US">
              <a:solidFill>
                <a:schemeClr val="accent5">
                  <a:lumMod val="75000"/>
                </a:schemeClr>
              </a:solidFill>
            </a:endParaRPr>
          </a:p>
        </p:txBody>
      </p:sp>
      <p:sp>
        <p:nvSpPr>
          <p:cNvPr id="8" name="مستطيل 7"/>
          <p:cNvSpPr/>
          <p:nvPr/>
        </p:nvSpPr>
        <p:spPr>
          <a:xfrm>
            <a:off x="1857356" y="214290"/>
            <a:ext cx="7072346" cy="1138773"/>
          </a:xfrm>
          <a:prstGeom prst="rect">
            <a:avLst/>
          </a:prstGeom>
        </p:spPr>
        <p:txBody>
          <a:bodyPr wrap="square">
            <a:spAutoFit/>
          </a:bodyPr>
          <a:lstStyle/>
          <a:p>
            <a:endParaRPr lang="ar-EG" sz="3200" smtClean="0">
              <a:solidFill>
                <a:srgbClr val="D60000"/>
              </a:solidFill>
              <a:cs typeface="DecoType Naskh Variants" pitchFamily="2" charset="-78"/>
            </a:endParaRPr>
          </a:p>
          <a:p>
            <a:r>
              <a:rPr lang="ar-EG" smtClean="0"/>
              <a:t/>
            </a:r>
            <a:br>
              <a:rPr lang="ar-EG" smtClean="0"/>
            </a:br>
            <a:endParaRPr lang="ar-E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مربع نص 3"/>
          <p:cNvSpPr txBox="1"/>
          <p:nvPr/>
        </p:nvSpPr>
        <p:spPr>
          <a:xfrm>
            <a:off x="285720" y="1658859"/>
            <a:ext cx="8715436" cy="4770537"/>
          </a:xfrm>
          <a:prstGeom prst="rect">
            <a:avLst/>
          </a:prstGeom>
          <a:noFill/>
        </p:spPr>
        <p:txBody>
          <a:bodyPr wrap="square" rtlCol="0">
            <a:spAutoFit/>
          </a:bodyPr>
          <a:lstStyle/>
          <a:p>
            <a:r>
              <a:rPr lang="en-US" sz="3200" smtClean="0">
                <a:solidFill>
                  <a:srgbClr val="0070C0"/>
                </a:solidFill>
                <a:cs typeface="DecoType Naskh Swashes" pitchFamily="2" charset="-78"/>
              </a:rPr>
              <a:t>**</a:t>
            </a:r>
            <a:r>
              <a:rPr lang="ar-EG" sz="3200" smtClean="0">
                <a:solidFill>
                  <a:srgbClr val="0070C0"/>
                </a:solidFill>
                <a:cs typeface="DecoType Naskh Swashes" pitchFamily="2" charset="-78"/>
              </a:rPr>
              <a:t>مصطلح القشعريرة :</a:t>
            </a:r>
            <a:endParaRPr lang="en-US" sz="3200" smtClean="0">
              <a:solidFill>
                <a:srgbClr val="0070C0"/>
              </a:solidFill>
              <a:cs typeface="DecoType Naskh Swashes" pitchFamily="2" charset="-78"/>
            </a:endParaRPr>
          </a:p>
          <a:p>
            <a:r>
              <a:rPr lang="ar-EG" sz="3200" smtClean="0">
                <a:solidFill>
                  <a:srgbClr val="0070C0"/>
                </a:solidFill>
                <a:cs typeface="DecoType Naskh Swashes" pitchFamily="2" charset="-78"/>
              </a:rPr>
              <a:t> </a:t>
            </a:r>
            <a:endParaRPr lang="en-US" sz="3200" smtClean="0">
              <a:solidFill>
                <a:srgbClr val="0070C0"/>
              </a:solidFill>
              <a:cs typeface="DecoType Naskh Swashes" pitchFamily="2" charset="-78"/>
            </a:endParaRPr>
          </a:p>
          <a:p>
            <a:r>
              <a:rPr lang="ar-EG" sz="2800" b="1" smtClean="0">
                <a:solidFill>
                  <a:srgbClr val="D60000"/>
                </a:solidFill>
                <a:cs typeface="DecoType Naskh Variants" pitchFamily="2" charset="-78"/>
              </a:rPr>
              <a:t>يشير إلى الشعور البارد الذي يرافقه الارتجاف أو الاهتزاز ، القشعريرة يمكن أن يكون مصحوبا برفع الشعر على جلدك بعد التعرض ل مؤثر خارجي .. ك صوت الصرير</a:t>
            </a:r>
            <a:endParaRPr lang="en-US" sz="2800" b="1" smtClean="0">
              <a:solidFill>
                <a:srgbClr val="D60000"/>
              </a:solidFill>
              <a:cs typeface="DecoType Naskh Variants" pitchFamily="2" charset="-78"/>
            </a:endParaRPr>
          </a:p>
          <a:p>
            <a:r>
              <a:rPr lang="en-US" sz="2800" b="1" smtClean="0">
                <a:solidFill>
                  <a:srgbClr val="D60000"/>
                </a:solidFill>
                <a:cs typeface="DecoType Naskh Variants" pitchFamily="2" charset="-78"/>
              </a:rPr>
              <a:t>..</a:t>
            </a:r>
            <a:r>
              <a:rPr lang="ar-EG" sz="2800" b="1" smtClean="0">
                <a:solidFill>
                  <a:srgbClr val="00C057"/>
                </a:solidFill>
                <a:cs typeface="DecoType Naskh Variants" pitchFamily="2" charset="-78"/>
              </a:rPr>
              <a:t> الصور الدامية</a:t>
            </a:r>
            <a:r>
              <a:rPr lang="en-US" sz="2800" b="1" smtClean="0">
                <a:solidFill>
                  <a:srgbClr val="D60000"/>
                </a:solidFill>
                <a:cs typeface="DecoType Naskh Variants" pitchFamily="2" charset="-78"/>
              </a:rPr>
              <a:t>.. </a:t>
            </a:r>
            <a:r>
              <a:rPr lang="ar-EG" sz="2800" b="1" smtClean="0">
                <a:solidFill>
                  <a:srgbClr val="00C057"/>
                </a:solidFill>
                <a:cs typeface="DecoType Naskh Variants" pitchFamily="2" charset="-78"/>
              </a:rPr>
              <a:t>الخشوع والايات القرآنية </a:t>
            </a:r>
            <a:r>
              <a:rPr lang="en-US" sz="2800" b="1" smtClean="0">
                <a:solidFill>
                  <a:srgbClr val="00C057"/>
                </a:solidFill>
                <a:cs typeface="DecoType Naskh Variants" pitchFamily="2" charset="-78"/>
              </a:rPr>
              <a:t> </a:t>
            </a:r>
            <a:r>
              <a:rPr lang="en-US" sz="2800" b="1" smtClean="0">
                <a:solidFill>
                  <a:srgbClr val="D60000"/>
                </a:solidFill>
                <a:cs typeface="DecoType Naskh Variants" pitchFamily="2" charset="-78"/>
              </a:rPr>
              <a:t>.. </a:t>
            </a:r>
            <a:r>
              <a:rPr lang="ar-EG" sz="2800" b="1" smtClean="0">
                <a:solidFill>
                  <a:srgbClr val="D60000"/>
                </a:solidFill>
                <a:cs typeface="DecoType Naskh Variants" pitchFamily="2" charset="-78"/>
              </a:rPr>
              <a:t>الحب</a:t>
            </a:r>
            <a:r>
              <a:rPr lang="en-US" sz="2800" b="1" smtClean="0">
                <a:solidFill>
                  <a:srgbClr val="D60000"/>
                </a:solidFill>
                <a:cs typeface="DecoType Naskh Variants" pitchFamily="2" charset="-78"/>
              </a:rPr>
              <a:t> .. </a:t>
            </a:r>
            <a:r>
              <a:rPr lang="ar-EG" sz="2800" b="1" smtClean="0">
                <a:solidFill>
                  <a:srgbClr val="D60000"/>
                </a:solidFill>
                <a:cs typeface="DecoType Naskh Variants" pitchFamily="2" charset="-78"/>
              </a:rPr>
              <a:t> </a:t>
            </a:r>
            <a:r>
              <a:rPr lang="ar-EG" sz="2800" b="1" smtClean="0">
                <a:solidFill>
                  <a:srgbClr val="00C057"/>
                </a:solidFill>
                <a:cs typeface="DecoType Naskh Variants" pitchFamily="2" charset="-78"/>
              </a:rPr>
              <a:t>الخوف</a:t>
            </a:r>
            <a:r>
              <a:rPr lang="en-US" sz="2800" b="1" smtClean="0">
                <a:solidFill>
                  <a:srgbClr val="D60000"/>
                </a:solidFill>
                <a:cs typeface="DecoType Naskh Variants" pitchFamily="2" charset="-78"/>
              </a:rPr>
              <a:t> .. </a:t>
            </a:r>
            <a:r>
              <a:rPr lang="ar-EG" sz="2800" b="1" smtClean="0">
                <a:solidFill>
                  <a:srgbClr val="00C057"/>
                </a:solidFill>
                <a:cs typeface="DecoType Naskh Variants" pitchFamily="2" charset="-78"/>
              </a:rPr>
              <a:t>الموسيقى الحزينة</a:t>
            </a:r>
            <a:r>
              <a:rPr lang="ar-EG" sz="2800" smtClean="0"/>
              <a:t> </a:t>
            </a:r>
            <a:br>
              <a:rPr lang="ar-EG" sz="2800" smtClean="0"/>
            </a:br>
            <a:endParaRPr lang="en-US" sz="2800" b="1" smtClean="0">
              <a:solidFill>
                <a:srgbClr val="00C057"/>
              </a:solidFill>
              <a:cs typeface="DecoType Naskh Variants" pitchFamily="2" charset="-78"/>
            </a:endParaRPr>
          </a:p>
          <a:p>
            <a:endParaRPr lang="en-US" sz="2800" b="1" smtClean="0">
              <a:solidFill>
                <a:srgbClr val="D60000"/>
              </a:solidFill>
              <a:cs typeface="DecoType Naskh Variants" pitchFamily="2" charset="-78"/>
            </a:endParaRPr>
          </a:p>
          <a:p>
            <a:r>
              <a:rPr lang="ar-EG" sz="2800" b="1" smtClean="0">
                <a:solidFill>
                  <a:srgbClr val="D60000"/>
                </a:solidFill>
                <a:cs typeface="DecoType Naskh Variants" pitchFamily="2" charset="-78"/>
              </a:rPr>
              <a:t>الشعور</a:t>
            </a:r>
            <a:r>
              <a:rPr lang="en-US" sz="2800" b="1" smtClean="0">
                <a:solidFill>
                  <a:srgbClr val="D60000"/>
                </a:solidFill>
                <a:cs typeface="DecoType Naskh Variants" pitchFamily="2" charset="-78"/>
              </a:rPr>
              <a:t> </a:t>
            </a:r>
            <a:r>
              <a:rPr lang="ar-EG" sz="3200" smtClean="0">
                <a:solidFill>
                  <a:srgbClr val="D60000"/>
                </a:solidFill>
                <a:cs typeface="DecoType Naskh Variants" pitchFamily="2" charset="-78"/>
              </a:rPr>
              <a:t>دا بيصيب جسمك فجأة بيبتدي بانقباض وانبساط العضلات بصورة سريعة جدا وتدفق الدم بسرعة وينتهي باﻷكتاف</a:t>
            </a:r>
            <a:r>
              <a:rPr lang="en-US" sz="3200" smtClean="0">
                <a:solidFill>
                  <a:srgbClr val="D60000"/>
                </a:solidFill>
                <a:cs typeface="DecoType Naskh Variants" pitchFamily="2" charset="-78"/>
              </a:rPr>
              <a:t> .</a:t>
            </a:r>
            <a:endParaRPr lang="ar-EG" sz="3200" smtClean="0">
              <a:solidFill>
                <a:srgbClr val="D60000"/>
              </a:solidFill>
              <a:cs typeface="DecoType Naskh Variants" pitchFamily="2" charset="-78"/>
            </a:endParaRPr>
          </a:p>
          <a:p>
            <a:r>
              <a:rPr lang="ar-EG" smtClean="0"/>
              <a:t/>
            </a:r>
            <a:br>
              <a:rPr lang="ar-EG" smtClean="0"/>
            </a:br>
            <a:endParaRPr lang="ar-EG"/>
          </a:p>
        </p:txBody>
      </p:sp>
      <p:pic>
        <p:nvPicPr>
          <p:cNvPr id="8" name="صورة 7" descr="ft.jpg"/>
          <p:cNvPicPr>
            <a:picLocks noChangeAspect="1"/>
          </p:cNvPicPr>
          <p:nvPr/>
        </p:nvPicPr>
        <p:blipFill>
          <a:blip r:embed="rId3"/>
          <a:stretch>
            <a:fillRect/>
          </a:stretch>
        </p:blipFill>
        <p:spPr>
          <a:xfrm>
            <a:off x="1785918" y="142852"/>
            <a:ext cx="4143404" cy="24860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مربع نص 2"/>
          <p:cNvSpPr txBox="1"/>
          <p:nvPr/>
        </p:nvSpPr>
        <p:spPr>
          <a:xfrm>
            <a:off x="1071538" y="715764"/>
            <a:ext cx="7900035" cy="5570756"/>
          </a:xfrm>
          <a:prstGeom prst="rect">
            <a:avLst/>
          </a:prstGeom>
          <a:noFill/>
        </p:spPr>
        <p:txBody>
          <a:bodyPr wrap="square" rtlCol="0">
            <a:spAutoFit/>
          </a:bodyPr>
          <a:lstStyle/>
          <a:p>
            <a:r>
              <a:rPr lang="en-US" sz="4400" b="1" smtClean="0">
                <a:solidFill>
                  <a:srgbClr val="00C057"/>
                </a:solidFill>
                <a:cs typeface="DecoType Naskh Variants" pitchFamily="2" charset="-78"/>
              </a:rPr>
              <a:t>-</a:t>
            </a:r>
            <a:r>
              <a:rPr lang="ar-EG" sz="4400" b="1" smtClean="0">
                <a:solidFill>
                  <a:srgbClr val="00C057"/>
                </a:solidFill>
                <a:cs typeface="DecoType Naskh Variants" pitchFamily="2" charset="-78"/>
              </a:rPr>
              <a:t>له اكثر من تفسير</a:t>
            </a:r>
            <a:r>
              <a:rPr lang="en-US" sz="4400" b="1" smtClean="0">
                <a:solidFill>
                  <a:srgbClr val="00C057"/>
                </a:solidFill>
                <a:cs typeface="DecoType Naskh Variants" pitchFamily="2" charset="-78"/>
              </a:rPr>
              <a:t> :</a:t>
            </a:r>
            <a:endParaRPr lang="ar-EG" sz="4400" b="1" smtClean="0">
              <a:solidFill>
                <a:srgbClr val="00C057"/>
              </a:solidFill>
              <a:cs typeface="DecoType Naskh Variants" pitchFamily="2" charset="-78"/>
            </a:endParaRPr>
          </a:p>
          <a:p>
            <a:endParaRPr lang="en-US" sz="3200" b="1" smtClean="0">
              <a:solidFill>
                <a:srgbClr val="00B050"/>
              </a:solidFill>
              <a:cs typeface="DecoType Naskh Swashes" pitchFamily="2" charset="-78"/>
            </a:endParaRPr>
          </a:p>
          <a:p>
            <a:r>
              <a:rPr lang="en-US" sz="2800" b="1" smtClean="0">
                <a:solidFill>
                  <a:schemeClr val="tx2">
                    <a:lumMod val="75000"/>
                  </a:schemeClr>
                </a:solidFill>
                <a:cs typeface="DecoType Naskh Variants" pitchFamily="2" charset="-78"/>
              </a:rPr>
              <a:t>-1 </a:t>
            </a:r>
            <a:r>
              <a:rPr lang="ar-EG" sz="2800" b="1" smtClean="0">
                <a:solidFill>
                  <a:schemeClr val="tx2">
                    <a:lumMod val="75000"/>
                  </a:schemeClr>
                </a:solidFill>
                <a:cs typeface="DecoType Naskh Variants" pitchFamily="2" charset="-78"/>
              </a:rPr>
              <a:t>بسبب غرابة ذلك المؤثر الخارجي على جسدك توقع العقل </a:t>
            </a:r>
            <a:endParaRPr lang="en-US" sz="2800" b="1" smtClean="0">
              <a:solidFill>
                <a:schemeClr val="tx2">
                  <a:lumMod val="75000"/>
                </a:schemeClr>
              </a:solidFill>
              <a:cs typeface="DecoType Naskh Variants" pitchFamily="2" charset="-78"/>
            </a:endParaRPr>
          </a:p>
          <a:p>
            <a:r>
              <a:rPr lang="ar-EG" sz="2800" b="1" smtClean="0">
                <a:solidFill>
                  <a:schemeClr val="tx2">
                    <a:lumMod val="75000"/>
                  </a:schemeClr>
                </a:solidFill>
                <a:cs typeface="DecoType Naskh Variants" pitchFamily="2" charset="-78"/>
              </a:rPr>
              <a:t>انه من الممكن ان يكون خطرا خارجيا</a:t>
            </a:r>
            <a:endParaRPr lang="en-US" sz="2800" b="1" smtClean="0">
              <a:solidFill>
                <a:schemeClr val="tx2">
                  <a:lumMod val="75000"/>
                </a:schemeClr>
              </a:solidFill>
              <a:cs typeface="DecoType Naskh Variants" pitchFamily="2" charset="-78"/>
            </a:endParaRPr>
          </a:p>
          <a:p>
            <a:r>
              <a:rPr lang="en-US" sz="2800" b="1" smtClean="0">
                <a:solidFill>
                  <a:schemeClr val="tx2">
                    <a:lumMod val="75000"/>
                  </a:schemeClr>
                </a:solidFill>
                <a:cs typeface="DecoType Naskh Variants" pitchFamily="2" charset="-78"/>
              </a:rPr>
              <a:t> </a:t>
            </a:r>
            <a:r>
              <a:rPr lang="ar-EG" sz="2800" b="1" smtClean="0">
                <a:solidFill>
                  <a:schemeClr val="tx2">
                    <a:lumMod val="75000"/>
                  </a:schemeClr>
                </a:solidFill>
                <a:cs typeface="DecoType Naskh Variants" pitchFamily="2" charset="-78"/>
              </a:rPr>
              <a:t>فتبدأ</a:t>
            </a:r>
            <a:r>
              <a:rPr lang="en-US" sz="2800" b="1" smtClean="0">
                <a:solidFill>
                  <a:schemeClr val="tx2">
                    <a:lumMod val="75000"/>
                  </a:schemeClr>
                </a:solidFill>
                <a:cs typeface="DecoType Naskh Variants" pitchFamily="2" charset="-78"/>
              </a:rPr>
              <a:t> </a:t>
            </a:r>
            <a:r>
              <a:rPr lang="ar-EG" sz="2800" b="1" smtClean="0">
                <a:solidFill>
                  <a:schemeClr val="tx2">
                    <a:lumMod val="75000"/>
                  </a:schemeClr>
                </a:solidFill>
                <a:cs typeface="DecoType Naskh Swashes" pitchFamily="2" charset="-78"/>
              </a:rPr>
              <a:t>العضلات </a:t>
            </a:r>
            <a:r>
              <a:rPr lang="ar-EG" sz="2800" b="1" smtClean="0">
                <a:solidFill>
                  <a:schemeClr val="tx2">
                    <a:lumMod val="75000"/>
                  </a:schemeClr>
                </a:solidFill>
                <a:cs typeface="DecoType Naskh Variants" pitchFamily="2" charset="-78"/>
              </a:rPr>
              <a:t>في ا</a:t>
            </a:r>
            <a:r>
              <a:rPr lang="ar-EG" sz="2800" b="1" smtClean="0">
                <a:solidFill>
                  <a:schemeClr val="tx2">
                    <a:lumMod val="75000"/>
                  </a:schemeClr>
                </a:solidFill>
                <a:cs typeface="DecoType Naskh Swashes" pitchFamily="2" charset="-78"/>
              </a:rPr>
              <a:t>لانقباض والانبساط بسرعة </a:t>
            </a:r>
            <a:endParaRPr lang="en-US" sz="2800" b="1" smtClean="0">
              <a:solidFill>
                <a:schemeClr val="tx2">
                  <a:lumMod val="75000"/>
                </a:schemeClr>
              </a:solidFill>
              <a:cs typeface="DecoType Naskh Swashes" pitchFamily="2" charset="-78"/>
            </a:endParaRPr>
          </a:p>
          <a:p>
            <a:r>
              <a:rPr lang="ar-EG" sz="2800" b="1" smtClean="0">
                <a:solidFill>
                  <a:schemeClr val="tx2">
                    <a:lumMod val="75000"/>
                  </a:schemeClr>
                </a:solidFill>
                <a:cs typeface="DecoType Naskh Swashes" pitchFamily="2" charset="-78"/>
              </a:rPr>
              <a:t>وبدأ الدم يتدفق بصورة اسرع استعدادا لمواجهة الموقف </a:t>
            </a:r>
            <a:endParaRPr lang="en-US" sz="2800" b="1" smtClean="0">
              <a:solidFill>
                <a:schemeClr val="tx2">
                  <a:lumMod val="75000"/>
                </a:schemeClr>
              </a:solidFill>
              <a:cs typeface="DecoType Naskh Swashes" pitchFamily="2" charset="-78"/>
            </a:endParaRPr>
          </a:p>
          <a:p>
            <a:r>
              <a:rPr lang="ar-EG" sz="2800" b="1" smtClean="0">
                <a:solidFill>
                  <a:schemeClr val="tx2">
                    <a:lumMod val="75000"/>
                  </a:schemeClr>
                </a:solidFill>
                <a:cs typeface="DecoType Naskh Swashes" pitchFamily="2" charset="-78"/>
              </a:rPr>
              <a:t>و</a:t>
            </a:r>
            <a:r>
              <a:rPr lang="ar-EG" sz="2800" b="1" smtClean="0">
                <a:solidFill>
                  <a:schemeClr val="tx2">
                    <a:lumMod val="75000"/>
                  </a:schemeClr>
                </a:solidFill>
                <a:cs typeface="DecoType Naskh Variants" pitchFamily="2" charset="-78"/>
              </a:rPr>
              <a:t>من </a:t>
            </a:r>
            <a:r>
              <a:rPr lang="ar-EG" sz="2800" b="1" smtClean="0">
                <a:solidFill>
                  <a:schemeClr val="tx2">
                    <a:lumMod val="75000"/>
                  </a:schemeClr>
                </a:solidFill>
                <a:cs typeface="DecoType Naskh Swashes" pitchFamily="2" charset="-78"/>
              </a:rPr>
              <a:t>منبت بصيلات الشعر </a:t>
            </a:r>
            <a:r>
              <a:rPr lang="ar-EG" sz="2800" b="1" smtClean="0">
                <a:solidFill>
                  <a:schemeClr val="tx2">
                    <a:lumMod val="75000"/>
                  </a:schemeClr>
                </a:solidFill>
                <a:cs typeface="DecoType Naskh Variants" pitchFamily="2" charset="-78"/>
              </a:rPr>
              <a:t>تتكون </a:t>
            </a:r>
            <a:r>
              <a:rPr lang="ar-EG" sz="2800" b="1" smtClean="0">
                <a:solidFill>
                  <a:schemeClr val="tx2">
                    <a:lumMod val="75000"/>
                  </a:schemeClr>
                </a:solidFill>
                <a:cs typeface="DecoType Naskh Swashes" pitchFamily="2" charset="-78"/>
              </a:rPr>
              <a:t>حبيبات دموية </a:t>
            </a:r>
            <a:endParaRPr lang="en-US" sz="2800" b="1" smtClean="0">
              <a:solidFill>
                <a:schemeClr val="tx2">
                  <a:lumMod val="75000"/>
                </a:schemeClr>
              </a:solidFill>
              <a:cs typeface="DecoType Naskh Swashes" pitchFamily="2" charset="-78"/>
            </a:endParaRPr>
          </a:p>
          <a:p>
            <a:r>
              <a:rPr lang="ar-EG" sz="2800" b="1" smtClean="0">
                <a:solidFill>
                  <a:schemeClr val="tx2">
                    <a:lumMod val="75000"/>
                  </a:schemeClr>
                </a:solidFill>
                <a:cs typeface="DecoType Naskh Swashes" pitchFamily="2" charset="-78"/>
              </a:rPr>
              <a:t>وينتصب الشعر باستقامة</a:t>
            </a:r>
            <a:endParaRPr lang="en-US" sz="2800" b="1" smtClean="0">
              <a:solidFill>
                <a:schemeClr val="tx2">
                  <a:lumMod val="75000"/>
                </a:schemeClr>
              </a:solidFill>
              <a:cs typeface="DecoType Naskh Swashes" pitchFamily="2" charset="-78"/>
            </a:endParaRPr>
          </a:p>
          <a:p>
            <a:endParaRPr lang="en-US" sz="2800" b="1" smtClean="0">
              <a:solidFill>
                <a:schemeClr val="tx2">
                  <a:lumMod val="75000"/>
                </a:schemeClr>
              </a:solidFill>
              <a:cs typeface="DecoType Naskh Swashes" pitchFamily="2" charset="-78"/>
            </a:endParaRPr>
          </a:p>
          <a:p>
            <a:r>
              <a:rPr lang="en-US" sz="2800" b="1" smtClean="0">
                <a:solidFill>
                  <a:srgbClr val="204D84"/>
                </a:solidFill>
                <a:cs typeface="DecoType Naskh Variants" pitchFamily="2" charset="-78"/>
              </a:rPr>
              <a:t>-2 </a:t>
            </a:r>
            <a:r>
              <a:rPr lang="ar-EG" sz="2800" b="1" smtClean="0">
                <a:solidFill>
                  <a:srgbClr val="204D84"/>
                </a:solidFill>
                <a:cs typeface="DecoType Naskh Variants" pitchFamily="2" charset="-78"/>
              </a:rPr>
              <a:t>درجة الحرارة</a:t>
            </a:r>
          </a:p>
          <a:p>
            <a:r>
              <a:rPr lang="ar-EG" sz="2800" smtClean="0"/>
              <a:t/>
            </a:r>
            <a:br>
              <a:rPr lang="ar-EG" sz="2800" smtClean="0"/>
            </a:br>
            <a:r>
              <a:rPr lang="en-US" sz="2800" b="1" smtClean="0">
                <a:solidFill>
                  <a:schemeClr val="tx2">
                    <a:lumMod val="75000"/>
                  </a:schemeClr>
                </a:solidFill>
                <a:cs typeface="DecoType Naskh Swashes" pitchFamily="2" charset="-78"/>
              </a:rPr>
              <a:t> . </a:t>
            </a:r>
          </a:p>
        </p:txBody>
      </p:sp>
      <p:pic>
        <p:nvPicPr>
          <p:cNvPr id="4" name="صورة 3" descr="r'.jpg"/>
          <p:cNvPicPr>
            <a:picLocks noChangeAspect="1"/>
          </p:cNvPicPr>
          <p:nvPr/>
        </p:nvPicPr>
        <p:blipFill>
          <a:blip r:embed="rId3"/>
          <a:stretch>
            <a:fillRect/>
          </a:stretch>
        </p:blipFill>
        <p:spPr>
          <a:xfrm>
            <a:off x="571472" y="857232"/>
            <a:ext cx="2967041" cy="263843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مربع نص 2"/>
          <p:cNvSpPr txBox="1"/>
          <p:nvPr/>
        </p:nvSpPr>
        <p:spPr>
          <a:xfrm>
            <a:off x="1071538" y="81859"/>
            <a:ext cx="7900035" cy="6986528"/>
          </a:xfrm>
          <a:prstGeom prst="rect">
            <a:avLst/>
          </a:prstGeom>
          <a:noFill/>
        </p:spPr>
        <p:txBody>
          <a:bodyPr wrap="square" rtlCol="0">
            <a:spAutoFit/>
          </a:bodyPr>
          <a:lstStyle/>
          <a:p>
            <a:r>
              <a:rPr lang="en-US" sz="2800" b="1" smtClean="0">
                <a:solidFill>
                  <a:srgbClr val="00C057"/>
                </a:solidFill>
                <a:cs typeface="DecoType Naskh Swashes" pitchFamily="2" charset="-78"/>
              </a:rPr>
              <a:t>-2 </a:t>
            </a:r>
            <a:r>
              <a:rPr lang="ar-EG" sz="2800" b="1" smtClean="0">
                <a:solidFill>
                  <a:srgbClr val="00C057"/>
                </a:solidFill>
                <a:cs typeface="DecoType Naskh Swashes" pitchFamily="2" charset="-78"/>
              </a:rPr>
              <a:t>و يعتقد العلماء أن سبب هذه القشعريرة التي تحصل عند البعض هو أن هذا الصوت يمثل تحذيرا</a:t>
            </a:r>
            <a:br>
              <a:rPr lang="ar-EG" sz="2800" b="1" smtClean="0">
                <a:solidFill>
                  <a:srgbClr val="00C057"/>
                </a:solidFill>
                <a:cs typeface="DecoType Naskh Swashes" pitchFamily="2" charset="-78"/>
              </a:rPr>
            </a:br>
            <a:r>
              <a:rPr lang="ar-EG" sz="2800" b="1" smtClean="0">
                <a:solidFill>
                  <a:srgbClr val="00C057"/>
                </a:solidFill>
                <a:cs typeface="DecoType Naskh Swashes" pitchFamily="2" charset="-78"/>
              </a:rPr>
              <a:t>لغريزة اساسية قديمة ( كان يمتلكها الإنسان الأول ) لخطر ما قادم لهذا السبب تتكون</a:t>
            </a:r>
            <a:br>
              <a:rPr lang="ar-EG" sz="2800" b="1" smtClean="0">
                <a:solidFill>
                  <a:srgbClr val="00C057"/>
                </a:solidFill>
                <a:cs typeface="DecoType Naskh Swashes" pitchFamily="2" charset="-78"/>
              </a:rPr>
            </a:br>
            <a:r>
              <a:rPr lang="ar-EG" sz="2800" b="1" smtClean="0">
                <a:solidFill>
                  <a:srgbClr val="00C057"/>
                </a:solidFill>
                <a:cs typeface="DecoType Naskh Swashes" pitchFamily="2" charset="-78"/>
              </a:rPr>
              <a:t>هذه القشعريرة .. !!</a:t>
            </a:r>
          </a:p>
          <a:p>
            <a:r>
              <a:rPr lang="ar-EG" sz="2800" b="1" smtClean="0">
                <a:solidFill>
                  <a:srgbClr val="204D84"/>
                </a:solidFill>
                <a:cs typeface="DecoType Naskh Swashes" pitchFamily="2" charset="-78"/>
              </a:rPr>
              <a:t>وهناك رأى اخر يقول ان الصوت ينتقل عبر اوتار عصبيه</a:t>
            </a:r>
          </a:p>
          <a:p>
            <a:r>
              <a:rPr lang="ar-EG" sz="2800" b="1" smtClean="0">
                <a:solidFill>
                  <a:srgbClr val="00C057"/>
                </a:solidFill>
                <a:cs typeface="DecoType Naskh Swashes" pitchFamily="2" charset="-78"/>
              </a:rPr>
              <a:t>وتختلف الاوتار من شخص الى اخر من حيث الاستجابه للصوت</a:t>
            </a:r>
          </a:p>
          <a:p>
            <a:r>
              <a:rPr lang="ar-EG" sz="2800" b="1" smtClean="0">
                <a:solidFill>
                  <a:srgbClr val="204D84"/>
                </a:solidFill>
                <a:cs typeface="DecoType Naskh Swashes" pitchFamily="2" charset="-78"/>
              </a:rPr>
              <a:t>فبعضها يكون مشدود ...اوسميك فاذا انتقل الصوت عبر وتر مشدود يكون اهتزازه حاد الى درجه الازعاج</a:t>
            </a:r>
          </a:p>
          <a:p>
            <a:r>
              <a:rPr lang="ar-EG" sz="2800" b="1" smtClean="0">
                <a:solidFill>
                  <a:srgbClr val="00C057"/>
                </a:solidFill>
                <a:cs typeface="DecoType Naskh Swashes" pitchFamily="2" charset="-78"/>
              </a:rPr>
              <a:t>وهو مايشعر به البعض من قشعريرة</a:t>
            </a:r>
            <a:br>
              <a:rPr lang="ar-EG" sz="2800" b="1" smtClean="0">
                <a:solidFill>
                  <a:srgbClr val="00C057"/>
                </a:solidFill>
                <a:cs typeface="DecoType Naskh Swashes" pitchFamily="2" charset="-78"/>
              </a:rPr>
            </a:br>
            <a:r>
              <a:rPr lang="ar-EG" sz="2800" b="1" smtClean="0">
                <a:solidFill>
                  <a:srgbClr val="00C057"/>
                </a:solidFill>
                <a:cs typeface="DecoType Naskh Swashes" pitchFamily="2" charset="-78"/>
              </a:rPr>
              <a:t>والبعض الاخر ينتقل الصوت بصورة عاديه بلا ازعاج.</a:t>
            </a:r>
          </a:p>
          <a:p>
            <a:r>
              <a:rPr lang="ar-EG" sz="2800" smtClean="0"/>
              <a:t/>
            </a:r>
            <a:br>
              <a:rPr lang="ar-EG" sz="2800" smtClean="0"/>
            </a:br>
            <a:endParaRPr lang="ar-EG" sz="2800" b="1" smtClean="0">
              <a:solidFill>
                <a:schemeClr val="tx2">
                  <a:lumMod val="75000"/>
                </a:schemeClr>
              </a:solidFill>
              <a:cs typeface="DecoType Naskh Swashes" pitchFamily="2" charset="-78"/>
            </a:endParaRPr>
          </a:p>
          <a:p>
            <a:r>
              <a:rPr lang="ar-EG" sz="2800" b="1" smtClean="0">
                <a:solidFill>
                  <a:schemeClr val="tx2">
                    <a:lumMod val="75000"/>
                  </a:schemeClr>
                </a:solidFill>
              </a:rPr>
              <a:t/>
            </a:r>
            <a:br>
              <a:rPr lang="ar-EG" sz="2800" b="1" smtClean="0">
                <a:solidFill>
                  <a:schemeClr val="tx2">
                    <a:lumMod val="75000"/>
                  </a:schemeClr>
                </a:solidFill>
              </a:rPr>
            </a:br>
            <a:r>
              <a:rPr lang="en-US" sz="2800" b="1" smtClean="0">
                <a:solidFill>
                  <a:schemeClr val="tx2">
                    <a:lumMod val="75000"/>
                  </a:schemeClr>
                </a:solidFill>
                <a:cs typeface="DecoType Naskh Swashes" pitchFamily="2" charset="-78"/>
              </a:rPr>
              <a:t> </a:t>
            </a:r>
            <a:r>
              <a:rPr lang="ar-EG" sz="2800" b="1" smtClean="0">
                <a:solidFill>
                  <a:schemeClr val="tx2">
                    <a:lumMod val="75000"/>
                  </a:schemeClr>
                </a:solidFill>
                <a:cs typeface="DecoType Naskh Swashes" pitchFamily="2" charset="-78"/>
              </a:rPr>
              <a:t>اما الحب ف</a:t>
            </a:r>
            <a:r>
              <a:rPr lang="ar-EG" sz="2800" b="1" smtClean="0">
                <a:solidFill>
                  <a:schemeClr val="tx2">
                    <a:lumMod val="75000"/>
                  </a:schemeClr>
                </a:solidFill>
                <a:cs typeface="DecoType Naskh Variants" pitchFamily="2" charset="-78"/>
              </a:rPr>
              <a:t>تكون </a:t>
            </a:r>
            <a:r>
              <a:rPr lang="ar-EG" sz="2800" b="1" smtClean="0">
                <a:solidFill>
                  <a:schemeClr val="tx2">
                    <a:lumMod val="75000"/>
                  </a:schemeClr>
                </a:solidFill>
                <a:cs typeface="DecoType Naskh Swashes" pitchFamily="2" charset="-78"/>
              </a:rPr>
              <a:t>القشعريرة شعور مصاحب </a:t>
            </a:r>
            <a:endParaRPr lang="en-US" sz="2800" b="1" smtClean="0">
              <a:solidFill>
                <a:schemeClr val="tx2">
                  <a:lumMod val="75000"/>
                </a:schemeClr>
              </a:solidFill>
              <a:cs typeface="DecoType Naskh Swashes" pitchFamily="2" charset="-78"/>
            </a:endParaRPr>
          </a:p>
          <a:p>
            <a:r>
              <a:rPr lang="ar-EG" sz="2800" b="1" smtClean="0">
                <a:solidFill>
                  <a:schemeClr val="tx2">
                    <a:lumMod val="75000"/>
                  </a:schemeClr>
                </a:solidFill>
                <a:cs typeface="DecoType Naskh Swashes" pitchFamily="2" charset="-78"/>
              </a:rPr>
              <a:t>للتوتر وتزايد نبضات القلب وبرودة الاطراف كذلك الخوف</a:t>
            </a:r>
            <a:r>
              <a:rPr lang="en-US" sz="2800" b="1" smtClean="0">
                <a:solidFill>
                  <a:schemeClr val="tx2">
                    <a:lumMod val="75000"/>
                  </a:schemeClr>
                </a:solidFill>
                <a:cs typeface="DecoType Naskh Swashes" pitchFamily="2" charset="-78"/>
              </a:rPr>
              <a:t> . </a:t>
            </a:r>
            <a:endParaRPr lang="ar-EG" sz="2800" b="1" smtClean="0">
              <a:solidFill>
                <a:schemeClr val="tx2">
                  <a:lumMod val="75000"/>
                </a:schemeClr>
              </a:solidFill>
              <a:cs typeface="DecoType Naskh Swashes" pitchFamily="2" charset="-78"/>
            </a:endParaRPr>
          </a:p>
          <a:p>
            <a:endParaRPr lang="en-US" sz="2800" b="1" smtClean="0">
              <a:solidFill>
                <a:schemeClr val="tx2">
                  <a:lumMod val="75000"/>
                </a:schemeClr>
              </a:solidFill>
              <a:cs typeface="DecoType Naskh Swashes" pitchFamily="2" charset="-78"/>
            </a:endParaRPr>
          </a:p>
        </p:txBody>
      </p:sp>
      <p:pic>
        <p:nvPicPr>
          <p:cNvPr id="5" name="صورة 4" descr="ongles-sur-tableau-noir-1.jpg"/>
          <p:cNvPicPr>
            <a:picLocks noChangeAspect="1"/>
          </p:cNvPicPr>
          <p:nvPr/>
        </p:nvPicPr>
        <p:blipFill>
          <a:blip r:embed="rId3"/>
          <a:stretch>
            <a:fillRect/>
          </a:stretch>
        </p:blipFill>
        <p:spPr>
          <a:xfrm>
            <a:off x="642910" y="3357562"/>
            <a:ext cx="3714776" cy="27589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2143156" y="71414"/>
            <a:ext cx="6858000" cy="5139869"/>
          </a:xfrm>
          <a:prstGeom prst="rect">
            <a:avLst/>
          </a:prstGeom>
        </p:spPr>
        <p:txBody>
          <a:bodyPr wrap="square">
            <a:spAutoFit/>
          </a:bodyPr>
          <a:lstStyle/>
          <a:p>
            <a:r>
              <a:rPr lang="ar-EG" sz="3600" b="1" smtClean="0">
                <a:solidFill>
                  <a:srgbClr val="C00000"/>
                </a:solidFill>
                <a:cs typeface="Akhbar MT" pitchFamily="2" charset="-78"/>
              </a:rPr>
              <a:t>أيوة ليها فايدة ..</a:t>
            </a:r>
          </a:p>
          <a:p>
            <a:r>
              <a:rPr lang="ar-EG" sz="3200" smtClean="0">
                <a:solidFill>
                  <a:srgbClr val="B000B0"/>
                </a:solidFill>
                <a:cs typeface="DecoType Naskh Variants" pitchFamily="2" charset="-78"/>
              </a:rPr>
              <a:t/>
            </a:r>
            <a:br>
              <a:rPr lang="ar-EG" sz="3200" smtClean="0">
                <a:solidFill>
                  <a:srgbClr val="B000B0"/>
                </a:solidFill>
                <a:cs typeface="DecoType Naskh Variants" pitchFamily="2" charset="-78"/>
              </a:rPr>
            </a:br>
            <a:r>
              <a:rPr lang="ar-EG" sz="3200" smtClean="0">
                <a:solidFill>
                  <a:schemeClr val="tx2">
                    <a:lumMod val="75000"/>
                  </a:schemeClr>
                </a:solidFill>
                <a:cs typeface="DecoType Naskh Variants" pitchFamily="2" charset="-78"/>
              </a:rPr>
              <a:t>القشعريرة دي مهمة علشان هي وسيلة الجسم للحفاظ على درجة حرارته، علشان الشعر الواقف ده بيعمل حصر للهوا بين الشعر والجلد فبيخلق حالة عزلة ودفء، وفيه أحيانا القشعريرة بتحصل لما الجسم بيكون عرقان،</a:t>
            </a:r>
            <a:endParaRPr lang="en-US" sz="3200" smtClean="0">
              <a:solidFill>
                <a:schemeClr val="tx2">
                  <a:lumMod val="75000"/>
                </a:schemeClr>
              </a:solidFill>
              <a:cs typeface="DecoType Naskh Variants" pitchFamily="2" charset="-78"/>
            </a:endParaRPr>
          </a:p>
          <a:p>
            <a:r>
              <a:rPr lang="ar-EG" sz="3200" smtClean="0">
                <a:solidFill>
                  <a:schemeClr val="tx2">
                    <a:lumMod val="75000"/>
                  </a:schemeClr>
                </a:solidFill>
                <a:cs typeface="DecoType Naskh Variants" pitchFamily="2" charset="-78"/>
              </a:rPr>
              <a:t> العرق بيتجمع على الجلد ويتبخر بياخد </a:t>
            </a:r>
            <a:endParaRPr lang="en-US" sz="3200" smtClean="0">
              <a:solidFill>
                <a:schemeClr val="tx2">
                  <a:lumMod val="75000"/>
                </a:schemeClr>
              </a:solidFill>
              <a:cs typeface="DecoType Naskh Variants" pitchFamily="2" charset="-78"/>
            </a:endParaRPr>
          </a:p>
          <a:p>
            <a:r>
              <a:rPr lang="ar-EG" sz="3200" smtClean="0">
                <a:solidFill>
                  <a:schemeClr val="tx2">
                    <a:lumMod val="75000"/>
                  </a:schemeClr>
                </a:solidFill>
                <a:cs typeface="DecoType Naskh Variants" pitchFamily="2" charset="-78"/>
              </a:rPr>
              <a:t>معاه جزء من درجة حرارة الجسم </a:t>
            </a:r>
            <a:endParaRPr lang="en-US" sz="3200" smtClean="0">
              <a:solidFill>
                <a:schemeClr val="tx2">
                  <a:lumMod val="75000"/>
                </a:schemeClr>
              </a:solidFill>
              <a:cs typeface="DecoType Naskh Variants" pitchFamily="2" charset="-78"/>
            </a:endParaRPr>
          </a:p>
          <a:p>
            <a:r>
              <a:rPr lang="ar-EG" sz="3200" smtClean="0">
                <a:solidFill>
                  <a:schemeClr val="tx2">
                    <a:lumMod val="75000"/>
                  </a:schemeClr>
                </a:solidFill>
                <a:cs typeface="DecoType Naskh Variants" pitchFamily="2" charset="-78"/>
              </a:rPr>
              <a:t>وبتبرد فبيحصل اللي قلناه عليه فوق.</a:t>
            </a:r>
          </a:p>
          <a:p>
            <a:r>
              <a:rPr lang="ar-EG" smtClean="0">
                <a:solidFill>
                  <a:schemeClr val="tx2">
                    <a:lumMod val="75000"/>
                  </a:schemeClr>
                </a:solidFill>
              </a:rPr>
              <a:t/>
            </a:r>
            <a:br>
              <a:rPr lang="ar-EG" smtClean="0">
                <a:solidFill>
                  <a:schemeClr val="tx2">
                    <a:lumMod val="75000"/>
                  </a:schemeClr>
                </a:solidFill>
              </a:rPr>
            </a:br>
            <a:endParaRPr lang="ar-EG">
              <a:solidFill>
                <a:schemeClr val="tx2">
                  <a:lumMod val="75000"/>
                </a:schemeClr>
              </a:solidFill>
            </a:endParaRPr>
          </a:p>
        </p:txBody>
      </p:sp>
      <p:pic>
        <p:nvPicPr>
          <p:cNvPr id="5" name="صورة 4" descr="ks.jpg"/>
          <p:cNvPicPr>
            <a:picLocks noChangeAspect="1"/>
          </p:cNvPicPr>
          <p:nvPr/>
        </p:nvPicPr>
        <p:blipFill>
          <a:blip r:embed="rId4"/>
          <a:stretch>
            <a:fillRect/>
          </a:stretch>
        </p:blipFill>
        <p:spPr>
          <a:xfrm rot="16200000">
            <a:off x="1203982" y="2655126"/>
            <a:ext cx="3165647" cy="3713264"/>
          </a:xfrm>
          <a:prstGeom prst="rect">
            <a:avLst/>
          </a:prstGeom>
          <a:ln>
            <a:noFill/>
          </a:ln>
          <a:effectLst>
            <a:softEdge rad="112500"/>
          </a:effectLst>
        </p:spPr>
      </p:pic>
    </p:spTree>
  </p:cSld>
  <p:clrMapOvr>
    <a:masterClrMapping/>
  </p:clrMapOvr>
  <p:transition>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xit" presetSubtype="0" fill="hold" nodeType="clickEffect">
                                  <p:stCondLst>
                                    <p:cond delay="0"/>
                                  </p:stCondLst>
                                  <p:childTnLst>
                                    <p:animEffect transition="out" filter="fade">
                                      <p:cBhvr>
                                        <p:cTn id="18" dur="1000" accel="50000">
                                          <p:stCondLst>
                                            <p:cond delay="0"/>
                                          </p:stCondLst>
                                        </p:cTn>
                                        <p:tgtEl>
                                          <p:spTgt spid="5"/>
                                        </p:tgtEl>
                                      </p:cBhvr>
                                    </p:animEffect>
                                    <p:anim calcmode="lin" valueType="num">
                                      <p:cBhvr>
                                        <p:cTn id="19" dur="500" accel="50000">
                                          <p:stCondLst>
                                            <p:cond delay="0"/>
                                          </p:stCondLst>
                                        </p:cTn>
                                        <p:tgtEl>
                                          <p:spTgt spid="5"/>
                                        </p:tgtEl>
                                        <p:attrNameLst>
                                          <p:attrName>ppt_y</p:attrName>
                                        </p:attrNameLst>
                                      </p:cBhvr>
                                      <p:tavLst>
                                        <p:tav tm="0">
                                          <p:val>
                                            <p:strVal val="ppt_y"/>
                                          </p:val>
                                        </p:tav>
                                        <p:tav tm="100000">
                                          <p:val>
                                            <p:strVal val="ppt_y+.1"/>
                                          </p:val>
                                        </p:tav>
                                      </p:tavLst>
                                    </p:anim>
                                    <p:anim calcmode="lin" valueType="num">
                                      <p:cBhvr>
                                        <p:cTn id="20" dur="500" decel="50000">
                                          <p:stCondLst>
                                            <p:cond delay="500"/>
                                          </p:stCondLst>
                                        </p:cTn>
                                        <p:tgtEl>
                                          <p:spTgt spid="5"/>
                                        </p:tgtEl>
                                        <p:attrNameLst>
                                          <p:attrName>ppt_y</p:attrName>
                                        </p:attrNameLst>
                                      </p:cBhvr>
                                      <p:tavLst>
                                        <p:tav tm="0">
                                          <p:val>
                                            <p:strVal val="ppt_y"/>
                                          </p:val>
                                        </p:tav>
                                        <p:tav tm="100000">
                                          <p:val>
                                            <p:strVal val="ppt_y-.1"/>
                                          </p:val>
                                        </p:tav>
                                      </p:tavLst>
                                    </p:anim>
                                    <p:anim calcmode="lin" valueType="num">
                                      <p:cBhvr>
                                        <p:cTn id="21" dur="500" accel="50000">
                                          <p:stCondLst>
                                            <p:cond delay="500"/>
                                          </p:stCondLst>
                                        </p:cTn>
                                        <p:tgtEl>
                                          <p:spTgt spid="5"/>
                                        </p:tgtEl>
                                        <p:attrNameLst>
                                          <p:attrName>ppt_x</p:attrName>
                                        </p:attrNameLst>
                                      </p:cBhvr>
                                      <p:tavLst>
                                        <p:tav tm="0">
                                          <p:val>
                                            <p:strVal val="ppt_x"/>
                                          </p:val>
                                        </p:tav>
                                        <p:tav tm="100000">
                                          <p:val>
                                            <p:strVal val="ppt_x+.4"/>
                                          </p:val>
                                        </p:tav>
                                      </p:tavLst>
                                    </p:anim>
                                    <p:anim calcmode="lin" valueType="num">
                                      <p:cBhvr>
                                        <p:cTn id="22" dur="1000"/>
                                        <p:tgtEl>
                                          <p:spTgt spid="5"/>
                                        </p:tgtEl>
                                        <p:attrNameLst>
                                          <p:attrName>ppt_h</p:attrName>
                                        </p:attrNameLst>
                                      </p:cBhvr>
                                      <p:tavLst>
                                        <p:tav tm="0">
                                          <p:val>
                                            <p:strVal val="ppt_h"/>
                                          </p:val>
                                        </p:tav>
                                        <p:tav tm="100000">
                                          <p:val>
                                            <p:strVal val="ppt_h"/>
                                          </p:val>
                                        </p:tav>
                                      </p:tavLst>
                                    </p:anim>
                                    <p:anim calcmode="lin" valueType="num">
                                      <p:cBhvr>
                                        <p:cTn id="23" dur="500" accel="50000">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4" dur="500" decel="50000">
                                          <p:stCondLst>
                                            <p:cond delay="500"/>
                                          </p:stCondLst>
                                        </p:cTn>
                                        <p:tgtEl>
                                          <p:spTgt spid="5"/>
                                        </p:tgtEl>
                                        <p:attrNameLst>
                                          <p:attrName>ppt_w</p:attrName>
                                        </p:attrNameLst>
                                      </p:cBhvr>
                                      <p:tavLst>
                                        <p:tav tm="0">
                                          <p:val>
                                            <p:strVal val="ppt_w"/>
                                          </p:val>
                                        </p:tav>
                                        <p:tav tm="100000">
                                          <p:val>
                                            <p:strVal val="ppt_w/.05"/>
                                          </p:val>
                                        </p:tav>
                                      </p:tavLst>
                                    </p:anim>
                                    <p:anim calcmode="lin" valueType="num">
                                      <p:cBhvr>
                                        <p:cTn id="25" dur="500" accel="50000">
                                          <p:stCondLst>
                                            <p:cond delay="500"/>
                                          </p:stCondLst>
                                        </p:cTn>
                                        <p:tgtEl>
                                          <p:spTgt spid="5"/>
                                        </p:tgtEl>
                                        <p:attrNameLst>
                                          <p:attrName>style.rotation</p:attrName>
                                        </p:attrNameLst>
                                      </p:cBhvr>
                                      <p:tavLst>
                                        <p:tav tm="0">
                                          <p:val>
                                            <p:fltVal val="0"/>
                                          </p:val>
                                        </p:tav>
                                        <p:tav tm="100000">
                                          <p:val>
                                            <p:fltVal val="-90"/>
                                          </p:val>
                                        </p:tav>
                                      </p:tavLst>
                                    </p:anim>
                                    <p:set>
                                      <p:cBhvr>
                                        <p:cTn id="2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2000232" y="-24"/>
            <a:ext cx="7143768" cy="7294305"/>
          </a:xfrm>
          <a:prstGeom prst="rect">
            <a:avLst/>
          </a:prstGeom>
        </p:spPr>
        <p:txBody>
          <a:bodyPr wrap="square">
            <a:spAutoFit/>
          </a:bodyPr>
          <a:lstStyle/>
          <a:p>
            <a:r>
              <a:rPr lang="ar-EG" sz="3600" b="1" smtClean="0">
                <a:solidFill>
                  <a:srgbClr val="00B050"/>
                </a:solidFill>
                <a:cs typeface="DecoType Thuluth" pitchFamily="2" charset="-78"/>
              </a:rPr>
              <a:t>التخاطر </a:t>
            </a:r>
            <a:r>
              <a:rPr lang="ar-EG" sz="2800" b="1" smtClean="0">
                <a:solidFill>
                  <a:srgbClr val="00B050"/>
                </a:solidFill>
                <a:cs typeface="DecoType Thuluth" pitchFamily="2" charset="-78"/>
              </a:rPr>
              <a:t>:</a:t>
            </a:r>
            <a:endParaRPr lang="en-US" sz="2800" b="1" smtClean="0">
              <a:solidFill>
                <a:srgbClr val="00B050"/>
              </a:solidFill>
              <a:cs typeface="DecoType Thuluth" pitchFamily="2" charset="-78"/>
            </a:endParaRPr>
          </a:p>
          <a:p>
            <a:r>
              <a:rPr lang="ar-EG" sz="2800" b="1" smtClean="0">
                <a:solidFill>
                  <a:schemeClr val="accent2">
                    <a:lumMod val="75000"/>
                  </a:schemeClr>
                </a:solidFill>
                <a:cs typeface="DecoType Thuluth" pitchFamily="2" charset="-78"/>
              </a:rPr>
              <a:t> هو نقل الأفكار من عقل إلى آخر بدون وسيط مادي .</a:t>
            </a:r>
            <a:endParaRPr lang="en-US" sz="2800" b="1" smtClean="0">
              <a:solidFill>
                <a:schemeClr val="accent2">
                  <a:lumMod val="75000"/>
                </a:schemeClr>
              </a:solidFill>
              <a:cs typeface="DecoType Thuluth" pitchFamily="2" charset="-78"/>
            </a:endParaRPr>
          </a:p>
          <a:p>
            <a:r>
              <a:rPr lang="ar-EG" sz="3200" b="1" smtClean="0">
                <a:solidFill>
                  <a:srgbClr val="0070C0"/>
                </a:solidFill>
                <a:latin typeface="Arabic Typesetting" pitchFamily="66" charset="-78"/>
                <a:cs typeface="Arabic Typesetting" pitchFamily="66" charset="-78"/>
              </a:rPr>
              <a:t> </a:t>
            </a:r>
            <a:r>
              <a:rPr lang="ar-EG" sz="3200" b="1" smtClean="0">
                <a:solidFill>
                  <a:srgbClr val="00B050"/>
                </a:solidFill>
                <a:latin typeface="Arabic Typesetting" pitchFamily="66" charset="-78"/>
                <a:cs typeface="Arabic Typesetting" pitchFamily="66" charset="-78"/>
              </a:rPr>
              <a:t>●</a:t>
            </a:r>
            <a:r>
              <a:rPr lang="ar-EG" sz="3200" b="1" smtClean="0">
                <a:solidFill>
                  <a:srgbClr val="0070C0"/>
                </a:solidFill>
                <a:latin typeface="Arabic Typesetting" pitchFamily="66" charset="-78"/>
                <a:cs typeface="Arabic Typesetting" pitchFamily="66" charset="-78"/>
              </a:rPr>
              <a:t> </a:t>
            </a:r>
            <a:r>
              <a:rPr lang="ar-EG" sz="3600" b="1" smtClean="0">
                <a:solidFill>
                  <a:srgbClr val="0070C0"/>
                </a:solidFill>
                <a:latin typeface="Arabic Typesetting" pitchFamily="66" charset="-78"/>
                <a:cs typeface="Arabic Typesetting" pitchFamily="66" charset="-78"/>
              </a:rPr>
              <a:t>تشبه تقنية البلوتوث الموجودة في الحواسيب والهواتف النقالة فهي تنقل الملفات من جهاز إلى أخر عن طريق موجات دون الحاجة إلى أسلاك ,إذن فـالتخاطر هو استقبال للطاقة الصادرة من عقل أي شخص وتحليلها في عقل المستقبل ,أي انه يدرك أفكار الآخرين وأيضا باستطاعته إرسال خواطرهو إدخالها في </a:t>
            </a:r>
            <a:endParaRPr lang="en-US" sz="3600" b="1" smtClean="0">
              <a:solidFill>
                <a:srgbClr val="0070C0"/>
              </a:solidFill>
              <a:latin typeface="Arabic Typesetting" pitchFamily="66" charset="-78"/>
              <a:cs typeface="Arabic Typesetting" pitchFamily="66" charset="-78"/>
            </a:endParaRPr>
          </a:p>
          <a:p>
            <a:r>
              <a:rPr lang="ar-EG" sz="3600" b="1" smtClean="0">
                <a:solidFill>
                  <a:srgbClr val="0070C0"/>
                </a:solidFill>
                <a:latin typeface="Arabic Typesetting" pitchFamily="66" charset="-78"/>
                <a:cs typeface="Arabic Typesetting" pitchFamily="66" charset="-78"/>
              </a:rPr>
              <a:t>عقول الآخرين .</a:t>
            </a:r>
            <a:endParaRPr lang="en-US" sz="3600" b="1" smtClean="0">
              <a:solidFill>
                <a:srgbClr val="0070C0"/>
              </a:solidFill>
              <a:latin typeface="Arabic Typesetting" pitchFamily="66" charset="-78"/>
              <a:cs typeface="Arabic Typesetting" pitchFamily="66" charset="-78"/>
            </a:endParaRPr>
          </a:p>
          <a:p>
            <a:r>
              <a:rPr lang="ar-EG" sz="3600" b="1" smtClean="0">
                <a:solidFill>
                  <a:srgbClr val="0070C0"/>
                </a:solidFill>
                <a:latin typeface="Arabic Typesetting" pitchFamily="66" charset="-78"/>
                <a:cs typeface="Arabic Typesetting" pitchFamily="66" charset="-78"/>
              </a:rPr>
              <a:t>الـمحبين هم أكثر قدرة على التخاطر</a:t>
            </a:r>
            <a:endParaRPr lang="en-US" sz="3600" b="1" smtClean="0">
              <a:solidFill>
                <a:srgbClr val="0070C0"/>
              </a:solidFill>
              <a:latin typeface="Arabic Typesetting" pitchFamily="66" charset="-78"/>
              <a:cs typeface="Arabic Typesetting" pitchFamily="66" charset="-78"/>
            </a:endParaRPr>
          </a:p>
          <a:p>
            <a:r>
              <a:rPr lang="ar-EG" sz="3600" b="1" smtClean="0">
                <a:solidFill>
                  <a:srgbClr val="0070C0"/>
                </a:solidFill>
                <a:latin typeface="Arabic Typesetting" pitchFamily="66" charset="-78"/>
                <a:cs typeface="Arabic Typesetting" pitchFamily="66" charset="-78"/>
              </a:rPr>
              <a:t>خاصة بأن أرواحهم تآلفت</a:t>
            </a:r>
            <a:r>
              <a:rPr lang="en-US" sz="3600" b="1" smtClean="0">
                <a:solidFill>
                  <a:srgbClr val="0070C0"/>
                </a:solidFill>
                <a:latin typeface="Arabic Typesetting" pitchFamily="66" charset="-78"/>
                <a:cs typeface="Arabic Typesetting" pitchFamily="66" charset="-78"/>
              </a:rPr>
              <a:t> .</a:t>
            </a:r>
          </a:p>
          <a:p>
            <a:r>
              <a:rPr lang="ar-EG" sz="3200" b="1" smtClean="0">
                <a:solidFill>
                  <a:srgbClr val="0070C0"/>
                </a:solidFill>
                <a:latin typeface="Arabic Typesetting" pitchFamily="66" charset="-78"/>
                <a:cs typeface="Arabic Typesetting" pitchFamily="66" charset="-78"/>
              </a:rPr>
              <a:t>ومن هؤلاء المحبين </a:t>
            </a:r>
            <a:r>
              <a:rPr lang="ar-EG" sz="2800" b="1" smtClean="0">
                <a:solidFill>
                  <a:srgbClr val="0070C0"/>
                </a:solidFill>
                <a:latin typeface="Arabic Typesetting" pitchFamily="66" charset="-78"/>
                <a:cs typeface="Arabic Typesetting" pitchFamily="66" charset="-78"/>
              </a:rPr>
              <a:t>: </a:t>
            </a:r>
            <a:endParaRPr lang="en-US" sz="2800" b="1" smtClean="0">
              <a:solidFill>
                <a:srgbClr val="0070C0"/>
              </a:solidFill>
              <a:latin typeface="Arabic Typesetting" pitchFamily="66" charset="-78"/>
              <a:cs typeface="Arabic Typesetting" pitchFamily="66" charset="-78"/>
            </a:endParaRPr>
          </a:p>
          <a:p>
            <a:r>
              <a:rPr lang="ar-EG" sz="2800" b="1" smtClean="0">
                <a:solidFill>
                  <a:schemeClr val="accent2">
                    <a:lumMod val="75000"/>
                  </a:schemeClr>
                </a:solidFill>
                <a:cs typeface="DecoType Thuluth" pitchFamily="2" charset="-78"/>
              </a:rPr>
              <a:t>أفراد العائلة الواحدة , الأصدقاء الحميمون, إحساس الأم عندما يكون أطفالها في ورطة , إحساس البعض بموت احد أعضاء عائلته</a:t>
            </a:r>
          </a:p>
          <a:p>
            <a:r>
              <a:rPr lang="en-US" sz="2800" smtClean="0">
                <a:solidFill>
                  <a:schemeClr val="accent2">
                    <a:lumMod val="75000"/>
                  </a:schemeClr>
                </a:solidFill>
                <a:cs typeface="DecoType Thuluth" pitchFamily="2" charset="-78"/>
              </a:rPr>
              <a:t> </a:t>
            </a:r>
            <a:endParaRPr lang="en-US" sz="2800">
              <a:solidFill>
                <a:schemeClr val="accent2">
                  <a:lumMod val="75000"/>
                </a:schemeClr>
              </a:solidFill>
              <a:cs typeface="DecoType Thuluth" pitchFamily="2" charset="-78"/>
            </a:endParaRPr>
          </a:p>
        </p:txBody>
      </p:sp>
      <p:pic>
        <p:nvPicPr>
          <p:cNvPr id="3" name="صورة 2" descr="11134225_738806712904963_701766854_n.jpg"/>
          <p:cNvPicPr>
            <a:picLocks noChangeAspect="1"/>
          </p:cNvPicPr>
          <p:nvPr/>
        </p:nvPicPr>
        <p:blipFill>
          <a:blip r:embed="rId3"/>
          <a:stretch>
            <a:fillRect/>
          </a:stretch>
        </p:blipFill>
        <p:spPr>
          <a:xfrm>
            <a:off x="500034" y="3214686"/>
            <a:ext cx="4643470" cy="272415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b="-34000"/>
          </a:stretch>
        </a:blipFill>
        <a:effectLst/>
      </p:bgPr>
    </p:bg>
    <p:spTree>
      <p:nvGrpSpPr>
        <p:cNvPr id="1" name=""/>
        <p:cNvGrpSpPr/>
        <p:nvPr/>
      </p:nvGrpSpPr>
      <p:grpSpPr>
        <a:xfrm>
          <a:off x="0" y="0"/>
          <a:ext cx="0" cy="0"/>
          <a:chOff x="0" y="0"/>
          <a:chExt cx="0" cy="0"/>
        </a:xfrm>
      </p:grpSpPr>
      <p:sp>
        <p:nvSpPr>
          <p:cNvPr id="2" name="مستطيل 1"/>
          <p:cNvSpPr/>
          <p:nvPr/>
        </p:nvSpPr>
        <p:spPr>
          <a:xfrm>
            <a:off x="142844" y="367044"/>
            <a:ext cx="9001156" cy="7848302"/>
          </a:xfrm>
          <a:prstGeom prst="rect">
            <a:avLst/>
          </a:prstGeom>
        </p:spPr>
        <p:txBody>
          <a:bodyPr wrap="square">
            <a:spAutoFit/>
          </a:bodyPr>
          <a:lstStyle/>
          <a:p>
            <a:pPr algn="ctr"/>
            <a:r>
              <a:rPr lang="en-US" sz="4400" b="1" smtClean="0">
                <a:solidFill>
                  <a:schemeClr val="bg1"/>
                </a:solidFill>
                <a:cs typeface="DecoType Naskh Variants" pitchFamily="2" charset="-78"/>
              </a:rPr>
              <a:t>**                  </a:t>
            </a:r>
            <a:r>
              <a:rPr lang="ar-EG" sz="4400" b="1" smtClean="0">
                <a:solidFill>
                  <a:schemeClr val="bg1"/>
                </a:solidFill>
                <a:cs typeface="DecoType Naskh Variants" pitchFamily="2" charset="-78"/>
              </a:rPr>
              <a:t>النسيان المفاجئ :</a:t>
            </a:r>
            <a:r>
              <a:rPr lang="en-US" sz="4400" b="1" smtClean="0">
                <a:solidFill>
                  <a:schemeClr val="bg1"/>
                </a:solidFill>
                <a:cs typeface="DecoType Naskh Variants" pitchFamily="2" charset="-78"/>
              </a:rPr>
              <a:t>           </a:t>
            </a:r>
            <a:r>
              <a:rPr lang="ar-EG" sz="4400" b="1" smtClean="0">
                <a:solidFill>
                  <a:schemeClr val="bg1"/>
                </a:solidFill>
                <a:cs typeface="DecoType Naskh Variants" pitchFamily="2" charset="-78"/>
              </a:rPr>
              <a:t> </a:t>
            </a:r>
            <a:endParaRPr lang="en-US" sz="4400" b="1" smtClean="0">
              <a:solidFill>
                <a:schemeClr val="bg1"/>
              </a:solidFill>
              <a:cs typeface="DecoType Naskh Variants" pitchFamily="2" charset="-78"/>
            </a:endParaRPr>
          </a:p>
          <a:p>
            <a:endParaRPr lang="en-US" sz="3200" b="1" smtClean="0">
              <a:solidFill>
                <a:schemeClr val="bg1">
                  <a:lumMod val="95000"/>
                </a:schemeClr>
              </a:solidFill>
              <a:cs typeface="DecoType Naskh Variants" pitchFamily="2" charset="-78"/>
            </a:endParaRPr>
          </a:p>
          <a:p>
            <a:r>
              <a:rPr lang="ar-EG" sz="3200" b="1" smtClean="0">
                <a:solidFill>
                  <a:srgbClr val="0070C0"/>
                </a:solidFill>
                <a:cs typeface="DecoType Naskh Variants" pitchFamily="2" charset="-78"/>
              </a:rPr>
              <a:t>عقل الانسان مرتبط بفكرة </a:t>
            </a:r>
            <a:r>
              <a:rPr lang="en-US" sz="3200" b="1" smtClean="0">
                <a:solidFill>
                  <a:srgbClr val="0070C0"/>
                </a:solidFill>
                <a:cs typeface="DecoType Naskh Variants" pitchFamily="2" charset="-78"/>
              </a:rPr>
              <a:t> </a:t>
            </a:r>
          </a:p>
          <a:p>
            <a:r>
              <a:rPr lang="ar-EG" sz="3200" b="1" smtClean="0">
                <a:solidFill>
                  <a:srgbClr val="0070C0"/>
                </a:solidFill>
                <a:cs typeface="DecoType Naskh Variants" pitchFamily="2" charset="-78"/>
              </a:rPr>
              <a:t>* </a:t>
            </a:r>
            <a:r>
              <a:rPr lang="en-US" sz="3200" b="1" smtClean="0">
                <a:solidFill>
                  <a:srgbClr val="0070C0"/>
                </a:solidFill>
                <a:cs typeface="DecoType Naskh Variants" pitchFamily="2" charset="-78"/>
              </a:rPr>
              <a:t> </a:t>
            </a:r>
            <a:r>
              <a:rPr lang="ar-EG" sz="3200" b="1" smtClean="0">
                <a:solidFill>
                  <a:srgbClr val="0070C0"/>
                </a:solidFill>
                <a:cs typeface="DecoType Naskh Variants" pitchFamily="2" charset="-78"/>
              </a:rPr>
              <a:t>عبور الابواب </a:t>
            </a:r>
            <a:r>
              <a:rPr lang="en-US" sz="3200" b="1" smtClean="0">
                <a:solidFill>
                  <a:srgbClr val="0070C0"/>
                </a:solidFill>
                <a:cs typeface="DecoType Naskh Variants" pitchFamily="2" charset="-78"/>
              </a:rPr>
              <a:t> </a:t>
            </a:r>
            <a:r>
              <a:rPr lang="ar-EG" sz="3200" b="1" smtClean="0">
                <a:solidFill>
                  <a:srgbClr val="0070C0"/>
                </a:solidFill>
                <a:cs typeface="DecoType Naskh Variants" pitchFamily="2" charset="-78"/>
              </a:rPr>
              <a:t>*</a:t>
            </a:r>
            <a:r>
              <a:rPr lang="en-US" sz="3200" b="1" smtClean="0">
                <a:solidFill>
                  <a:srgbClr val="0070C0"/>
                </a:solidFill>
                <a:cs typeface="DecoType Naskh Variants" pitchFamily="2" charset="-78"/>
              </a:rPr>
              <a:t> </a:t>
            </a:r>
          </a:p>
          <a:p>
            <a:r>
              <a:rPr lang="ar-EG" sz="3200" b="1" smtClean="0">
                <a:solidFill>
                  <a:srgbClr val="0070C0"/>
                </a:solidFill>
                <a:cs typeface="DecoType Naskh Variants" pitchFamily="2" charset="-78"/>
              </a:rPr>
              <a:t> وكثيرا ما يهيئ العقل نفسه </a:t>
            </a:r>
            <a:r>
              <a:rPr lang="ar-EG" sz="4000" smtClean="0">
                <a:solidFill>
                  <a:srgbClr val="0070C0"/>
                </a:solidFill>
                <a:cs typeface="DecoType Naskh Variants" pitchFamily="2" charset="-78"/>
              </a:rPr>
              <a:t>عند</a:t>
            </a:r>
            <a:r>
              <a:rPr lang="en-US" sz="4000" smtClean="0">
                <a:solidFill>
                  <a:srgbClr val="0070C0"/>
                </a:solidFill>
                <a:cs typeface="DecoType Naskh Variants" pitchFamily="2" charset="-78"/>
              </a:rPr>
              <a:t> </a:t>
            </a:r>
            <a:r>
              <a:rPr lang="ar-EG" sz="3200" b="1" smtClean="0">
                <a:solidFill>
                  <a:srgbClr val="0070C0"/>
                </a:solidFill>
                <a:cs typeface="DecoType Naskh Variants" pitchFamily="2" charset="-78"/>
              </a:rPr>
              <a:t>المرور </a:t>
            </a:r>
            <a:endParaRPr lang="en-US" sz="3200" b="1" smtClean="0">
              <a:solidFill>
                <a:srgbClr val="0070C0"/>
              </a:solidFill>
              <a:cs typeface="DecoType Naskh Variants" pitchFamily="2" charset="-78"/>
            </a:endParaRPr>
          </a:p>
          <a:p>
            <a:r>
              <a:rPr lang="ar-EG" sz="3200" b="1" smtClean="0">
                <a:solidFill>
                  <a:srgbClr val="0070C0"/>
                </a:solidFill>
                <a:cs typeface="DecoType Naskh Variants" pitchFamily="2" charset="-78"/>
              </a:rPr>
              <a:t>من الباب على نسيان </a:t>
            </a:r>
            <a:r>
              <a:rPr lang="en-US" sz="3200" b="1" smtClean="0">
                <a:solidFill>
                  <a:srgbClr val="0070C0"/>
                </a:solidFill>
                <a:cs typeface="DecoType Naskh Variants" pitchFamily="2" charset="-78"/>
              </a:rPr>
              <a:t> </a:t>
            </a:r>
            <a:r>
              <a:rPr lang="ar-EG" sz="3200" b="1" smtClean="0">
                <a:solidFill>
                  <a:srgbClr val="0070C0"/>
                </a:solidFill>
                <a:cs typeface="DecoType Naskh Variants" pitchFamily="2" charset="-78"/>
              </a:rPr>
              <a:t>ما كان يفعله قبل ذلك ..</a:t>
            </a:r>
            <a:endParaRPr lang="en-US" sz="3200" b="1" smtClean="0">
              <a:solidFill>
                <a:srgbClr val="0070C0"/>
              </a:solidFill>
              <a:cs typeface="DecoType Naskh Variants" pitchFamily="2" charset="-78"/>
            </a:endParaRPr>
          </a:p>
          <a:p>
            <a:r>
              <a:rPr lang="ar-EG" sz="3200" b="1" smtClean="0">
                <a:solidFill>
                  <a:srgbClr val="0070C0"/>
                </a:solidFill>
                <a:cs typeface="DecoType Naskh Variants" pitchFamily="2" charset="-78"/>
              </a:rPr>
              <a:t> لذلك عادة يحدث للجميع موقف كدخول الغرفة لغرض ما ولكن سرعان ماينسى بمجرد ان يعبر </a:t>
            </a:r>
            <a:r>
              <a:rPr lang="en-US" sz="3200" b="1" smtClean="0">
                <a:solidFill>
                  <a:srgbClr val="0070C0"/>
                </a:solidFill>
                <a:cs typeface="DecoType Naskh Variants" pitchFamily="2" charset="-78"/>
              </a:rPr>
              <a:t> </a:t>
            </a:r>
            <a:r>
              <a:rPr lang="ar-EG" sz="3200" b="1" smtClean="0">
                <a:solidFill>
                  <a:srgbClr val="0070C0"/>
                </a:solidFill>
                <a:cs typeface="DecoType Naskh Variants" pitchFamily="2" charset="-78"/>
              </a:rPr>
              <a:t>من باب الغرفة !</a:t>
            </a:r>
            <a:endParaRPr lang="en-US" sz="3200" b="1" smtClean="0">
              <a:solidFill>
                <a:srgbClr val="0070C0"/>
              </a:solidFill>
              <a:cs typeface="DecoType Naskh Variants" pitchFamily="2" charset="-78"/>
            </a:endParaRPr>
          </a:p>
          <a:p>
            <a:r>
              <a:rPr lang="ar-EG" sz="3200" b="1" smtClean="0">
                <a:solidFill>
                  <a:srgbClr val="0070C0"/>
                </a:solidFill>
                <a:cs typeface="DecoType Naskh Variants" pitchFamily="2" charset="-78"/>
              </a:rPr>
              <a:t>كما ان الانتقال من مكان الى مكان حتى وان كانت صالة البيت و الغرفة يجعل العقل يقوم بفصل أحداث هذا المكان عن ذاك</a:t>
            </a:r>
          </a:p>
          <a:p>
            <a:r>
              <a:rPr lang="ar-EG" sz="3200" smtClean="0">
                <a:solidFill>
                  <a:srgbClr val="0070C0"/>
                </a:solidFill>
              </a:rPr>
              <a:t/>
            </a:r>
            <a:br>
              <a:rPr lang="ar-EG" sz="3200" smtClean="0">
                <a:solidFill>
                  <a:srgbClr val="0070C0"/>
                </a:solidFill>
              </a:rPr>
            </a:br>
            <a:endParaRPr lang="en-US" sz="3200" b="1" smtClean="0">
              <a:solidFill>
                <a:srgbClr val="0070C0"/>
              </a:solidFill>
              <a:cs typeface="DecoType Naskh Variants" pitchFamily="2" charset="-78"/>
            </a:endParaRPr>
          </a:p>
          <a:p>
            <a:endParaRPr lang="en-US" sz="3200" b="1" smtClean="0">
              <a:solidFill>
                <a:schemeClr val="bg1">
                  <a:lumMod val="95000"/>
                </a:schemeClr>
              </a:solidFill>
              <a:cs typeface="DecoType Naskh Variants" pitchFamily="2" charset="-78"/>
            </a:endParaRPr>
          </a:p>
          <a:p>
            <a:endParaRPr lang="ar-EG" sz="3200" b="1" smtClean="0">
              <a:solidFill>
                <a:schemeClr val="bg1">
                  <a:lumMod val="95000"/>
                </a:schemeClr>
              </a:solidFill>
              <a:cs typeface="DecoType Naskh Variants" pitchFamily="2" charset="-78"/>
            </a:endParaRPr>
          </a:p>
          <a:p>
            <a:r>
              <a:rPr lang="ar-EG" smtClean="0"/>
              <a:t/>
            </a:r>
            <a:br>
              <a:rPr lang="ar-EG" smtClean="0"/>
            </a:br>
            <a:endParaRPr lang="ar-E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1643042" y="190569"/>
            <a:ext cx="7500958" cy="6678751"/>
          </a:xfrm>
          <a:prstGeom prst="rect">
            <a:avLst/>
          </a:prstGeom>
        </p:spPr>
        <p:txBody>
          <a:bodyPr wrap="square">
            <a:spAutoFit/>
          </a:bodyPr>
          <a:lstStyle/>
          <a:p>
            <a:r>
              <a:rPr lang="ar-EG" sz="3200" smtClean="0">
                <a:solidFill>
                  <a:srgbClr val="CF0F98"/>
                </a:solidFill>
                <a:latin typeface="Arabic Typesetting" pitchFamily="66" charset="-78"/>
                <a:cs typeface="DecoType Naskh Variants" pitchFamily="2" charset="-78"/>
              </a:rPr>
              <a:t>ظاهرة الاختفاء الغامض للأغراض </a:t>
            </a:r>
            <a:r>
              <a:rPr lang="en-US" sz="3200" smtClean="0">
                <a:solidFill>
                  <a:srgbClr val="CF0F98"/>
                </a:solidFill>
                <a:latin typeface="Arabic Typesetting" pitchFamily="66" charset="-78"/>
                <a:cs typeface="DecoType Naskh Variants" pitchFamily="2" charset="-78"/>
              </a:rPr>
              <a:t>DisappearingObjectPhenomena </a:t>
            </a:r>
            <a:r>
              <a:rPr lang="ar-EG" sz="3200" smtClean="0">
                <a:solidFill>
                  <a:srgbClr val="CF0F98"/>
                </a:solidFill>
                <a:latin typeface="Arabic Typesetting" pitchFamily="66" charset="-78"/>
                <a:cs typeface="DecoType Naskh Variants" pitchFamily="2" charset="-78"/>
              </a:rPr>
              <a:t>يرمز لها اختصارا </a:t>
            </a:r>
            <a:r>
              <a:rPr lang="en-US" sz="3200" smtClean="0">
                <a:solidFill>
                  <a:srgbClr val="CF0F98"/>
                </a:solidFill>
                <a:latin typeface="Arabic Typesetting" pitchFamily="66" charset="-78"/>
                <a:cs typeface="DecoType Naskh Variants" pitchFamily="2" charset="-78"/>
              </a:rPr>
              <a:t>DOP</a:t>
            </a:r>
          </a:p>
          <a:p>
            <a:r>
              <a:rPr lang="ar-EG" sz="3200" smtClean="0">
                <a:solidFill>
                  <a:schemeClr val="accent1">
                    <a:lumMod val="75000"/>
                  </a:schemeClr>
                </a:solidFill>
                <a:cs typeface="DecoType Naskh Variants" pitchFamily="2" charset="-78"/>
              </a:rPr>
              <a:t>هناك عدة احتمالات لحدوث الظاهرة </a:t>
            </a:r>
            <a:r>
              <a:rPr lang="en-US" sz="3200" smtClean="0">
                <a:solidFill>
                  <a:schemeClr val="accent1">
                    <a:lumMod val="75000"/>
                  </a:schemeClr>
                </a:solidFill>
                <a:cs typeface="DecoType Naskh Variants" pitchFamily="2" charset="-78"/>
              </a:rPr>
              <a:t>DOP </a:t>
            </a:r>
            <a:r>
              <a:rPr lang="ar-EG" sz="3200" smtClean="0">
                <a:solidFill>
                  <a:schemeClr val="accent1">
                    <a:lumMod val="75000"/>
                  </a:schemeClr>
                </a:solidFill>
                <a:cs typeface="DecoType Naskh Variants" pitchFamily="2" charset="-78"/>
              </a:rPr>
              <a:t>منها : </a:t>
            </a:r>
            <a:endParaRPr lang="en-US" sz="3200" smtClean="0">
              <a:solidFill>
                <a:schemeClr val="accent1">
                  <a:lumMod val="75000"/>
                </a:schemeClr>
              </a:solidFill>
              <a:cs typeface="DecoType Naskh Variants" pitchFamily="2" charset="-78"/>
            </a:endParaRPr>
          </a:p>
          <a:p>
            <a:r>
              <a:rPr lang="ar-EG" sz="2400" smtClean="0">
                <a:solidFill>
                  <a:schemeClr val="accent6">
                    <a:lumMod val="75000"/>
                  </a:schemeClr>
                </a:solidFill>
                <a:latin typeface="Arabic Typesetting" pitchFamily="66" charset="-78"/>
              </a:rPr>
              <a:t>1-شرود الذهن: يشغل هذا الاحتمال النسبة الأعلى لتفسير أحداث ظاهرة</a:t>
            </a:r>
            <a:r>
              <a:rPr lang="en-US" sz="2400" smtClean="0">
                <a:solidFill>
                  <a:schemeClr val="accent6">
                    <a:lumMod val="75000"/>
                  </a:schemeClr>
                </a:solidFill>
                <a:latin typeface="Arabic Typesetting" pitchFamily="66" charset="-78"/>
              </a:rPr>
              <a:t> DOP : </a:t>
            </a:r>
          </a:p>
          <a:p>
            <a:r>
              <a:rPr lang="ar-EG" sz="2400" smtClean="0">
                <a:solidFill>
                  <a:schemeClr val="accent1">
                    <a:lumMod val="75000"/>
                  </a:schemeClr>
                </a:solidFill>
                <a:latin typeface="Arabic Typesetting" pitchFamily="66" charset="-78"/>
              </a:rPr>
              <a:t>فالشخص الذي فقد الغرض قد يكون غيّر مكانه ببساطة أو نسي أين وضعه فهو لن يخطر بباله انه من الممكن أن يضعه في مكان غير</a:t>
            </a:r>
            <a:endParaRPr lang="en-US" sz="2400" smtClean="0">
              <a:solidFill>
                <a:schemeClr val="accent1">
                  <a:lumMod val="75000"/>
                </a:schemeClr>
              </a:solidFill>
              <a:latin typeface="Arabic Typesetting" pitchFamily="66" charset="-78"/>
            </a:endParaRPr>
          </a:p>
          <a:p>
            <a:r>
              <a:rPr lang="ar-EG" sz="2400" smtClean="0">
                <a:solidFill>
                  <a:schemeClr val="accent1">
                    <a:lumMod val="75000"/>
                  </a:schemeClr>
                </a:solidFill>
                <a:latin typeface="Arabic Typesetting" pitchFamily="66" charset="-78"/>
              </a:rPr>
              <a:t> الذي تعود وضعه فيه ,فهذا أمر لم يسبق وان فعله في</a:t>
            </a:r>
            <a:endParaRPr lang="en-US" sz="2400" smtClean="0">
              <a:solidFill>
                <a:schemeClr val="accent1">
                  <a:lumMod val="75000"/>
                </a:schemeClr>
              </a:solidFill>
              <a:latin typeface="Arabic Typesetting" pitchFamily="66" charset="-78"/>
            </a:endParaRPr>
          </a:p>
          <a:p>
            <a:r>
              <a:rPr lang="ar-EG" sz="2400" smtClean="0">
                <a:solidFill>
                  <a:schemeClr val="accent1">
                    <a:lumMod val="75000"/>
                  </a:schemeClr>
                </a:solidFill>
                <a:latin typeface="Arabic Typesetting" pitchFamily="66" charset="-78"/>
              </a:rPr>
              <a:t> أي وقت مضى ,غير إن تلك الأمور تحدث على نحو اكبر</a:t>
            </a:r>
            <a:endParaRPr lang="en-US" sz="2400" smtClean="0">
              <a:solidFill>
                <a:schemeClr val="accent1">
                  <a:lumMod val="75000"/>
                </a:schemeClr>
              </a:solidFill>
              <a:latin typeface="Arabic Typesetting" pitchFamily="66" charset="-78"/>
            </a:endParaRPr>
          </a:p>
          <a:p>
            <a:r>
              <a:rPr lang="ar-EG" sz="2400" smtClean="0">
                <a:solidFill>
                  <a:schemeClr val="accent1">
                    <a:lumMod val="75000"/>
                  </a:schemeClr>
                </a:solidFill>
                <a:latin typeface="Arabic Typesetting" pitchFamily="66" charset="-78"/>
              </a:rPr>
              <a:t> مما يتصوره </a:t>
            </a:r>
            <a:endParaRPr lang="en-US" sz="2400" smtClean="0">
              <a:solidFill>
                <a:schemeClr val="accent1">
                  <a:lumMod val="75000"/>
                </a:schemeClr>
              </a:solidFill>
              <a:latin typeface="Arabic Typesetting" pitchFamily="66" charset="-78"/>
            </a:endParaRPr>
          </a:p>
          <a:p>
            <a:r>
              <a:rPr lang="ar-EG" sz="2400" smtClean="0">
                <a:solidFill>
                  <a:schemeClr val="accent6">
                    <a:lumMod val="75000"/>
                  </a:schemeClr>
                </a:solidFill>
                <a:latin typeface="Arabic Typesetting" pitchFamily="66" charset="-78"/>
              </a:rPr>
              <a:t> 2-المستعير: احتمال حدوثه عال أيضا كالسبب السابق, </a:t>
            </a:r>
            <a:r>
              <a:rPr lang="ar-EG" sz="2400" smtClean="0">
                <a:solidFill>
                  <a:schemeClr val="accent1">
                    <a:lumMod val="75000"/>
                  </a:schemeClr>
                </a:solidFill>
                <a:latin typeface="Arabic Typesetting" pitchFamily="66" charset="-78"/>
              </a:rPr>
              <a:t>فالشخص</a:t>
            </a:r>
            <a:r>
              <a:rPr lang="ar-EG" sz="2400" smtClean="0">
                <a:solidFill>
                  <a:schemeClr val="accent6">
                    <a:lumMod val="75000"/>
                  </a:schemeClr>
                </a:solidFill>
                <a:latin typeface="Arabic Typesetting" pitchFamily="66" charset="-78"/>
              </a:rPr>
              <a:t> </a:t>
            </a:r>
            <a:r>
              <a:rPr lang="ar-EG" sz="2400" smtClean="0">
                <a:solidFill>
                  <a:schemeClr val="accent1">
                    <a:lumMod val="75000"/>
                  </a:schemeClr>
                </a:solidFill>
                <a:latin typeface="Arabic Typesetting" pitchFamily="66" charset="-78"/>
              </a:rPr>
              <a:t>عندما يفقد غرضا ما, أول ما يقوم به طرح أسئلة على الأشخاص المتواجدين معه في نفس المكان ,هنا قد ينكرون هؤلاء الأشخاص بأنهم استعاروا هذا الشيء, رغم أن أحدهم بالفعل قد فعل ذلك ، والإنكار هنا قد يكون ناتج عن رؤيتهم لملامح الغضب على الشخص الفاقد للشيء أو لأنهم على علم مسبق بأنه ما كان عليهم أن يلمسوا شيئا لا يخصهم </a:t>
            </a:r>
            <a:endParaRPr lang="en-US" sz="2400" smtClean="0">
              <a:solidFill>
                <a:schemeClr val="accent1">
                  <a:lumMod val="75000"/>
                </a:schemeClr>
              </a:solidFill>
              <a:latin typeface="Arabic Typesetting" pitchFamily="66" charset="-78"/>
            </a:endParaRPr>
          </a:p>
          <a:p>
            <a:endParaRPr lang="en-US" sz="2000" smtClean="0">
              <a:latin typeface="Arabic Typesetting" pitchFamily="66" charset="-78"/>
            </a:endParaRPr>
          </a:p>
        </p:txBody>
      </p:sp>
      <p:pic>
        <p:nvPicPr>
          <p:cNvPr id="3" name="صورة 2" descr="images (1).jpg"/>
          <p:cNvPicPr>
            <a:picLocks noChangeAspect="1"/>
          </p:cNvPicPr>
          <p:nvPr/>
        </p:nvPicPr>
        <p:blipFill>
          <a:blip r:embed="rId3"/>
          <a:stretch>
            <a:fillRect/>
          </a:stretch>
        </p:blipFill>
        <p:spPr>
          <a:xfrm>
            <a:off x="285720" y="2714620"/>
            <a:ext cx="2705100" cy="16859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7609</TotalTime>
  <Words>1033</Words>
  <PresentationFormat>عرض على الشاشة (3:4)‏</PresentationFormat>
  <Paragraphs>149</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WZ080112</dc:creator>
  <cp:lastModifiedBy>WZ080112</cp:lastModifiedBy>
  <cp:revision>6</cp:revision>
  <dcterms:created xsi:type="dcterms:W3CDTF">2015-03-06T19:39:24Z</dcterms:created>
  <dcterms:modified xsi:type="dcterms:W3CDTF">2015-04-11T13:07:15Z</dcterms:modified>
</cp:coreProperties>
</file>